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Lst>
  <p:sldIdLst>
    <p:sldId id="256" r:id="rId2"/>
    <p:sldId id="295" r:id="rId3"/>
    <p:sldId id="289" r:id="rId4"/>
    <p:sldId id="291" r:id="rId5"/>
    <p:sldId id="257" r:id="rId6"/>
    <p:sldId id="258" r:id="rId7"/>
    <p:sldId id="261" r:id="rId8"/>
    <p:sldId id="259" r:id="rId9"/>
    <p:sldId id="260" r:id="rId10"/>
    <p:sldId id="262" r:id="rId11"/>
    <p:sldId id="263" r:id="rId12"/>
    <p:sldId id="264" r:id="rId13"/>
    <p:sldId id="265" r:id="rId14"/>
    <p:sldId id="266" r:id="rId15"/>
    <p:sldId id="267" r:id="rId16"/>
    <p:sldId id="268" r:id="rId17"/>
    <p:sldId id="269" r:id="rId18"/>
    <p:sldId id="270" r:id="rId19"/>
    <p:sldId id="271" r:id="rId20"/>
    <p:sldId id="299" r:id="rId21"/>
    <p:sldId id="290" r:id="rId22"/>
    <p:sldId id="278" r:id="rId23"/>
    <p:sldId id="279" r:id="rId24"/>
    <p:sldId id="280" r:id="rId25"/>
    <p:sldId id="281" r:id="rId26"/>
    <p:sldId id="282" r:id="rId27"/>
    <p:sldId id="283" r:id="rId28"/>
    <p:sldId id="284" r:id="rId29"/>
    <p:sldId id="285" r:id="rId30"/>
    <p:sldId id="286" r:id="rId31"/>
    <p:sldId id="298" r:id="rId32"/>
    <p:sldId id="296" r:id="rId33"/>
    <p:sldId id="297" r:id="rId34"/>
    <p:sldId id="287" r:id="rId35"/>
    <p:sldId id="272" r:id="rId36"/>
    <p:sldId id="273" r:id="rId37"/>
    <p:sldId id="274" r:id="rId38"/>
    <p:sldId id="275" r:id="rId39"/>
    <p:sldId id="276" r:id="rId40"/>
    <p:sldId id="277" r:id="rId41"/>
    <p:sldId id="292" r:id="rId42"/>
    <p:sldId id="288" r:id="rId43"/>
    <p:sldId id="293" r:id="rId44"/>
    <p:sldId id="294" r:id="rId45"/>
    <p:sldId id="300" r:id="rId46"/>
    <p:sldId id="301"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496F50-3BB4-C6F9-3CA8-4575CA76B4CA}" v="1" dt="2020-06-25T14:26:15.3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115" d="100"/>
          <a:sy n="115" d="100"/>
        </p:scale>
        <p:origin x="3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 Hall" userId="S::s.hall@xaverian.ac.uk::9fc9957f-41ce-4bcc-9060-e43be7d83bbd" providerId="AD" clId="Web-{63496F50-3BB4-C6F9-3CA8-4575CA76B4CA}"/>
    <pc:docChg chg="modSld">
      <pc:chgData name="Stephen Hall" userId="S::s.hall@xaverian.ac.uk::9fc9957f-41ce-4bcc-9060-e43be7d83bbd" providerId="AD" clId="Web-{63496F50-3BB4-C6F9-3CA8-4575CA76B4CA}" dt="2020-06-25T14:26:15.327" v="0"/>
      <pc:docMkLst>
        <pc:docMk/>
      </pc:docMkLst>
      <pc:sldChg chg="modSp">
        <pc:chgData name="Stephen Hall" userId="S::s.hall@xaverian.ac.uk::9fc9957f-41ce-4bcc-9060-e43be7d83bbd" providerId="AD" clId="Web-{63496F50-3BB4-C6F9-3CA8-4575CA76B4CA}" dt="2020-06-25T14:26:15.327" v="0"/>
        <pc:sldMkLst>
          <pc:docMk/>
          <pc:sldMk cId="3223932186" sldId="295"/>
        </pc:sldMkLst>
        <pc:picChg chg="ord">
          <ac:chgData name="Stephen Hall" userId="S::s.hall@xaverian.ac.uk::9fc9957f-41ce-4bcc-9060-e43be7d83bbd" providerId="AD" clId="Web-{63496F50-3BB4-C6F9-3CA8-4575CA76B4CA}" dt="2020-06-25T14:26:15.327" v="0"/>
          <ac:picMkLst>
            <pc:docMk/>
            <pc:sldMk cId="3223932186" sldId="295"/>
            <ac:picMk id="4" creationId="{00000000-0000-0000-0000-00000000000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6F1023DA-0EDB-4E0E-9213-1373721AB295}" type="datetimeFigureOut">
              <a:rPr lang="en-GB" smtClean="0"/>
              <a:t>25/06/2020</a:t>
            </a:fld>
            <a:endParaRPr lang="en-GB"/>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74DCC86B-153A-48F7-8199-D2FC06A850BF}" type="slidenum">
              <a:rPr lang="en-GB" smtClean="0"/>
              <a:t>‹#›</a:t>
            </a:fld>
            <a:endParaRPr lang="en-GB"/>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97194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1023DA-0EDB-4E0E-9213-1373721AB295}"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DCC86B-153A-48F7-8199-D2FC06A850BF}" type="slidenum">
              <a:rPr lang="en-GB" smtClean="0"/>
              <a:t>‹#›</a:t>
            </a:fld>
            <a:endParaRPr lang="en-GB"/>
          </a:p>
        </p:txBody>
      </p:sp>
    </p:spTree>
    <p:extLst>
      <p:ext uri="{BB962C8B-B14F-4D97-AF65-F5344CB8AC3E}">
        <p14:creationId xmlns:p14="http://schemas.microsoft.com/office/powerpoint/2010/main" val="2892058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1023DA-0EDB-4E0E-9213-1373721AB295}"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DCC86B-153A-48F7-8199-D2FC06A850BF}" type="slidenum">
              <a:rPr lang="en-GB" smtClean="0"/>
              <a:t>‹#›</a:t>
            </a:fld>
            <a:endParaRPr lang="en-GB"/>
          </a:p>
        </p:txBody>
      </p:sp>
    </p:spTree>
    <p:extLst>
      <p:ext uri="{BB962C8B-B14F-4D97-AF65-F5344CB8AC3E}">
        <p14:creationId xmlns:p14="http://schemas.microsoft.com/office/powerpoint/2010/main" val="4167892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1023DA-0EDB-4E0E-9213-1373721AB295}" type="datetimeFigureOut">
              <a:rPr lang="en-GB" smtClean="0"/>
              <a:t>25/06/2020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DCC86B-153A-48F7-8199-D2FC06A850BF}" type="slidenum">
              <a:rPr lang="en-GB" smtClean="0"/>
              <a:t>‹#›</a:t>
            </a:fld>
            <a:endParaRPr lang="en-GB"/>
          </a:p>
        </p:txBody>
      </p:sp>
    </p:spTree>
    <p:extLst>
      <p:ext uri="{BB962C8B-B14F-4D97-AF65-F5344CB8AC3E}">
        <p14:creationId xmlns:p14="http://schemas.microsoft.com/office/powerpoint/2010/main" val="3814646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6F1023DA-0EDB-4E0E-9213-1373721AB295}" type="datetimeFigureOut">
              <a:rPr lang="en-GB" smtClean="0"/>
              <a:t>25/06/2020</a:t>
            </a:fld>
            <a:endParaRPr lang="en-GB"/>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74DCC86B-153A-48F7-8199-D2FC06A850BF}" type="slidenum">
              <a:rPr lang="en-GB" smtClean="0"/>
              <a:t>‹#›</a:t>
            </a:fld>
            <a:endParaRPr lang="en-GB"/>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13098244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F1023DA-0EDB-4E0E-9213-1373721AB295}" type="datetimeFigureOut">
              <a:rPr lang="en-GB" smtClean="0"/>
              <a:t>25/06/2020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DCC86B-153A-48F7-8199-D2FC06A850BF}" type="slidenum">
              <a:rPr lang="en-GB" smtClean="0"/>
              <a:t>‹#›</a:t>
            </a:fld>
            <a:endParaRPr lang="en-GB"/>
          </a:p>
        </p:txBody>
      </p:sp>
    </p:spTree>
    <p:extLst>
      <p:ext uri="{BB962C8B-B14F-4D97-AF65-F5344CB8AC3E}">
        <p14:creationId xmlns:p14="http://schemas.microsoft.com/office/powerpoint/2010/main" val="3119242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F1023DA-0EDB-4E0E-9213-1373721AB295}" type="datetimeFigureOut">
              <a:rPr lang="en-GB" smtClean="0"/>
              <a:t>25/06/2020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DCC86B-153A-48F7-8199-D2FC06A850BF}" type="slidenum">
              <a:rPr lang="en-GB" smtClean="0"/>
              <a:t>‹#›</a:t>
            </a:fld>
            <a:endParaRPr lang="en-GB"/>
          </a:p>
        </p:txBody>
      </p:sp>
    </p:spTree>
    <p:extLst>
      <p:ext uri="{BB962C8B-B14F-4D97-AF65-F5344CB8AC3E}">
        <p14:creationId xmlns:p14="http://schemas.microsoft.com/office/powerpoint/2010/main" val="2174236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F1023DA-0EDB-4E0E-9213-1373721AB295}" type="datetimeFigureOut">
              <a:rPr lang="en-GB" smtClean="0"/>
              <a:t>25/06/2020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DCC86B-153A-48F7-8199-D2FC06A850BF}" type="slidenum">
              <a:rPr lang="en-GB" smtClean="0"/>
              <a:t>‹#›</a:t>
            </a:fld>
            <a:endParaRPr lang="en-GB"/>
          </a:p>
        </p:txBody>
      </p:sp>
    </p:spTree>
    <p:extLst>
      <p:ext uri="{BB962C8B-B14F-4D97-AF65-F5344CB8AC3E}">
        <p14:creationId xmlns:p14="http://schemas.microsoft.com/office/powerpoint/2010/main" val="4223882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023DA-0EDB-4E0E-9213-1373721AB295}" type="datetimeFigureOut">
              <a:rPr lang="en-GB" smtClean="0"/>
              <a:t>25/06/2020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DCC86B-153A-48F7-8199-D2FC06A850BF}" type="slidenum">
              <a:rPr lang="en-GB" smtClean="0"/>
              <a:t>‹#›</a:t>
            </a:fld>
            <a:endParaRPr lang="en-GB"/>
          </a:p>
        </p:txBody>
      </p:sp>
    </p:spTree>
    <p:extLst>
      <p:ext uri="{BB962C8B-B14F-4D97-AF65-F5344CB8AC3E}">
        <p14:creationId xmlns:p14="http://schemas.microsoft.com/office/powerpoint/2010/main" val="1782193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6F1023DA-0EDB-4E0E-9213-1373721AB295}" type="datetimeFigureOut">
              <a:rPr lang="en-GB" smtClean="0"/>
              <a:t>25/06/2020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74DCC86B-153A-48F7-8199-D2FC06A850BF}"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59864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6F1023DA-0EDB-4E0E-9213-1373721AB295}" type="datetimeFigureOut">
              <a:rPr lang="en-GB" smtClean="0"/>
              <a:t>25/06/2020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74DCC86B-153A-48F7-8199-D2FC06A850BF}"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45787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6F1023DA-0EDB-4E0E-9213-1373721AB295}" type="datetimeFigureOut">
              <a:rPr lang="en-GB" smtClean="0"/>
              <a:t>25/06/2020</a:t>
            </a:fld>
            <a:endParaRPr lang="en-GB"/>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74DCC86B-153A-48F7-8199-D2FC06A850BF}" type="slidenum">
              <a:rPr lang="en-GB" smtClean="0"/>
              <a:t>‹#›</a:t>
            </a:fld>
            <a:endParaRPr lang="en-GB"/>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1055451"/>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ocr.org.uk/qualifications/as-and-a-level/economics-h060-h460-from-2019/"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GqeRnxSuLF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economicshelp.org/blog/8733/housing/uk-house-prices-high/#:~:text=UK%20Housing%20market%20has%20often,housing%20stock%20dragged%20down%20prices."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france24.com/en/20180420-magagascar-vanilla-price-trade-crime-crop-weather"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bbc.co.uk/news/uk-36384729#:~:text=Drugs%20that%20provide%20%22legal%20highs%22%20will%20now%20be%20illegal&amp;text=A%20blanket%20ban%20on%20so,psychoactive%20substances%20began%20at%20midnight."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bbc.co.uk/news/business-52398837"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bbc.co.uk/news/uk-politics-52129128"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bbc.co.uk/news/business-52289657"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physicsandmathstutor.com/economics-revision/a-level-ocr/microeconomics-as/" TargetMode="Externa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intranet.xaverian.ac.uk/Resources/Y12_Prep/Economics%20-%20Xaverian%202020.pdf" TargetMode="Externa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gif"/><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5.xml.rels><?xml version="1.0" encoding="UTF-8" standalone="yes"?>
<Relationships xmlns="http://schemas.openxmlformats.org/package/2006/relationships"><Relationship Id="rId2" Type="http://schemas.openxmlformats.org/officeDocument/2006/relationships/hyperlink" Target="https://www.brightnetwork.co.uk/graduate-career-advice/no-idea-what-do/what-to-do-with-degree/10-career-routes-you-can-pursue-economics-degree/"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hyperlink" Target="http://whystudyeconomics.ac.uk/what-is-economics/"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OzmqGZtZhe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QfSQZ82B4U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6217" y="1812864"/>
            <a:ext cx="9014908" cy="1646302"/>
          </a:xfrm>
        </p:spPr>
        <p:txBody>
          <a:bodyPr/>
          <a:lstStyle/>
          <a:p>
            <a:endParaRPr lang="en-GB" dirty="0">
              <a:solidFill>
                <a:schemeClr val="accent2">
                  <a:lumMod val="75000"/>
                </a:schemeClr>
              </a:solidFill>
            </a:endParaRPr>
          </a:p>
        </p:txBody>
      </p:sp>
      <p:sp>
        <p:nvSpPr>
          <p:cNvPr id="3" name="Subtitle 2"/>
          <p:cNvSpPr>
            <a:spLocks noGrp="1"/>
          </p:cNvSpPr>
          <p:nvPr>
            <p:ph type="subTitle" idx="1"/>
          </p:nvPr>
        </p:nvSpPr>
        <p:spPr/>
        <p:txBody>
          <a:bodyPr/>
          <a:lstStyle/>
          <a:p>
            <a:endParaRPr lang="en-GB"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6970"/>
          <a:stretch/>
        </p:blipFill>
        <p:spPr>
          <a:xfrm>
            <a:off x="0" y="-12280"/>
            <a:ext cx="12192000" cy="6864121"/>
          </a:xfrm>
          <a:prstGeom prst="rect">
            <a:avLst/>
          </a:prstGeom>
        </p:spPr>
      </p:pic>
      <p:pic>
        <p:nvPicPr>
          <p:cNvPr id="6" name="New Recording 8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7533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OCR | Cambridge Assessment"/>
          <p:cNvSpPr>
            <a:spLocks noGrp="1" noChangeAspect="1" noChangeArrowheads="1"/>
          </p:cNvSpPr>
          <p:nvPr>
            <p:ph type="title"/>
          </p:nvPr>
        </p:nvSpPr>
        <p:spPr bwMode="auto">
          <a:xfrm>
            <a:off x="2269864" y="545054"/>
            <a:ext cx="8520056" cy="1320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GB" dirty="0" smtClean="0">
                <a:latin typeface="Arial" panose="020B0604020202020204" pitchFamily="34" charset="0"/>
                <a:cs typeface="Arial" panose="020B0604020202020204" pitchFamily="34" charset="0"/>
              </a:rPr>
              <a:t>Economics at </a:t>
            </a:r>
            <a:r>
              <a:rPr lang="en-GB" dirty="0" err="1" smtClean="0">
                <a:latin typeface="Arial" panose="020B0604020202020204" pitchFamily="34" charset="0"/>
                <a:cs typeface="Arial" panose="020B0604020202020204" pitchFamily="34" charset="0"/>
              </a:rPr>
              <a:t>Xaverian</a:t>
            </a:r>
            <a:r>
              <a:rPr lang="en-GB" dirty="0" smtClean="0">
                <a:latin typeface="Arial" panose="020B0604020202020204" pitchFamily="34" charset="0"/>
                <a:cs typeface="Arial" panose="020B0604020202020204" pitchFamily="34" charset="0"/>
              </a:rPr>
              <a:t> follows the </a:t>
            </a:r>
            <a:r>
              <a:rPr lang="en-GB" b="1" dirty="0" smtClean="0">
                <a:latin typeface="Arial" panose="020B0604020202020204" pitchFamily="34" charset="0"/>
                <a:cs typeface="Arial" panose="020B0604020202020204" pitchFamily="34" charset="0"/>
              </a:rPr>
              <a:t>OCR</a:t>
            </a:r>
            <a:r>
              <a:rPr lang="en-GB" dirty="0" smtClean="0">
                <a:latin typeface="Arial" panose="020B0604020202020204" pitchFamily="34" charset="0"/>
                <a:cs typeface="Arial" panose="020B0604020202020204" pitchFamily="34" charset="0"/>
              </a:rPr>
              <a:t> specification</a:t>
            </a:r>
            <a:endParaRPr lang="en-GB" dirty="0">
              <a:latin typeface="Arial" panose="020B0604020202020204" pitchFamily="34" charset="0"/>
              <a:cs typeface="Arial" panose="020B0604020202020204" pitchFamily="34" charset="0"/>
            </a:endParaRPr>
          </a:p>
        </p:txBody>
      </p:sp>
      <p:sp>
        <p:nvSpPr>
          <p:cNvPr id="4" name="AutoShape 2" descr="OCR | Cambridge Assessment"/>
          <p:cNvSpPr>
            <a:spLocks noGrp="1" noChangeAspect="1" noChangeArrowheads="1"/>
          </p:cNvSpPr>
          <p:nvPr>
            <p:ph idx="1"/>
          </p:nvPr>
        </p:nvSpPr>
        <p:spPr bwMode="auto">
          <a:xfrm>
            <a:off x="1864297" y="2139074"/>
            <a:ext cx="9331190" cy="76549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25000" lnSpcReduction="20000"/>
          </a:bodyPr>
          <a:lstStyle/>
          <a:p>
            <a:r>
              <a:rPr lang="en-GB" sz="12800" dirty="0" smtClean="0">
                <a:latin typeface="Arial" panose="020B0604020202020204" pitchFamily="34" charset="0"/>
                <a:cs typeface="Arial" panose="020B0604020202020204" pitchFamily="34" charset="0"/>
                <a:hlinkClick r:id="rId2"/>
              </a:rPr>
              <a:t>Click here to visit the OCR Economics website</a:t>
            </a:r>
            <a:endParaRPr lang="en-GB" sz="12800" dirty="0" smtClean="0">
              <a:latin typeface="Arial" panose="020B0604020202020204" pitchFamily="34" charset="0"/>
              <a:cs typeface="Arial" panose="020B0604020202020204" pitchFamily="34" charset="0"/>
            </a:endParaRPr>
          </a:p>
          <a:p>
            <a:endParaRPr lang="en-GB" sz="12800" dirty="0">
              <a:latin typeface="Arial" panose="020B0604020202020204" pitchFamily="34" charset="0"/>
              <a:cs typeface="Arial" panose="020B0604020202020204" pitchFamily="34" charset="0"/>
            </a:endParaRPr>
          </a:p>
          <a:p>
            <a:r>
              <a:rPr lang="en-GB" sz="12800" dirty="0" smtClean="0">
                <a:latin typeface="Arial" panose="020B0604020202020204" pitchFamily="34" charset="0"/>
                <a:cs typeface="Arial" panose="020B0604020202020204" pitchFamily="34" charset="0"/>
              </a:rPr>
              <a:t>The course is split into three components</a:t>
            </a:r>
            <a:endParaRPr lang="en-GB" sz="12800"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6" name="AutoShape 6" descr="OCR | Cambridge Assess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4" name="Picture 8" descr="OCR logo"/>
          <p:cNvPicPr>
            <a:picLocks noChangeAspect="1" noChangeArrowheads="1"/>
          </p:cNvPicPr>
          <p:nvPr/>
        </p:nvPicPr>
        <p:blipFill rotWithShape="1">
          <a:blip r:embed="rId3">
            <a:extLst>
              <a:ext uri="{28A0092B-C50C-407E-A947-70E740481C1C}">
                <a14:useLocalDpi xmlns:a14="http://schemas.microsoft.com/office/drawing/2010/main" val="0"/>
              </a:ext>
            </a:extLst>
          </a:blip>
          <a:srcRect l="17338" t="18155" r="18049" b="19962"/>
          <a:stretch/>
        </p:blipFill>
        <p:spPr bwMode="auto">
          <a:xfrm>
            <a:off x="7510047" y="4896196"/>
            <a:ext cx="4681953" cy="19618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307975" y="5096048"/>
            <a:ext cx="1543050" cy="1562100"/>
          </a:xfrm>
          <a:prstGeom prst="rect">
            <a:avLst/>
          </a:prstGeom>
        </p:spPr>
      </p:pic>
    </p:spTree>
    <p:extLst>
      <p:ext uri="{BB962C8B-B14F-4D97-AF65-F5344CB8AC3E}">
        <p14:creationId xmlns:p14="http://schemas.microsoft.com/office/powerpoint/2010/main" val="32139202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rial" panose="020B0604020202020204" pitchFamily="34" charset="0"/>
                <a:cs typeface="Arial" panose="020B0604020202020204" pitchFamily="34" charset="0"/>
              </a:rPr>
              <a:t>Component 01: Microeconomics</a:t>
            </a:r>
            <a:br>
              <a:rPr lang="en-GB" b="1"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77334" y="1452283"/>
            <a:ext cx="10295466" cy="4589080"/>
          </a:xfrm>
        </p:spPr>
        <p:txBody>
          <a:bodyPr>
            <a:normAutofit/>
          </a:bodyPr>
          <a:lstStyle/>
          <a:p>
            <a:r>
              <a:rPr lang="en-GB" sz="3200" dirty="0" smtClean="0">
                <a:latin typeface="Arial" panose="020B0604020202020204" pitchFamily="34" charset="0"/>
                <a:cs typeface="Arial" panose="020B0604020202020204" pitchFamily="34" charset="0"/>
              </a:rPr>
              <a:t>For </a:t>
            </a:r>
            <a:r>
              <a:rPr lang="en-GB" sz="3200" dirty="0">
                <a:latin typeface="Arial" panose="020B0604020202020204" pitchFamily="34" charset="0"/>
                <a:cs typeface="Arial" panose="020B0604020202020204" pitchFamily="34" charset="0"/>
              </a:rPr>
              <a:t>this component, microeconomic theories are introduced and applied to the behaviour of economic agents in the real world, especially the theoretical workings of the free market. </a:t>
            </a:r>
            <a:endParaRPr lang="en-GB" sz="3200" dirty="0" smtClean="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Exploring </a:t>
            </a:r>
            <a:r>
              <a:rPr lang="en-GB" sz="3200" dirty="0">
                <a:latin typeface="Arial" panose="020B0604020202020204" pitchFamily="34" charset="0"/>
                <a:cs typeface="Arial" panose="020B0604020202020204" pitchFamily="34" charset="0"/>
              </a:rPr>
              <a:t>imperfections and market failures introduces the merits and drawbacks of government intervention. This encourages students to evaluate the effectiveness of the theories in explaining real-world behaviour.</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09779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Arial" panose="020B0604020202020204" pitchFamily="34" charset="0"/>
                <a:cs typeface="Arial" panose="020B0604020202020204" pitchFamily="34" charset="0"/>
              </a:rPr>
              <a:t>Component 02: Macroeconomics</a:t>
            </a:r>
            <a:br>
              <a:rPr lang="en-GB" b="1"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000064" y="1807883"/>
            <a:ext cx="9875918" cy="4635948"/>
          </a:xfrm>
        </p:spPr>
        <p:txBody>
          <a:bodyPr/>
          <a:lstStyle/>
          <a:p>
            <a:r>
              <a:rPr lang="en-GB" sz="3200" dirty="0" smtClean="0">
                <a:latin typeface="Arial" panose="020B0604020202020204" pitchFamily="34" charset="0"/>
                <a:cs typeface="Arial" panose="020B0604020202020204" pitchFamily="34" charset="0"/>
              </a:rPr>
              <a:t>This </a:t>
            </a:r>
            <a:r>
              <a:rPr lang="en-GB" sz="3200" dirty="0">
                <a:latin typeface="Arial" panose="020B0604020202020204" pitchFamily="34" charset="0"/>
                <a:cs typeface="Arial" panose="020B0604020202020204" pitchFamily="34" charset="0"/>
              </a:rPr>
              <a:t>component introduces the technical and analytical tools required for understanding of how the </a:t>
            </a:r>
            <a:r>
              <a:rPr lang="en-GB" sz="3200" dirty="0" err="1">
                <a:latin typeface="Arial" panose="020B0604020202020204" pitchFamily="34" charset="0"/>
                <a:cs typeface="Arial" panose="020B0604020202020204" pitchFamily="34" charset="0"/>
              </a:rPr>
              <a:t>macroeconomy</a:t>
            </a:r>
            <a:r>
              <a:rPr lang="en-GB" sz="3200" dirty="0">
                <a:latin typeface="Arial" panose="020B0604020202020204" pitchFamily="34" charset="0"/>
                <a:cs typeface="Arial" panose="020B0604020202020204" pitchFamily="34" charset="0"/>
              </a:rPr>
              <a:t> functions on both a domestic and global level, and the potential impacts and limitations of a variety of governmental policies and approaches.</a:t>
            </a:r>
          </a:p>
          <a:p>
            <a:endParaRPr lang="en-GB" dirty="0"/>
          </a:p>
        </p:txBody>
      </p:sp>
    </p:spTree>
    <p:extLst>
      <p:ext uri="{BB962C8B-B14F-4D97-AF65-F5344CB8AC3E}">
        <p14:creationId xmlns:p14="http://schemas.microsoft.com/office/powerpoint/2010/main" val="23069995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latin typeface="Arial" panose="020B0604020202020204" pitchFamily="34" charset="0"/>
                <a:cs typeface="Arial" panose="020B0604020202020204" pitchFamily="34" charset="0"/>
              </a:rPr>
              <a:t>Component 03: Themes in economics</a:t>
            </a:r>
            <a:r>
              <a:rPr lang="en-GB" b="1" dirty="0"/>
              <a:t/>
            </a:r>
            <a:br>
              <a:rPr lang="en-GB" b="1" dirty="0"/>
            </a:br>
            <a:endParaRPr lang="en-GB" dirty="0"/>
          </a:p>
        </p:txBody>
      </p:sp>
      <p:sp>
        <p:nvSpPr>
          <p:cNvPr id="3" name="Content Placeholder 2"/>
          <p:cNvSpPr>
            <a:spLocks noGrp="1"/>
          </p:cNvSpPr>
          <p:nvPr>
            <p:ph idx="1"/>
          </p:nvPr>
        </p:nvSpPr>
        <p:spPr>
          <a:xfrm>
            <a:off x="677334" y="1515131"/>
            <a:ext cx="8596668" cy="3880773"/>
          </a:xfrm>
        </p:spPr>
        <p:txBody>
          <a:bodyPr>
            <a:noAutofit/>
          </a:bodyPr>
          <a:lstStyle/>
          <a:p>
            <a:r>
              <a:rPr lang="en-GB" dirty="0" smtClean="0">
                <a:latin typeface="Arial" panose="020B0604020202020204" pitchFamily="34" charset="0"/>
                <a:cs typeface="Arial" panose="020B0604020202020204" pitchFamily="34" charset="0"/>
              </a:rPr>
              <a:t>This </a:t>
            </a:r>
            <a:r>
              <a:rPr lang="en-GB" dirty="0">
                <a:latin typeface="Arial" panose="020B0604020202020204" pitchFamily="34" charset="0"/>
                <a:cs typeface="Arial" panose="020B0604020202020204" pitchFamily="34" charset="0"/>
              </a:rPr>
              <a:t>component draws on the topics covered in the previous two components and applies the content of both, as appropriate, to a specific unseen theme</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Themes in the past have included:</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macroeconomic stimulus gained from hosting the Olympics. </a:t>
            </a:r>
            <a:r>
              <a:rPr lang="en-GB" dirty="0">
                <a:latin typeface="Arial" panose="020B0604020202020204" pitchFamily="34" charset="0"/>
                <a:cs typeface="Arial" panose="020B0604020202020204" pitchFamily="34" charset="0"/>
              </a:rPr>
              <a:t>The Bank of Japan has estimated that the Japanese economy could be boosted by up to $249bn as a result of hosting the </a:t>
            </a:r>
            <a:r>
              <a:rPr lang="en-GB" dirty="0" smtClean="0">
                <a:latin typeface="Arial" panose="020B0604020202020204" pitchFamily="34" charset="0"/>
                <a:cs typeface="Arial" panose="020B0604020202020204" pitchFamily="34" charset="0"/>
              </a:rPr>
              <a:t>games </a:t>
            </a:r>
            <a:r>
              <a:rPr lang="en-GB" dirty="0">
                <a:latin typeface="Arial" panose="020B0604020202020204" pitchFamily="34" charset="0"/>
                <a:cs typeface="Arial" panose="020B0604020202020204" pitchFamily="34" charset="0"/>
              </a:rPr>
              <a:t>in Tokyo.</a:t>
            </a:r>
          </a:p>
          <a:p>
            <a:endParaRPr lang="en-GB" dirty="0" smtClean="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a:t>
            </a:r>
            <a:r>
              <a:rPr lang="en-GB" dirty="0" smtClean="0">
                <a:latin typeface="Arial" panose="020B0604020202020204" pitchFamily="34" charset="0"/>
                <a:cs typeface="Arial" panose="020B0604020202020204" pitchFamily="34" charset="0"/>
              </a:rPr>
              <a:t>challenge </a:t>
            </a:r>
            <a:r>
              <a:rPr lang="en-GB" dirty="0">
                <a:latin typeface="Arial" panose="020B0604020202020204" pitchFamily="34" charset="0"/>
                <a:cs typeface="Arial" panose="020B0604020202020204" pitchFamily="34" charset="0"/>
              </a:rPr>
              <a:t>of affordable </a:t>
            </a:r>
            <a:r>
              <a:rPr lang="en-GB" dirty="0" smtClean="0">
                <a:latin typeface="Arial" panose="020B0604020202020204" pitchFamily="34" charset="0"/>
                <a:cs typeface="Arial" panose="020B0604020202020204" pitchFamily="34" charset="0"/>
              </a:rPr>
              <a:t>housing in the UK.</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effects of </a:t>
            </a:r>
            <a:r>
              <a:rPr lang="en-GB" dirty="0">
                <a:latin typeface="Arial" panose="020B0604020202020204" pitchFamily="34" charset="0"/>
                <a:cs typeface="Arial" panose="020B0604020202020204" pitchFamily="34" charset="0"/>
              </a:rPr>
              <a:t>the UK leaving the European Single Market</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3078" name="Picture 6" descr="7 Significant Political Events at the Olympic Games | Britanni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57447" y="4582085"/>
            <a:ext cx="3034553" cy="2275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2101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968" y="267299"/>
            <a:ext cx="9281914" cy="1593774"/>
          </a:xfrm>
        </p:spPr>
        <p:txBody>
          <a:bodyPr>
            <a:normAutofit fontScale="90000"/>
          </a:bodyPr>
          <a:lstStyle/>
          <a:p>
            <a:r>
              <a:rPr lang="en-GB" dirty="0" smtClean="0">
                <a:latin typeface="Arial" panose="020B0604020202020204" pitchFamily="34" charset="0"/>
                <a:cs typeface="Arial" panose="020B0604020202020204" pitchFamily="34" charset="0"/>
              </a:rPr>
              <a:t>One of the first topics that we study in microeconomics is how the forces of supply and demand work</a:t>
            </a:r>
            <a:endParaRPr lang="en-GB" dirty="0">
              <a:latin typeface="Arial" panose="020B0604020202020204" pitchFamily="34" charset="0"/>
              <a:cs typeface="Arial" panose="020B0604020202020204" pitchFamily="34" charset="0"/>
            </a:endParaRPr>
          </a:p>
        </p:txBody>
      </p:sp>
      <p:pic>
        <p:nvPicPr>
          <p:cNvPr id="4" name="GqeRnxSuLFI"/>
          <p:cNvPicPr>
            <a:picLocks noGrp="1" noRot="1" noChangeAspect="1"/>
          </p:cNvPicPr>
          <p:nvPr>
            <p:ph idx="1"/>
            <a:videoFile r:link="rId1"/>
          </p:nvPr>
        </p:nvPicPr>
        <p:blipFill>
          <a:blip r:embed="rId3"/>
          <a:stretch>
            <a:fillRect/>
          </a:stretch>
        </p:blipFill>
        <p:spPr>
          <a:xfrm>
            <a:off x="2312894" y="2229915"/>
            <a:ext cx="7625279" cy="4289219"/>
          </a:xfrm>
          <a:prstGeom prst="rect">
            <a:avLst/>
          </a:prstGeom>
        </p:spPr>
      </p:pic>
    </p:spTree>
    <p:extLst>
      <p:ext uri="{BB962C8B-B14F-4D97-AF65-F5344CB8AC3E}">
        <p14:creationId xmlns:p14="http://schemas.microsoft.com/office/powerpoint/2010/main" val="31107351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5097" y="390956"/>
            <a:ext cx="8596668" cy="3880773"/>
          </a:xfrm>
        </p:spPr>
        <p:txBody>
          <a:bodyPr/>
          <a:lstStyle/>
          <a:p>
            <a:r>
              <a:rPr lang="en-GB" sz="4000" dirty="0" smtClean="0">
                <a:latin typeface="Arial" panose="020B0604020202020204" pitchFamily="34" charset="0"/>
                <a:cs typeface="Arial" panose="020B0604020202020204" pitchFamily="34" charset="0"/>
                <a:hlinkClick r:id="rId2"/>
              </a:rPr>
              <a:t>Click this to read how the forces of supply and demand have affected the price of housing in the UK</a:t>
            </a:r>
            <a:endParaRPr lang="en-GB" sz="4000" dirty="0" smtClean="0">
              <a:latin typeface="Arial" panose="020B0604020202020204" pitchFamily="34" charset="0"/>
              <a:cs typeface="Arial" panose="020B0604020202020204" pitchFamily="34" charset="0"/>
            </a:endParaRPr>
          </a:p>
          <a:p>
            <a:endParaRPr lang="en-GB" dirty="0"/>
          </a:p>
        </p:txBody>
      </p:sp>
      <p:pic>
        <p:nvPicPr>
          <p:cNvPr id="1026" name="Picture 2" descr="UK developers keep up pace on new housing development | The Pl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123" y="3228760"/>
            <a:ext cx="77343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0162894" y="4788274"/>
            <a:ext cx="1628775" cy="1638300"/>
          </a:xfrm>
          <a:prstGeom prst="rect">
            <a:avLst/>
          </a:prstGeom>
        </p:spPr>
      </p:pic>
    </p:spTree>
    <p:extLst>
      <p:ext uri="{BB962C8B-B14F-4D97-AF65-F5344CB8AC3E}">
        <p14:creationId xmlns:p14="http://schemas.microsoft.com/office/powerpoint/2010/main" val="16815144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4049" y="477996"/>
            <a:ext cx="8596668" cy="3880773"/>
          </a:xfrm>
        </p:spPr>
        <p:txBody>
          <a:bodyPr>
            <a:normAutofit/>
          </a:bodyPr>
          <a:lstStyle/>
          <a:p>
            <a:r>
              <a:rPr lang="en-GB" sz="3200" dirty="0" smtClean="0">
                <a:latin typeface="Arial" panose="020B0604020202020204" pitchFamily="34" charset="0"/>
                <a:cs typeface="Arial" panose="020B0604020202020204" pitchFamily="34" charset="0"/>
                <a:hlinkClick r:id="rId2"/>
              </a:rPr>
              <a:t>Click this to read how a fall in the supply of </a:t>
            </a:r>
            <a:r>
              <a:rPr lang="en-GB" sz="3200" dirty="0">
                <a:latin typeface="Arial" panose="020B0604020202020204" pitchFamily="34" charset="0"/>
                <a:cs typeface="Arial" panose="020B0604020202020204" pitchFamily="34" charset="0"/>
                <a:hlinkClick r:id="rId2"/>
              </a:rPr>
              <a:t>V</a:t>
            </a:r>
            <a:r>
              <a:rPr lang="en-GB" sz="3200" dirty="0" smtClean="0">
                <a:latin typeface="Arial" panose="020B0604020202020204" pitchFamily="34" charset="0"/>
                <a:cs typeface="Arial" panose="020B0604020202020204" pitchFamily="34" charset="0"/>
                <a:hlinkClick r:id="rId2"/>
              </a:rPr>
              <a:t>anilla caused the </a:t>
            </a:r>
            <a:r>
              <a:rPr lang="en-GB" sz="3200" dirty="0">
                <a:latin typeface="Arial" panose="020B0604020202020204" pitchFamily="34" charset="0"/>
                <a:cs typeface="Arial" panose="020B0604020202020204" pitchFamily="34" charset="0"/>
                <a:hlinkClick r:id="rId2"/>
              </a:rPr>
              <a:t>price per kilo </a:t>
            </a:r>
            <a:r>
              <a:rPr lang="en-GB" sz="3200" dirty="0" smtClean="0">
                <a:latin typeface="Arial" panose="020B0604020202020204" pitchFamily="34" charset="0"/>
                <a:cs typeface="Arial" panose="020B0604020202020204" pitchFamily="34" charset="0"/>
                <a:hlinkClick r:id="rId2"/>
              </a:rPr>
              <a:t>to jump </a:t>
            </a:r>
            <a:r>
              <a:rPr lang="en-GB" sz="3200" dirty="0">
                <a:latin typeface="Arial" panose="020B0604020202020204" pitchFamily="34" charset="0"/>
                <a:cs typeface="Arial" panose="020B0604020202020204" pitchFamily="34" charset="0"/>
                <a:hlinkClick r:id="rId2"/>
              </a:rPr>
              <a:t>from $</a:t>
            </a:r>
            <a:r>
              <a:rPr lang="en-GB" sz="3200" dirty="0" smtClean="0">
                <a:latin typeface="Arial" panose="020B0604020202020204" pitchFamily="34" charset="0"/>
                <a:cs typeface="Arial" panose="020B0604020202020204" pitchFamily="34" charset="0"/>
                <a:hlinkClick r:id="rId2"/>
              </a:rPr>
              <a:t>50 in 2013 </a:t>
            </a:r>
            <a:r>
              <a:rPr lang="en-GB" sz="3200" dirty="0">
                <a:latin typeface="Arial" panose="020B0604020202020204" pitchFamily="34" charset="0"/>
                <a:cs typeface="Arial" panose="020B0604020202020204" pitchFamily="34" charset="0"/>
                <a:hlinkClick r:id="rId2"/>
              </a:rPr>
              <a:t>to $</a:t>
            </a:r>
            <a:r>
              <a:rPr lang="en-GB" sz="3200" dirty="0" smtClean="0">
                <a:latin typeface="Arial" panose="020B0604020202020204" pitchFamily="34" charset="0"/>
                <a:cs typeface="Arial" panose="020B0604020202020204" pitchFamily="34" charset="0"/>
                <a:hlinkClick r:id="rId2"/>
              </a:rPr>
              <a:t>400 </a:t>
            </a:r>
            <a:r>
              <a:rPr lang="en-GB" sz="3200" dirty="0">
                <a:latin typeface="Arial" panose="020B0604020202020204" pitchFamily="34" charset="0"/>
                <a:cs typeface="Arial" panose="020B0604020202020204" pitchFamily="34" charset="0"/>
                <a:hlinkClick r:id="rId2"/>
              </a:rPr>
              <a:t>in </a:t>
            </a:r>
            <a:r>
              <a:rPr lang="en-GB" sz="3200" dirty="0" smtClean="0">
                <a:latin typeface="Arial" panose="020B0604020202020204" pitchFamily="34" charset="0"/>
                <a:cs typeface="Arial" panose="020B0604020202020204" pitchFamily="34" charset="0"/>
                <a:hlinkClick r:id="rId2"/>
              </a:rPr>
              <a:t>2017, which is the same as the price of gold.</a:t>
            </a:r>
            <a:endParaRPr lang="en-GB" sz="3200" dirty="0">
              <a:latin typeface="Arial" panose="020B0604020202020204" pitchFamily="34" charset="0"/>
              <a:cs typeface="Arial" panose="020B0604020202020204" pitchFamily="34" charset="0"/>
            </a:endParaRPr>
          </a:p>
        </p:txBody>
      </p:sp>
      <p:pic>
        <p:nvPicPr>
          <p:cNvPr id="2050" name="Picture 2" descr="Omega Ingredients creates 100% natural vanilla alterna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504" y="2902285"/>
            <a:ext cx="5395710" cy="35899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0336306" y="4863120"/>
            <a:ext cx="1524000" cy="1543050"/>
          </a:xfrm>
          <a:prstGeom prst="rect">
            <a:avLst/>
          </a:prstGeom>
        </p:spPr>
      </p:pic>
    </p:spTree>
    <p:extLst>
      <p:ext uri="{BB962C8B-B14F-4D97-AF65-F5344CB8AC3E}">
        <p14:creationId xmlns:p14="http://schemas.microsoft.com/office/powerpoint/2010/main" val="28777037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266" y="315557"/>
            <a:ext cx="8596668" cy="1320800"/>
          </a:xfrm>
        </p:spPr>
        <p:txBody>
          <a:bodyPr/>
          <a:lstStyle/>
          <a:p>
            <a:r>
              <a:rPr lang="en-GB" dirty="0" smtClean="0">
                <a:latin typeface="Arial" panose="020B0604020202020204" pitchFamily="34" charset="0"/>
                <a:cs typeface="Arial" panose="020B0604020202020204" pitchFamily="34" charset="0"/>
              </a:rPr>
              <a:t>Market Failure</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51144" y="1410804"/>
            <a:ext cx="6587066" cy="5284337"/>
          </a:xfrm>
        </p:spPr>
        <p:txBody>
          <a:bodyPr/>
          <a:lstStyle/>
          <a:p>
            <a:r>
              <a:rPr lang="en-GB" sz="2800" dirty="0" smtClean="0">
                <a:latin typeface="Arial" panose="020B0604020202020204" pitchFamily="34" charset="0"/>
                <a:cs typeface="Arial" panose="020B0604020202020204" pitchFamily="34" charset="0"/>
              </a:rPr>
              <a:t>Sometimes when left to their own devices markets can fail.  This means that certain products are over or under provided or consumed.</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Recently, for example, the UK government decided that too many sugary drinks were being consumed as the price set by supply and demand was too low.  To fix this problem they introduced a </a:t>
            </a:r>
            <a:r>
              <a:rPr lang="en-GB" sz="2800" b="1" dirty="0" smtClean="0">
                <a:latin typeface="Arial" panose="020B0604020202020204" pitchFamily="34" charset="0"/>
                <a:cs typeface="Arial" panose="020B0604020202020204" pitchFamily="34" charset="0"/>
              </a:rPr>
              <a:t>sugar tax.</a:t>
            </a:r>
          </a:p>
          <a:p>
            <a:endParaRPr lang="en-GB" dirty="0"/>
          </a:p>
          <a:p>
            <a:endParaRPr lang="en-GB" dirty="0" smtClean="0"/>
          </a:p>
        </p:txBody>
      </p:sp>
      <p:pic>
        <p:nvPicPr>
          <p:cNvPr id="3074" name="Picture 2" descr="https://www.musgravemarketplace.co.uk/wp-content/uploads/2018/03/Levys-for-Sugar-Drinks-N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1912" y="2269242"/>
            <a:ext cx="4670088" cy="314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0177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098" name="Picture 2" descr="https://zniup3zx6m0ydqfpv9y6sgtf-wpengine.netdna-ssl.com/wp-content/uploads/2016/03/160217-Obesity-tax-saves-3-7m-update-0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4574" y="104151"/>
            <a:ext cx="4963011" cy="650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5581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974" y="386659"/>
            <a:ext cx="11525026" cy="1320800"/>
          </a:xfrm>
        </p:spPr>
        <p:txBody>
          <a:bodyPr>
            <a:normAutofit fontScale="90000"/>
          </a:bodyPr>
          <a:lstStyle/>
          <a:p>
            <a:r>
              <a:rPr lang="en-GB" sz="4000" b="1" dirty="0">
                <a:latin typeface="Arial" panose="020B0604020202020204" pitchFamily="34" charset="0"/>
                <a:cs typeface="Arial" panose="020B0604020202020204" pitchFamily="34" charset="0"/>
              </a:rPr>
              <a:t>Legal highs ban comes into force across the UK</a:t>
            </a:r>
            <a:r>
              <a:rPr lang="en-GB" b="1" dirty="0"/>
              <a:t/>
            </a:r>
            <a:br>
              <a:rPr lang="en-GB" b="1" dirty="0"/>
            </a:br>
            <a:endParaRPr lang="en-GB" dirty="0"/>
          </a:p>
        </p:txBody>
      </p:sp>
      <p:sp>
        <p:nvSpPr>
          <p:cNvPr id="3" name="Content Placeholder 2"/>
          <p:cNvSpPr>
            <a:spLocks noGrp="1"/>
          </p:cNvSpPr>
          <p:nvPr>
            <p:ph idx="1"/>
          </p:nvPr>
        </p:nvSpPr>
        <p:spPr>
          <a:xfrm>
            <a:off x="1073411" y="2319020"/>
            <a:ext cx="6303048" cy="3880773"/>
          </a:xfrm>
        </p:spPr>
        <p:txBody>
          <a:bodyPr>
            <a:normAutofit/>
          </a:bodyPr>
          <a:lstStyle/>
          <a:p>
            <a:r>
              <a:rPr lang="en-GB" sz="3200" dirty="0" smtClean="0">
                <a:latin typeface="Arial" panose="020B0604020202020204" pitchFamily="34" charset="0"/>
                <a:cs typeface="Arial" panose="020B0604020202020204" pitchFamily="34" charset="0"/>
                <a:hlinkClick r:id="rId2"/>
              </a:rPr>
              <a:t>Click this for another example.  This would be the governments blanket ban on so-called legal highs.  In this case the government decided that the product should not be supplied at all and made the products illegal.</a:t>
            </a:r>
            <a:endParaRPr lang="en-GB" sz="3200" dirty="0" smtClean="0">
              <a:latin typeface="Arial" panose="020B0604020202020204" pitchFamily="34" charset="0"/>
              <a:cs typeface="Arial" panose="020B0604020202020204" pitchFamily="34" charset="0"/>
            </a:endParaRPr>
          </a:p>
          <a:p>
            <a:endParaRPr lang="en-GB" dirty="0"/>
          </a:p>
          <a:p>
            <a:endParaRPr lang="en-GB" dirty="0"/>
          </a:p>
        </p:txBody>
      </p:sp>
      <p:pic>
        <p:nvPicPr>
          <p:cNvPr id="5122" name="Picture 2" descr="Spice stimulants on sale in a London 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837" y="1707459"/>
            <a:ext cx="4338985" cy="24406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9688329" y="5031160"/>
            <a:ext cx="1704975" cy="1609725"/>
          </a:xfrm>
          <a:prstGeom prst="rect">
            <a:avLst/>
          </a:prstGeom>
        </p:spPr>
      </p:pic>
    </p:spTree>
    <p:extLst>
      <p:ext uri="{BB962C8B-B14F-4D97-AF65-F5344CB8AC3E}">
        <p14:creationId xmlns:p14="http://schemas.microsoft.com/office/powerpoint/2010/main" val="19010712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89273" y="0"/>
            <a:ext cx="8586507" cy="6869206"/>
          </a:xfrm>
          <a:prstGeom prst="rect">
            <a:avLst/>
          </a:prstGeom>
        </p:spPr>
      </p:pic>
      <p:pic>
        <p:nvPicPr>
          <p:cNvPr id="6" name="New Recording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pic>
        <p:nvPicPr>
          <p:cNvPr id="7"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391845" y="2386533"/>
            <a:ext cx="6642847" cy="2300086"/>
          </a:xfrm>
          <a:prstGeom prst="rect">
            <a:avLst/>
          </a:prstGeom>
        </p:spPr>
      </p:pic>
    </p:spTree>
    <p:extLst>
      <p:ext uri="{BB962C8B-B14F-4D97-AF65-F5344CB8AC3E}">
        <p14:creationId xmlns:p14="http://schemas.microsoft.com/office/powerpoint/2010/main" val="322393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Go grab a pen and some paper before you get to the next slide.</a:t>
            </a:r>
            <a:endParaRPr lang="en-GB" dirty="0">
              <a:latin typeface="Arial" panose="020B0604020202020204" pitchFamily="34" charset="0"/>
              <a:cs typeface="Arial" panose="020B0604020202020204" pitchFamily="34" charset="0"/>
            </a:endParaRPr>
          </a:p>
        </p:txBody>
      </p:sp>
      <p:pic>
        <p:nvPicPr>
          <p:cNvPr id="1026" name="Picture 2" descr="Grab It When It Hits You: Tips for Capturing Inspiration | Liam ..."/>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893808" y="2666328"/>
            <a:ext cx="6318268" cy="3776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9635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450" y="239068"/>
            <a:ext cx="10223500" cy="1320800"/>
          </a:xfrm>
        </p:spPr>
        <p:txBody>
          <a:bodyPr>
            <a:normAutofit fontScale="90000"/>
          </a:bodyPr>
          <a:lstStyle/>
          <a:p>
            <a:r>
              <a:rPr lang="en-GB" sz="2800" b="1" dirty="0" smtClean="0">
                <a:latin typeface="Arial" panose="020B0604020202020204" pitchFamily="34" charset="0"/>
                <a:cs typeface="Arial" panose="020B0604020202020204" pitchFamily="34" charset="0"/>
              </a:rPr>
              <a:t>Here are some of the sort of discussions that will take place in lessons when studying Microeconomics.  Spend the next 5 minutes considering your answer to these 5 scenarios.  Click on the circle to start a 5 minute timer.</a:t>
            </a:r>
            <a:endParaRPr lang="en-GB" sz="28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GB"/>
          </a:p>
        </p:txBody>
      </p:sp>
      <p:pic>
        <p:nvPicPr>
          <p:cNvPr id="11" name="MS900074799[1].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0414484" y="2983011"/>
            <a:ext cx="244475" cy="244475"/>
          </a:xfrm>
          <a:prstGeom prst="rect">
            <a:avLst/>
          </a:prstGeom>
        </p:spPr>
      </p:pic>
      <p:sp>
        <p:nvSpPr>
          <p:cNvPr id="12" name="Oval 11"/>
          <p:cNvSpPr/>
          <p:nvPr/>
        </p:nvSpPr>
        <p:spPr>
          <a:xfrm>
            <a:off x="9478380" y="2190923"/>
            <a:ext cx="2052228" cy="2052228"/>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p:cNvSpPr/>
          <p:nvPr/>
        </p:nvSpPr>
        <p:spPr>
          <a:xfrm>
            <a:off x="9478380" y="2190923"/>
            <a:ext cx="2052228" cy="205222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14" name="TextBox 13"/>
          <p:cNvSpPr txBox="1"/>
          <p:nvPr/>
        </p:nvSpPr>
        <p:spPr>
          <a:xfrm>
            <a:off x="9744510" y="1686867"/>
            <a:ext cx="1519968" cy="461665"/>
          </a:xfrm>
          <a:prstGeom prst="rect">
            <a:avLst/>
          </a:prstGeom>
          <a:noFill/>
        </p:spPr>
        <p:txBody>
          <a:bodyPr wrap="none" rtlCol="0">
            <a:spAutoFit/>
          </a:bodyPr>
          <a:lstStyle/>
          <a:p>
            <a:pPr algn="ctr"/>
            <a:r>
              <a:rPr lang="en-GB" sz="2400" dirty="0" smtClean="0"/>
              <a:t>5 minutes</a:t>
            </a:r>
            <a:endParaRPr lang="en-GB" sz="2400" dirty="0"/>
          </a:p>
        </p:txBody>
      </p:sp>
      <p:pic>
        <p:nvPicPr>
          <p:cNvPr id="5" name="Picture 4"/>
          <p:cNvPicPr>
            <a:picLocks noChangeAspect="1"/>
          </p:cNvPicPr>
          <p:nvPr/>
        </p:nvPicPr>
        <p:blipFill>
          <a:blip r:embed="rId5"/>
          <a:stretch>
            <a:fillRect/>
          </a:stretch>
        </p:blipFill>
        <p:spPr>
          <a:xfrm>
            <a:off x="813792" y="2032000"/>
            <a:ext cx="8607426" cy="4826000"/>
          </a:xfrm>
          <a:prstGeom prst="rect">
            <a:avLst/>
          </a:prstGeom>
        </p:spPr>
      </p:pic>
    </p:spTree>
    <p:extLst>
      <p:ext uri="{BB962C8B-B14F-4D97-AF65-F5344CB8AC3E}">
        <p14:creationId xmlns:p14="http://schemas.microsoft.com/office/powerpoint/2010/main" val="329854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300000"/>
                                        <p:tgtEl>
                                          <p:spTgt spid="13"/>
                                        </p:tgtEl>
                                      </p:cBhvr>
                                    </p:animEffect>
                                  </p:childTnLst>
                                </p:cTn>
                              </p:par>
                            </p:childTnLst>
                          </p:cTn>
                        </p:par>
                        <p:par>
                          <p:cTn id="8" fill="hold">
                            <p:stCondLst>
                              <p:cond delay="300000"/>
                            </p:stCondLst>
                            <p:childTnLst>
                              <p:par>
                                <p:cTn id="9" presetID="1" presetClass="mediacall" presetSubtype="0" fill="hold" nodeType="afterEffect">
                                  <p:stCondLst>
                                    <p:cond delay="0"/>
                                  </p:stCondLst>
                                  <p:childTnLst>
                                    <p:cmd type="call" cmd="playFrom(0.0)">
                                      <p:cBhvr>
                                        <p:cTn id="10" dur="2178" fill="hold"/>
                                        <p:tgtEl>
                                          <p:spTgt spid="11"/>
                                        </p:tgtEl>
                                      </p:cBhvr>
                                    </p:cmd>
                                  </p:childTnLst>
                                </p:cTn>
                              </p:par>
                            </p:childTnLst>
                          </p:cTn>
                        </p:par>
                      </p:childTnLst>
                    </p:cTn>
                  </p:par>
                </p:childTnLst>
              </p:cTn>
              <p:nextCondLst>
                <p:cond evt="onClick" delay="0">
                  <p:tgtEl>
                    <p:spTgt spid="12"/>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974" y="545054"/>
            <a:ext cx="11525025" cy="1320800"/>
          </a:xfrm>
        </p:spPr>
        <p:txBody>
          <a:bodyPr/>
          <a:lstStyle/>
          <a:p>
            <a:r>
              <a:rPr lang="en-GB" b="1" dirty="0" smtClean="0">
                <a:latin typeface="Arial" panose="020B0604020202020204" pitchFamily="34" charset="0"/>
                <a:cs typeface="Arial" panose="020B0604020202020204" pitchFamily="34" charset="0"/>
              </a:rPr>
              <a:t>The Macro Economy and the Coronavirus</a:t>
            </a:r>
            <a:endParaRPr lang="en-GB"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78934" y="1563689"/>
            <a:ext cx="5139266" cy="4938711"/>
          </a:xfrm>
        </p:spPr>
        <p:txBody>
          <a:bodyPr>
            <a:normAutofit lnSpcReduction="10000"/>
          </a:bodyPr>
          <a:lstStyle/>
          <a:p>
            <a:pPr fontAlgn="base"/>
            <a:r>
              <a:rPr lang="en-GB" sz="2400" b="1" dirty="0">
                <a:latin typeface="Arial" panose="020B0604020202020204" pitchFamily="34" charset="0"/>
                <a:cs typeface="Arial" panose="020B0604020202020204" pitchFamily="34" charset="0"/>
              </a:rPr>
              <a:t>The coronavirus outbreak, which was first detected in China, has infected people in 185 countries. Its spread has left businesses around the world counting the costs</a:t>
            </a:r>
            <a:r>
              <a:rPr lang="en-GB" sz="2400" b="1" dirty="0" smtClean="0">
                <a:latin typeface="Arial" panose="020B0604020202020204" pitchFamily="34" charset="0"/>
                <a:cs typeface="Arial" panose="020B0604020202020204" pitchFamily="34" charset="0"/>
              </a:rPr>
              <a:t>.</a:t>
            </a:r>
          </a:p>
          <a:p>
            <a:pPr fontAlgn="base"/>
            <a:endParaRPr lang="en-GB" sz="2400" b="1" dirty="0">
              <a:latin typeface="Arial" panose="020B0604020202020204" pitchFamily="34" charset="0"/>
              <a:cs typeface="Arial" panose="020B0604020202020204" pitchFamily="34" charset="0"/>
            </a:endParaRPr>
          </a:p>
          <a:p>
            <a:pPr fontAlgn="base"/>
            <a:r>
              <a:rPr lang="en-GB" sz="2400" dirty="0" smtClean="0">
                <a:latin typeface="Arial" panose="020B0604020202020204" pitchFamily="34" charset="0"/>
                <a:cs typeface="Arial" panose="020B0604020202020204" pitchFamily="34" charset="0"/>
              </a:rPr>
              <a:t>Let’s look at how the virus has affected the </a:t>
            </a:r>
            <a:r>
              <a:rPr lang="en-GB" sz="2400" b="1" dirty="0" err="1" smtClean="0">
                <a:latin typeface="Arial" panose="020B0604020202020204" pitchFamily="34" charset="0"/>
                <a:cs typeface="Arial" panose="020B0604020202020204" pitchFamily="34" charset="0"/>
              </a:rPr>
              <a:t>Macroeconomy</a:t>
            </a:r>
            <a:endParaRPr lang="en-GB" sz="2400" b="1" dirty="0" smtClean="0">
              <a:latin typeface="Arial" panose="020B0604020202020204" pitchFamily="34" charset="0"/>
              <a:cs typeface="Arial" panose="020B0604020202020204" pitchFamily="34" charset="0"/>
            </a:endParaRPr>
          </a:p>
          <a:p>
            <a:pPr fontAlgn="base"/>
            <a:endParaRPr lang="en-GB" sz="2400" dirty="0">
              <a:latin typeface="Arial" panose="020B0604020202020204" pitchFamily="34" charset="0"/>
              <a:cs typeface="Arial" panose="020B0604020202020204" pitchFamily="34" charset="0"/>
            </a:endParaRPr>
          </a:p>
          <a:p>
            <a:pPr fontAlgn="base"/>
            <a:r>
              <a:rPr lang="en-GB" sz="2400" dirty="0" smtClean="0">
                <a:latin typeface="Arial" panose="020B0604020202020204" pitchFamily="34" charset="0"/>
                <a:cs typeface="Arial" panose="020B0604020202020204" pitchFamily="34" charset="0"/>
              </a:rPr>
              <a:t>Remember that the </a:t>
            </a:r>
            <a:r>
              <a:rPr lang="en-GB" sz="2400" dirty="0" err="1" smtClean="0">
                <a:latin typeface="Arial" panose="020B0604020202020204" pitchFamily="34" charset="0"/>
                <a:cs typeface="Arial" panose="020B0604020202020204" pitchFamily="34" charset="0"/>
              </a:rPr>
              <a:t>macroeconomy</a:t>
            </a:r>
            <a:r>
              <a:rPr lang="en-GB" sz="2400" dirty="0" smtClean="0">
                <a:latin typeface="Arial" panose="020B0604020202020204" pitchFamily="34" charset="0"/>
                <a:cs typeface="Arial" panose="020B0604020202020204" pitchFamily="34" charset="0"/>
              </a:rPr>
              <a:t> refers to the economy as a whole.</a:t>
            </a:r>
            <a:endParaRPr lang="en-GB" sz="2400" dirty="0">
              <a:latin typeface="Arial" panose="020B0604020202020204" pitchFamily="34" charset="0"/>
              <a:cs typeface="Arial" panose="020B0604020202020204" pitchFamily="34" charset="0"/>
            </a:endParaRPr>
          </a:p>
          <a:p>
            <a:endParaRPr lang="en-GB" dirty="0"/>
          </a:p>
        </p:txBody>
      </p:sp>
      <p:pic>
        <p:nvPicPr>
          <p:cNvPr id="10244" name="Picture 4" descr="Corona Virus Economy Related Newspaper Headlines Stock Photo (Edit ..."/>
          <p:cNvPicPr>
            <a:picLocks noChangeAspect="1" noChangeArrowheads="1"/>
          </p:cNvPicPr>
          <p:nvPr/>
        </p:nvPicPr>
        <p:blipFill rotWithShape="1">
          <a:blip r:embed="rId2">
            <a:extLst>
              <a:ext uri="{28A0092B-C50C-407E-A947-70E740481C1C}">
                <a14:useLocalDpi xmlns:a14="http://schemas.microsoft.com/office/drawing/2010/main" val="0"/>
              </a:ext>
            </a:extLst>
          </a:blip>
          <a:srcRect b="5357"/>
          <a:stretch/>
        </p:blipFill>
        <p:spPr bwMode="auto">
          <a:xfrm>
            <a:off x="6197599" y="2139950"/>
            <a:ext cx="5715000" cy="378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3844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158" y="348726"/>
            <a:ext cx="11058861" cy="1320800"/>
          </a:xfrm>
        </p:spPr>
        <p:txBody>
          <a:bodyPr>
            <a:normAutofit fontScale="90000"/>
          </a:bodyPr>
          <a:lstStyle/>
          <a:p>
            <a:r>
              <a:rPr lang="en-GB" dirty="0">
                <a:latin typeface="Arial" panose="020B0604020202020204" pitchFamily="34" charset="0"/>
                <a:cs typeface="Arial" panose="020B0604020202020204" pitchFamily="34" charset="0"/>
              </a:rPr>
              <a:t>In the United States, the number of people filing for unemployment </a:t>
            </a:r>
            <a:r>
              <a:rPr lang="en-GB" b="1" dirty="0">
                <a:latin typeface="Arial" panose="020B0604020202020204" pitchFamily="34" charset="0"/>
                <a:cs typeface="Arial" panose="020B0604020202020204" pitchFamily="34" charset="0"/>
                <a:hlinkClick r:id="rId2"/>
              </a:rPr>
              <a:t>hit a record high</a:t>
            </a:r>
            <a:r>
              <a:rPr lang="en-GB" dirty="0">
                <a:latin typeface="Arial" panose="020B0604020202020204" pitchFamily="34" charset="0"/>
                <a:cs typeface="Arial" panose="020B0604020202020204" pitchFamily="34" charset="0"/>
              </a:rPr>
              <a:t>, signalling an end to a decade of expansion for one of the world's largest economies.</a:t>
            </a:r>
          </a:p>
        </p:txBody>
      </p:sp>
      <p:pic>
        <p:nvPicPr>
          <p:cNvPr id="4" name="Picture 3"/>
          <p:cNvPicPr>
            <a:picLocks noChangeAspect="1"/>
          </p:cNvPicPr>
          <p:nvPr/>
        </p:nvPicPr>
        <p:blipFill rotWithShape="1">
          <a:blip r:embed="rId3"/>
          <a:srcRect l="31597" t="21852" r="33264" b="31605"/>
          <a:stretch/>
        </p:blipFill>
        <p:spPr>
          <a:xfrm>
            <a:off x="3225595" y="2652711"/>
            <a:ext cx="5644234" cy="4205289"/>
          </a:xfrm>
          <a:prstGeom prst="rect">
            <a:avLst/>
          </a:prstGeom>
        </p:spPr>
      </p:pic>
    </p:spTree>
    <p:extLst>
      <p:ext uri="{BB962C8B-B14F-4D97-AF65-F5344CB8AC3E}">
        <p14:creationId xmlns:p14="http://schemas.microsoft.com/office/powerpoint/2010/main" val="22936413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5025" y="0"/>
            <a:ext cx="5002568" cy="6858000"/>
          </a:xfrm>
        </p:spPr>
        <p:txBody>
          <a:bodyPr/>
          <a:lstStyle/>
          <a:p>
            <a:pPr fontAlgn="base"/>
            <a:r>
              <a:rPr lang="en-GB" sz="2800" dirty="0">
                <a:latin typeface="Arial" panose="020B0604020202020204" pitchFamily="34" charset="0"/>
                <a:cs typeface="Arial" panose="020B0604020202020204" pitchFamily="34" charset="0"/>
              </a:rPr>
              <a:t>Close to one million people in the United Kingdom </a:t>
            </a:r>
            <a:r>
              <a:rPr lang="en-GB" sz="2800" b="1" dirty="0">
                <a:latin typeface="Arial" panose="020B0604020202020204" pitchFamily="34" charset="0"/>
                <a:cs typeface="Arial" panose="020B0604020202020204" pitchFamily="34" charset="0"/>
                <a:hlinkClick r:id="rId2"/>
              </a:rPr>
              <a:t>also applied for benefits in just two weeks</a:t>
            </a:r>
            <a:r>
              <a:rPr lang="en-GB" sz="2800" dirty="0">
                <a:latin typeface="Arial" panose="020B0604020202020204" pitchFamily="34" charset="0"/>
                <a:cs typeface="Arial" panose="020B0604020202020204" pitchFamily="34" charset="0"/>
              </a:rPr>
              <a:t> at the end of March</a:t>
            </a:r>
            <a:r>
              <a:rPr lang="en-GB" sz="2800" dirty="0" smtClean="0">
                <a:latin typeface="Arial" panose="020B0604020202020204" pitchFamily="34" charset="0"/>
                <a:cs typeface="Arial" panose="020B0604020202020204" pitchFamily="34" charset="0"/>
              </a:rPr>
              <a:t>.</a:t>
            </a:r>
          </a:p>
          <a:p>
            <a:pPr fontAlgn="base"/>
            <a:endParaRPr lang="en-GB" sz="2800" dirty="0">
              <a:latin typeface="Arial" panose="020B0604020202020204" pitchFamily="34" charset="0"/>
              <a:cs typeface="Arial" panose="020B0604020202020204" pitchFamily="34" charset="0"/>
            </a:endParaRPr>
          </a:p>
          <a:p>
            <a:pPr fontAlgn="base"/>
            <a:r>
              <a:rPr lang="en-GB" sz="2800" dirty="0">
                <a:latin typeface="Arial" panose="020B0604020202020204" pitchFamily="34" charset="0"/>
                <a:cs typeface="Arial" panose="020B0604020202020204" pitchFamily="34" charset="0"/>
              </a:rPr>
              <a:t>The surge in universal </a:t>
            </a:r>
            <a:r>
              <a:rPr lang="en-GB" sz="2800" dirty="0" smtClean="0">
                <a:latin typeface="Arial" panose="020B0604020202020204" pitchFamily="34" charset="0"/>
                <a:cs typeface="Arial" panose="020B0604020202020204" pitchFamily="34" charset="0"/>
              </a:rPr>
              <a:t>credit applications followed government </a:t>
            </a:r>
            <a:r>
              <a:rPr lang="en-GB" sz="2800" dirty="0">
                <a:latin typeface="Arial" panose="020B0604020202020204" pitchFamily="34" charset="0"/>
                <a:cs typeface="Arial" panose="020B0604020202020204" pitchFamily="34" charset="0"/>
              </a:rPr>
              <a:t>measures to limit the spread of the virus, including closing pubs, restaurants and non-essential shops.</a:t>
            </a:r>
          </a:p>
          <a:p>
            <a:endParaRPr lang="en-GB" dirty="0"/>
          </a:p>
        </p:txBody>
      </p:sp>
      <p:pic>
        <p:nvPicPr>
          <p:cNvPr id="7170" name="Picture 2" descr="1.9 million more Americans filed for unemployment, bringi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9032" y="3453205"/>
            <a:ext cx="6052968" cy="3404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544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0612" y="365760"/>
            <a:ext cx="8596668" cy="3880773"/>
          </a:xfrm>
        </p:spPr>
        <p:txBody>
          <a:bodyPr/>
          <a:lstStyle/>
          <a:p>
            <a:pPr fontAlgn="base"/>
            <a:r>
              <a:rPr lang="en-GB" sz="2000" b="1" dirty="0">
                <a:latin typeface="Arial" panose="020B0604020202020204" pitchFamily="34" charset="0"/>
                <a:cs typeface="Arial" panose="020B0604020202020204" pitchFamily="34" charset="0"/>
              </a:rPr>
              <a:t>Oil prices crash</a:t>
            </a:r>
          </a:p>
          <a:p>
            <a:pPr fontAlgn="base"/>
            <a:r>
              <a:rPr lang="en-GB" dirty="0">
                <a:latin typeface="Arial" panose="020B0604020202020204" pitchFamily="34" charset="0"/>
                <a:cs typeface="Arial" panose="020B0604020202020204" pitchFamily="34" charset="0"/>
              </a:rPr>
              <a:t>Demand for oil has all but dried up as lockdowns across the world have kept people inside.</a:t>
            </a:r>
          </a:p>
          <a:p>
            <a:pPr fontAlgn="base"/>
            <a:r>
              <a:rPr lang="en-GB" dirty="0">
                <a:latin typeface="Arial" panose="020B0604020202020204" pitchFamily="34" charset="0"/>
                <a:cs typeface="Arial" panose="020B0604020202020204" pitchFamily="34" charset="0"/>
              </a:rPr>
              <a:t>The crude oil price had already been affected by a row between </a:t>
            </a:r>
            <a:r>
              <a:rPr lang="en-GB" dirty="0" err="1">
                <a:latin typeface="Arial" panose="020B0604020202020204" pitchFamily="34" charset="0"/>
                <a:cs typeface="Arial" panose="020B0604020202020204" pitchFamily="34" charset="0"/>
              </a:rPr>
              <a:t>Opec</a:t>
            </a:r>
            <a:r>
              <a:rPr lang="en-GB" dirty="0">
                <a:latin typeface="Arial" panose="020B0604020202020204" pitchFamily="34" charset="0"/>
                <a:cs typeface="Arial" panose="020B0604020202020204" pitchFamily="34" charset="0"/>
              </a:rPr>
              <a:t>, the group of oil producers, and Russia. Coronavirus has driven the price down further</a:t>
            </a:r>
          </a:p>
          <a:p>
            <a:endParaRPr lang="en-GB" dirty="0"/>
          </a:p>
        </p:txBody>
      </p:sp>
      <p:pic>
        <p:nvPicPr>
          <p:cNvPr id="4" name="Picture 3"/>
          <p:cNvPicPr>
            <a:picLocks noChangeAspect="1"/>
          </p:cNvPicPr>
          <p:nvPr/>
        </p:nvPicPr>
        <p:blipFill rotWithShape="1">
          <a:blip r:embed="rId2"/>
          <a:srcRect l="31597" t="34938" r="34098" b="19136"/>
          <a:stretch/>
        </p:blipFill>
        <p:spPr>
          <a:xfrm>
            <a:off x="6013864" y="2538804"/>
            <a:ext cx="5279126" cy="3975374"/>
          </a:xfrm>
          <a:prstGeom prst="rect">
            <a:avLst/>
          </a:prstGeom>
        </p:spPr>
      </p:pic>
    </p:spTree>
    <p:extLst>
      <p:ext uri="{BB962C8B-B14F-4D97-AF65-F5344CB8AC3E}">
        <p14:creationId xmlns:p14="http://schemas.microsoft.com/office/powerpoint/2010/main" val="28719962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6445273" y="12700"/>
            <a:ext cx="5746727" cy="6248400"/>
          </a:xfrm>
        </p:spPr>
        <p:txBody>
          <a:bodyPr>
            <a:normAutofit/>
          </a:bodyPr>
          <a:lstStyle/>
          <a:p>
            <a:pPr fontAlgn="base"/>
            <a:r>
              <a:rPr lang="en-GB" sz="2800" b="1" dirty="0">
                <a:latin typeface="Arial" panose="020B0604020202020204" pitchFamily="34" charset="0"/>
                <a:cs typeface="Arial" panose="020B0604020202020204" pitchFamily="34" charset="0"/>
              </a:rPr>
              <a:t>Risk of recession</a:t>
            </a:r>
          </a:p>
          <a:p>
            <a:pPr fontAlgn="base"/>
            <a:r>
              <a:rPr lang="en-GB" sz="2800" dirty="0">
                <a:latin typeface="Arial" panose="020B0604020202020204" pitchFamily="34" charset="0"/>
                <a:cs typeface="Arial" panose="020B0604020202020204" pitchFamily="34" charset="0"/>
              </a:rPr>
              <a:t>If the economy is growing, that generally means more wealth and more new jobs.</a:t>
            </a:r>
          </a:p>
          <a:p>
            <a:pPr fontAlgn="base"/>
            <a:r>
              <a:rPr lang="en-GB" sz="2800" dirty="0">
                <a:latin typeface="Arial" panose="020B0604020202020204" pitchFamily="34" charset="0"/>
                <a:cs typeface="Arial" panose="020B0604020202020204" pitchFamily="34" charset="0"/>
              </a:rPr>
              <a:t>It's measured by looking at the percentage change in gross domestic product, or the value of goods and services produced, typically over three months or a year.</a:t>
            </a:r>
          </a:p>
          <a:p>
            <a:pPr fontAlgn="base"/>
            <a:r>
              <a:rPr lang="en-GB" sz="2800" dirty="0">
                <a:latin typeface="Arial" panose="020B0604020202020204" pitchFamily="34" charset="0"/>
                <a:cs typeface="Arial" panose="020B0604020202020204" pitchFamily="34" charset="0"/>
              </a:rPr>
              <a:t>But the International Monetary Fund (IMF) says that the global economy will shrink by 3% this year</a:t>
            </a:r>
          </a:p>
          <a:p>
            <a:endParaRPr lang="en-GB" dirty="0"/>
          </a:p>
        </p:txBody>
      </p:sp>
      <p:pic>
        <p:nvPicPr>
          <p:cNvPr id="8196" name="Picture 4" descr="IMF economic forecasts for major economi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861" y="297852"/>
            <a:ext cx="5695185" cy="5678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4719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7431" y="180361"/>
            <a:ext cx="5540188" cy="3880773"/>
          </a:xfrm>
        </p:spPr>
        <p:txBody>
          <a:bodyPr>
            <a:normAutofit fontScale="92500"/>
          </a:bodyPr>
          <a:lstStyle/>
          <a:p>
            <a:pPr fontAlgn="base"/>
            <a:r>
              <a:rPr lang="en-GB" sz="2800" b="1" dirty="0">
                <a:latin typeface="Arial" panose="020B0604020202020204" pitchFamily="34" charset="0"/>
                <a:cs typeface="Arial" panose="020B0604020202020204" pitchFamily="34" charset="0"/>
              </a:rPr>
              <a:t>Turn to technology</a:t>
            </a:r>
          </a:p>
          <a:p>
            <a:pPr fontAlgn="base"/>
            <a:r>
              <a:rPr lang="en-GB" sz="2800" dirty="0">
                <a:latin typeface="Arial" panose="020B0604020202020204" pitchFamily="34" charset="0"/>
                <a:cs typeface="Arial" panose="020B0604020202020204" pitchFamily="34" charset="0"/>
              </a:rPr>
              <a:t>Governments around the world have urged employees to work from home where possible.</a:t>
            </a:r>
          </a:p>
          <a:p>
            <a:pPr fontAlgn="base"/>
            <a:r>
              <a:rPr lang="en-GB" sz="2800" dirty="0">
                <a:latin typeface="Arial" panose="020B0604020202020204" pitchFamily="34" charset="0"/>
                <a:cs typeface="Arial" panose="020B0604020202020204" pitchFamily="34" charset="0"/>
              </a:rPr>
              <a:t>Shares in technology companies such as Zoom have shot up as more people rely on video conference calls and email to hold meetings or get tasks done</a:t>
            </a:r>
          </a:p>
          <a:p>
            <a:endParaRPr lang="en-GB" dirty="0"/>
          </a:p>
        </p:txBody>
      </p:sp>
      <p:pic>
        <p:nvPicPr>
          <p:cNvPr id="9218" name="Picture 2" descr="Change in share price of popular technology companies since January 2020 - 27/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4100" y="-1"/>
            <a:ext cx="4780147" cy="38836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90918" y="4206352"/>
            <a:ext cx="8939605" cy="2523768"/>
          </a:xfrm>
          <a:prstGeom prst="rect">
            <a:avLst/>
          </a:prstGeom>
          <a:noFill/>
        </p:spPr>
        <p:txBody>
          <a:bodyPr wrap="square" rtlCol="0">
            <a:spAutoFit/>
          </a:bodyPr>
          <a:lstStyle/>
          <a:p>
            <a:pPr fontAlgn="base"/>
            <a:r>
              <a:rPr lang="en-GB" sz="2800" dirty="0">
                <a:latin typeface="Arial" panose="020B0604020202020204" pitchFamily="34" charset="0"/>
                <a:cs typeface="Arial" panose="020B0604020202020204" pitchFamily="34" charset="0"/>
              </a:rPr>
              <a:t>The demand for online shopping and entertainment has also soared as people stay indoors.</a:t>
            </a:r>
          </a:p>
          <a:p>
            <a:pPr fontAlgn="base"/>
            <a:r>
              <a:rPr lang="en-GB" sz="2800" b="1" dirty="0">
                <a:latin typeface="Arial" panose="020B0604020202020204" pitchFamily="34" charset="0"/>
                <a:cs typeface="Arial" panose="020B0604020202020204" pitchFamily="34" charset="0"/>
                <a:hlinkClick r:id="rId3"/>
              </a:rPr>
              <a:t>Amazon's share price has hit new highs</a:t>
            </a:r>
            <a:r>
              <a:rPr lang="en-GB" sz="2800" dirty="0">
                <a:latin typeface="Arial" panose="020B0604020202020204" pitchFamily="34" charset="0"/>
                <a:cs typeface="Arial" panose="020B0604020202020204" pitchFamily="34" charset="0"/>
              </a:rPr>
              <a:t>, while streaming platform Netflix was at one point a more valuable company than oil giant ExxonMobil.</a:t>
            </a:r>
          </a:p>
          <a:p>
            <a:endParaRPr lang="en-GB" dirty="0"/>
          </a:p>
        </p:txBody>
      </p:sp>
    </p:spTree>
    <p:extLst>
      <p:ext uri="{BB962C8B-B14F-4D97-AF65-F5344CB8AC3E}">
        <p14:creationId xmlns:p14="http://schemas.microsoft.com/office/powerpoint/2010/main" val="24740841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2"/>
          <a:srcRect l="34792" t="19259" r="36666" b="19754"/>
          <a:stretch/>
        </p:blipFill>
        <p:spPr>
          <a:xfrm>
            <a:off x="2837330" y="-15265"/>
            <a:ext cx="5718445" cy="6873265"/>
          </a:xfrm>
          <a:prstGeom prst="rect">
            <a:avLst/>
          </a:prstGeom>
        </p:spPr>
      </p:pic>
    </p:spTree>
    <p:extLst>
      <p:ext uri="{BB962C8B-B14F-4D97-AF65-F5344CB8AC3E}">
        <p14:creationId xmlns:p14="http://schemas.microsoft.com/office/powerpoint/2010/main" val="21816468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rotWithShape="1">
          <a:blip r:embed="rId2"/>
          <a:srcRect l="28194" t="29506" r="44722" b="30247"/>
          <a:stretch/>
        </p:blipFill>
        <p:spPr>
          <a:xfrm>
            <a:off x="1371600" y="1270000"/>
            <a:ext cx="4953000" cy="4140200"/>
          </a:xfrm>
          <a:prstGeom prst="rect">
            <a:avLst/>
          </a:prstGeom>
        </p:spPr>
      </p:pic>
      <p:pic>
        <p:nvPicPr>
          <p:cNvPr id="6" name="Picture 5"/>
          <p:cNvPicPr>
            <a:picLocks noChangeAspect="1"/>
          </p:cNvPicPr>
          <p:nvPr/>
        </p:nvPicPr>
        <p:blipFill rotWithShape="1">
          <a:blip r:embed="rId3"/>
          <a:srcRect l="27708" t="17407" r="44444" b="42346"/>
          <a:stretch/>
        </p:blipFill>
        <p:spPr>
          <a:xfrm>
            <a:off x="6766112" y="1270000"/>
            <a:ext cx="5092700" cy="4140200"/>
          </a:xfrm>
          <a:prstGeom prst="rect">
            <a:avLst/>
          </a:prstGeom>
        </p:spPr>
      </p:pic>
    </p:spTree>
    <p:extLst>
      <p:ext uri="{BB962C8B-B14F-4D97-AF65-F5344CB8AC3E}">
        <p14:creationId xmlns:p14="http://schemas.microsoft.com/office/powerpoint/2010/main" val="35088527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2" y="152401"/>
            <a:ext cx="10160995" cy="1320800"/>
          </a:xfrm>
        </p:spPr>
        <p:txBody>
          <a:bodyPr>
            <a:noAutofit/>
          </a:bodyPr>
          <a:lstStyle/>
          <a:p>
            <a:r>
              <a:rPr lang="en-GB" sz="5400" b="1" dirty="0" smtClean="0"/>
              <a:t>The Economics Department </a:t>
            </a:r>
            <a:endParaRPr lang="en-GB" sz="5400" b="1"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908658" y="1018240"/>
            <a:ext cx="3136294" cy="4175191"/>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4741" y="1018240"/>
            <a:ext cx="2807946" cy="4211919"/>
          </a:xfrm>
          <a:prstGeom prst="rect">
            <a:avLst/>
          </a:prstGeom>
        </p:spPr>
      </p:pic>
      <p:sp>
        <p:nvSpPr>
          <p:cNvPr id="3" name="TextBox 2"/>
          <p:cNvSpPr txBox="1"/>
          <p:nvPr/>
        </p:nvSpPr>
        <p:spPr>
          <a:xfrm>
            <a:off x="3158714" y="6095998"/>
            <a:ext cx="7987553" cy="584775"/>
          </a:xfrm>
          <a:prstGeom prst="rect">
            <a:avLst/>
          </a:prstGeom>
          <a:noFill/>
        </p:spPr>
        <p:txBody>
          <a:bodyPr wrap="square" rtlCol="0">
            <a:spAutoFit/>
          </a:bodyPr>
          <a:lstStyle/>
          <a:p>
            <a:r>
              <a:rPr lang="en-GB" sz="3200" dirty="0" smtClean="0"/>
              <a:t>N.WARREN@XAVERIAN.AC.UK</a:t>
            </a:r>
            <a:endParaRPr lang="en-GB" sz="3200" dirty="0"/>
          </a:p>
        </p:txBody>
      </p:sp>
      <p:pic>
        <p:nvPicPr>
          <p:cNvPr id="6" name="New Recording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7" name="TextBox 6"/>
          <p:cNvSpPr txBox="1"/>
          <p:nvPr/>
        </p:nvSpPr>
        <p:spPr>
          <a:xfrm>
            <a:off x="2205317" y="5349036"/>
            <a:ext cx="2626311" cy="369332"/>
          </a:xfrm>
          <a:prstGeom prst="rect">
            <a:avLst/>
          </a:prstGeom>
          <a:noFill/>
        </p:spPr>
        <p:txBody>
          <a:bodyPr wrap="square" rtlCol="0">
            <a:spAutoFit/>
          </a:bodyPr>
          <a:lstStyle/>
          <a:p>
            <a:r>
              <a:rPr lang="en-GB" dirty="0" smtClean="0"/>
              <a:t>Nathan Warren</a:t>
            </a:r>
            <a:endParaRPr lang="en-GB" dirty="0"/>
          </a:p>
        </p:txBody>
      </p:sp>
      <p:sp>
        <p:nvSpPr>
          <p:cNvPr id="8" name="TextBox 7"/>
          <p:cNvSpPr txBox="1"/>
          <p:nvPr/>
        </p:nvSpPr>
        <p:spPr>
          <a:xfrm>
            <a:off x="7418641" y="5340764"/>
            <a:ext cx="2626311" cy="369332"/>
          </a:xfrm>
          <a:prstGeom prst="rect">
            <a:avLst/>
          </a:prstGeom>
          <a:noFill/>
        </p:spPr>
        <p:txBody>
          <a:bodyPr wrap="square" rtlCol="0">
            <a:spAutoFit/>
          </a:bodyPr>
          <a:lstStyle/>
          <a:p>
            <a:r>
              <a:rPr lang="en-GB" dirty="0" smtClean="0"/>
              <a:t>Joanne </a:t>
            </a:r>
            <a:r>
              <a:rPr lang="en-GB" dirty="0" err="1" smtClean="0"/>
              <a:t>Bratsiotis</a:t>
            </a:r>
            <a:endParaRPr lang="en-GB" dirty="0"/>
          </a:p>
        </p:txBody>
      </p:sp>
    </p:spTree>
    <p:extLst>
      <p:ext uri="{BB962C8B-B14F-4D97-AF65-F5344CB8AC3E}">
        <p14:creationId xmlns:p14="http://schemas.microsoft.com/office/powerpoint/2010/main" val="394887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27986" t="20124" r="45069" b="41111"/>
          <a:stretch/>
        </p:blipFill>
        <p:spPr>
          <a:xfrm>
            <a:off x="748307" y="914678"/>
            <a:ext cx="5423893" cy="4389439"/>
          </a:xfrm>
          <a:prstGeom prst="rect">
            <a:avLst/>
          </a:prstGeom>
        </p:spPr>
      </p:pic>
      <p:pic>
        <p:nvPicPr>
          <p:cNvPr id="5" name="Picture 4"/>
          <p:cNvPicPr>
            <a:picLocks noChangeAspect="1"/>
          </p:cNvPicPr>
          <p:nvPr/>
        </p:nvPicPr>
        <p:blipFill rotWithShape="1">
          <a:blip r:embed="rId3"/>
          <a:srcRect l="28125" t="21605" r="43334" b="36296"/>
          <a:stretch/>
        </p:blipFill>
        <p:spPr>
          <a:xfrm>
            <a:off x="6429943" y="914677"/>
            <a:ext cx="5413097" cy="4389439"/>
          </a:xfrm>
          <a:prstGeom prst="rect">
            <a:avLst/>
          </a:prstGeom>
        </p:spPr>
      </p:pic>
    </p:spTree>
    <p:extLst>
      <p:ext uri="{BB962C8B-B14F-4D97-AF65-F5344CB8AC3E}">
        <p14:creationId xmlns:p14="http://schemas.microsoft.com/office/powerpoint/2010/main" val="13410291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6908" y="341555"/>
            <a:ext cx="9601200" cy="1485900"/>
          </a:xfrm>
        </p:spPr>
        <p:txBody>
          <a:bodyPr/>
          <a:lstStyle/>
          <a:p>
            <a:r>
              <a:rPr lang="en-GB" u="sng" dirty="0" smtClean="0">
                <a:latin typeface="Arial" panose="020B0604020202020204" pitchFamily="34" charset="0"/>
                <a:cs typeface="Arial" panose="020B0604020202020204" pitchFamily="34" charset="0"/>
              </a:rPr>
              <a:t>Entry Requirements</a:t>
            </a:r>
            <a:endParaRPr lang="en-GB" u="sng"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72219" y="1701752"/>
            <a:ext cx="9519668" cy="3880773"/>
          </a:xfrm>
        </p:spPr>
        <p:txBody>
          <a:bodyPr>
            <a:normAutofit/>
          </a:bodyPr>
          <a:lstStyle/>
          <a:p>
            <a:r>
              <a:rPr lang="en-GB" sz="2000" dirty="0" smtClean="0">
                <a:latin typeface="Arial" panose="020B0604020202020204" pitchFamily="34" charset="0"/>
                <a:cs typeface="Arial" panose="020B0604020202020204" pitchFamily="34" charset="0"/>
              </a:rPr>
              <a:t>Economics is a unique subject in the sense that it is an </a:t>
            </a:r>
            <a:r>
              <a:rPr lang="en-GB" sz="2000" b="1" dirty="0" smtClean="0">
                <a:latin typeface="Arial" panose="020B0604020202020204" pitchFamily="34" charset="0"/>
                <a:cs typeface="Arial" panose="020B0604020202020204" pitchFamily="34" charset="0"/>
              </a:rPr>
              <a:t>essay</a:t>
            </a:r>
            <a:r>
              <a:rPr lang="en-GB" sz="2000" dirty="0" smtClean="0">
                <a:latin typeface="Arial" panose="020B0604020202020204" pitchFamily="34" charset="0"/>
                <a:cs typeface="Arial" panose="020B0604020202020204" pitchFamily="34" charset="0"/>
              </a:rPr>
              <a:t> based subject but it is also a </a:t>
            </a:r>
            <a:r>
              <a:rPr lang="en-GB" sz="2000" b="1" dirty="0" smtClean="0">
                <a:latin typeface="Arial" panose="020B0604020202020204" pitchFamily="34" charset="0"/>
                <a:cs typeface="Arial" panose="020B0604020202020204" pitchFamily="34" charset="0"/>
              </a:rPr>
              <a:t>maths</a:t>
            </a:r>
            <a:r>
              <a:rPr lang="en-GB" sz="2000" dirty="0" smtClean="0">
                <a:latin typeface="Arial" panose="020B0604020202020204" pitchFamily="34" charset="0"/>
                <a:cs typeface="Arial" panose="020B0604020202020204" pitchFamily="34" charset="0"/>
              </a:rPr>
              <a:t> based subject.  At least 20% of the marks in the 3 end of year 2 exams that form the A level are based upon quantitative (maths) skills</a:t>
            </a: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Because of this the Entry requirements to study Economics at </a:t>
            </a:r>
            <a:r>
              <a:rPr lang="en-GB" sz="2000" dirty="0" err="1" smtClean="0">
                <a:latin typeface="Arial" panose="020B0604020202020204" pitchFamily="34" charset="0"/>
                <a:cs typeface="Arial" panose="020B0604020202020204" pitchFamily="34" charset="0"/>
              </a:rPr>
              <a:t>Xaverian</a:t>
            </a:r>
            <a:r>
              <a:rPr lang="en-GB" sz="2000" dirty="0" smtClean="0">
                <a:latin typeface="Arial" panose="020B0604020202020204" pitchFamily="34" charset="0"/>
                <a:cs typeface="Arial" panose="020B0604020202020204" pitchFamily="34" charset="0"/>
              </a:rPr>
              <a:t> includes:</a:t>
            </a:r>
          </a:p>
          <a:p>
            <a:r>
              <a:rPr lang="en-GB" sz="2000" dirty="0">
                <a:latin typeface="Arial" panose="020B0604020202020204" pitchFamily="34" charset="0"/>
                <a:cs typeface="Arial" panose="020B0604020202020204" pitchFamily="34" charset="0"/>
              </a:rPr>
              <a:t>A</a:t>
            </a:r>
            <a:r>
              <a:rPr lang="en-GB" sz="2000" dirty="0" smtClean="0">
                <a:latin typeface="Arial" panose="020B0604020202020204" pitchFamily="34" charset="0"/>
                <a:cs typeface="Arial" panose="020B0604020202020204" pitchFamily="34" charset="0"/>
              </a:rPr>
              <a:t>t least a </a:t>
            </a:r>
            <a:r>
              <a:rPr lang="en-GB" sz="2000" b="1" u="sng" dirty="0" smtClean="0">
                <a:latin typeface="Arial" panose="020B0604020202020204" pitchFamily="34" charset="0"/>
                <a:cs typeface="Arial" panose="020B0604020202020204" pitchFamily="34" charset="0"/>
              </a:rPr>
              <a:t>grade 6 in GCSE Maths </a:t>
            </a: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At least a </a:t>
            </a:r>
            <a:r>
              <a:rPr lang="en-GB" sz="2000" b="1" u="sng" dirty="0" smtClean="0">
                <a:latin typeface="Arial" panose="020B0604020202020204" pitchFamily="34" charset="0"/>
                <a:cs typeface="Arial" panose="020B0604020202020204" pitchFamily="34" charset="0"/>
              </a:rPr>
              <a:t>grade 5 in GCSE English Language and English Literature.</a:t>
            </a:r>
            <a:endParaRPr lang="en-GB" sz="2000" b="1" u="sng" dirty="0">
              <a:latin typeface="Arial" panose="020B0604020202020204" pitchFamily="34" charset="0"/>
              <a:cs typeface="Arial" panose="020B0604020202020204" pitchFamily="34" charset="0"/>
            </a:endParaRPr>
          </a:p>
        </p:txBody>
      </p:sp>
      <p:pic>
        <p:nvPicPr>
          <p:cNvPr id="4098" name="Picture 2" descr="Calculator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40047" y="4561242"/>
            <a:ext cx="2551953" cy="229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4109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523" y="1152437"/>
            <a:ext cx="5508313" cy="5249483"/>
          </a:xfrm>
        </p:spPr>
        <p:txBody>
          <a:bodyPr>
            <a:normAutofit/>
          </a:bodyPr>
          <a:lstStyle/>
          <a:p>
            <a:pPr marL="0" indent="0">
              <a:buNone/>
            </a:pPr>
            <a:r>
              <a:rPr lang="en-GB" sz="2400" dirty="0" smtClean="0">
                <a:latin typeface="Arial" panose="020B0604020202020204" pitchFamily="34" charset="0"/>
                <a:cs typeface="Arial" panose="020B0604020202020204" pitchFamily="34" charset="0"/>
              </a:rPr>
              <a:t>If you are keen to complete some background Economics studying over the summer prior to your enrolment in September than I suggest using the website </a:t>
            </a:r>
            <a:r>
              <a:rPr lang="en-GB" sz="2400" b="1" dirty="0" smtClean="0">
                <a:latin typeface="Arial" panose="020B0604020202020204" pitchFamily="34" charset="0"/>
                <a:cs typeface="Arial" panose="020B0604020202020204" pitchFamily="34" charset="0"/>
              </a:rPr>
              <a:t>Physics &amp; Maths tutor</a:t>
            </a:r>
            <a:r>
              <a:rPr lang="en-GB" sz="2400" dirty="0" smtClean="0">
                <a:latin typeface="Arial" panose="020B0604020202020204" pitchFamily="34" charset="0"/>
                <a:cs typeface="Arial" panose="020B0604020202020204" pitchFamily="34" charset="0"/>
              </a:rPr>
              <a:t>.</a:t>
            </a:r>
          </a:p>
          <a:p>
            <a:pPr marL="0" indent="0">
              <a:buNone/>
            </a:pPr>
            <a:endParaRPr lang="en-GB" sz="2400" dirty="0">
              <a:latin typeface="Arial" panose="020B0604020202020204" pitchFamily="34" charset="0"/>
              <a:cs typeface="Arial" panose="020B0604020202020204" pitchFamily="34" charset="0"/>
            </a:endParaRPr>
          </a:p>
          <a:p>
            <a:pPr marL="0" indent="0">
              <a:buNone/>
            </a:pPr>
            <a:r>
              <a:rPr lang="en-GB" sz="2400" dirty="0" smtClean="0">
                <a:latin typeface="Arial" panose="020B0604020202020204" pitchFamily="34" charset="0"/>
                <a:cs typeface="Arial" panose="020B0604020202020204" pitchFamily="34" charset="0"/>
                <a:hlinkClick r:id="rId2"/>
              </a:rPr>
              <a:t>Click here to go to the OCR Micro Economics section of this website.</a:t>
            </a:r>
            <a:endParaRPr lang="en-GB"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9157447" y="4046989"/>
            <a:ext cx="2240056" cy="2354931"/>
          </a:xfrm>
          <a:prstGeom prst="rect">
            <a:avLst/>
          </a:prstGeom>
        </p:spPr>
      </p:pic>
      <p:pic>
        <p:nvPicPr>
          <p:cNvPr id="1026" name="Picture 2" descr="8 Tips For Studying At Home More Effectively | Oxford Lear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1823" y="0"/>
            <a:ext cx="5670177" cy="309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7648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8945" y="478117"/>
            <a:ext cx="8269941" cy="1846635"/>
          </a:xfrm>
        </p:spPr>
        <p:txBody>
          <a:bodyPr>
            <a:normAutofit/>
          </a:bodyPr>
          <a:lstStyle/>
          <a:p>
            <a:r>
              <a:rPr lang="en-GB" sz="3600" dirty="0" smtClean="0">
                <a:latin typeface="Arial" panose="020B0604020202020204" pitchFamily="34" charset="0"/>
                <a:cs typeface="Arial" panose="020B0604020202020204" pitchFamily="34" charset="0"/>
                <a:hlinkClick r:id="rId2"/>
              </a:rPr>
              <a:t>Click here to go to further activities that will help you to prepare to study A – Level Economics.</a:t>
            </a:r>
            <a:endParaRPr lang="en-GB" sz="3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7869219" y="3474626"/>
            <a:ext cx="2082893" cy="2095074"/>
          </a:xfrm>
          <a:prstGeom prst="rect">
            <a:avLst/>
          </a:prstGeom>
        </p:spPr>
      </p:pic>
      <p:pic>
        <p:nvPicPr>
          <p:cNvPr id="2050" name="Picture 2" descr="Be Prepared sign with sky background - SCG Advertising &amp; PRSCG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147" y="2764716"/>
            <a:ext cx="3626224" cy="3514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8762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smtClean="0">
                <a:latin typeface="Arial" panose="020B0604020202020204" pitchFamily="34" charset="0"/>
                <a:cs typeface="Arial" panose="020B0604020202020204" pitchFamily="34" charset="0"/>
              </a:rPr>
              <a:t>Enrichment in Economics</a:t>
            </a:r>
            <a:endParaRPr lang="en-GB" u="sng"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97007" y="1852353"/>
            <a:ext cx="8596668" cy="3880773"/>
          </a:xfrm>
        </p:spPr>
        <p:txBody>
          <a:bodyPr>
            <a:normAutofit/>
          </a:bodyPr>
          <a:lstStyle/>
          <a:p>
            <a:r>
              <a:rPr lang="en-GB" sz="2800" dirty="0" smtClean="0">
                <a:latin typeface="Arial" panose="020B0604020202020204" pitchFamily="34" charset="0"/>
                <a:cs typeface="Arial" panose="020B0604020202020204" pitchFamily="34" charset="0"/>
              </a:rPr>
              <a:t>Extra-curricular </a:t>
            </a:r>
            <a:r>
              <a:rPr lang="en-GB" sz="2800" dirty="0">
                <a:latin typeface="Arial" panose="020B0604020202020204" pitchFamily="34" charset="0"/>
                <a:cs typeface="Arial" panose="020B0604020202020204" pitchFamily="34" charset="0"/>
              </a:rPr>
              <a:t>activities </a:t>
            </a:r>
            <a:r>
              <a:rPr lang="en-GB" sz="2800" dirty="0" smtClean="0">
                <a:latin typeface="Arial" panose="020B0604020202020204" pitchFamily="34" charset="0"/>
                <a:cs typeface="Arial" panose="020B0604020202020204" pitchFamily="34" charset="0"/>
              </a:rPr>
              <a:t>are an import aspect of studying at </a:t>
            </a:r>
            <a:r>
              <a:rPr lang="en-GB" sz="2800" dirty="0" err="1" smtClean="0">
                <a:latin typeface="Arial" panose="020B0604020202020204" pitchFamily="34" charset="0"/>
                <a:cs typeface="Arial" panose="020B0604020202020204" pitchFamily="34" charset="0"/>
              </a:rPr>
              <a:t>Xaverian</a:t>
            </a:r>
            <a:r>
              <a:rPr lang="en-GB" sz="2800" dirty="0" smtClean="0">
                <a:latin typeface="Arial" panose="020B0604020202020204" pitchFamily="34" charset="0"/>
                <a:cs typeface="Arial" panose="020B0604020202020204" pitchFamily="34" charset="0"/>
              </a:rPr>
              <a:t>, and I’d like to explain some of the activities that have taken place in the Economics department over the past few years.</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Perhaps the biggest activity that has taken place for the last 3 years is an opportunity to take part in a trip to New York.  </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46651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7" name="Picture 6"/>
          <p:cNvPicPr>
            <a:picLocks noChangeAspect="1"/>
          </p:cNvPicPr>
          <p:nvPr/>
        </p:nvPicPr>
        <p:blipFill rotWithShape="1">
          <a:blip r:embed="rId2"/>
          <a:srcRect l="22037" t="18477" r="22639" b="13540"/>
          <a:stretch/>
        </p:blipFill>
        <p:spPr>
          <a:xfrm>
            <a:off x="0" y="0"/>
            <a:ext cx="11370734" cy="6993466"/>
          </a:xfrm>
          <a:prstGeom prst="rect">
            <a:avLst/>
          </a:prstGeom>
        </p:spPr>
      </p:pic>
    </p:spTree>
    <p:extLst>
      <p:ext uri="{BB962C8B-B14F-4D97-AF65-F5344CB8AC3E}">
        <p14:creationId xmlns:p14="http://schemas.microsoft.com/office/powerpoint/2010/main" val="16551045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21805" t="22346" r="22777" b="10493"/>
          <a:stretch/>
        </p:blipFill>
        <p:spPr>
          <a:xfrm>
            <a:off x="0" y="0"/>
            <a:ext cx="11341100" cy="6908800"/>
          </a:xfrm>
          <a:prstGeom prst="rect">
            <a:avLst/>
          </a:prstGeom>
        </p:spPr>
      </p:pic>
    </p:spTree>
    <p:extLst>
      <p:ext uri="{BB962C8B-B14F-4D97-AF65-F5344CB8AC3E}">
        <p14:creationId xmlns:p14="http://schemas.microsoft.com/office/powerpoint/2010/main" val="18663596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rotWithShape="1">
          <a:blip r:embed="rId2"/>
          <a:srcRect l="21945" t="18642" r="22778" b="13333"/>
          <a:stretch/>
        </p:blipFill>
        <p:spPr>
          <a:xfrm>
            <a:off x="0" y="0"/>
            <a:ext cx="11455400" cy="6997700"/>
          </a:xfrm>
          <a:prstGeom prst="rect">
            <a:avLst/>
          </a:prstGeom>
        </p:spPr>
      </p:pic>
    </p:spTree>
    <p:extLst>
      <p:ext uri="{BB962C8B-B14F-4D97-AF65-F5344CB8AC3E}">
        <p14:creationId xmlns:p14="http://schemas.microsoft.com/office/powerpoint/2010/main" val="5671936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21736" t="21358" r="22709" b="9383"/>
          <a:stretch/>
        </p:blipFill>
        <p:spPr>
          <a:xfrm>
            <a:off x="0" y="0"/>
            <a:ext cx="11430000" cy="6857524"/>
          </a:xfrm>
          <a:prstGeom prst="rect">
            <a:avLst/>
          </a:prstGeom>
        </p:spPr>
      </p:pic>
    </p:spTree>
    <p:extLst>
      <p:ext uri="{BB962C8B-B14F-4D97-AF65-F5344CB8AC3E}">
        <p14:creationId xmlns:p14="http://schemas.microsoft.com/office/powerpoint/2010/main" val="34701072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rotWithShape="1">
          <a:blip r:embed="rId2"/>
          <a:srcRect l="21667" t="17778" r="22639" b="14074"/>
          <a:stretch/>
        </p:blipFill>
        <p:spPr>
          <a:xfrm>
            <a:off x="0" y="0"/>
            <a:ext cx="11480800" cy="6861800"/>
          </a:xfrm>
          <a:prstGeom prst="rect">
            <a:avLst/>
          </a:prstGeom>
        </p:spPr>
      </p:pic>
    </p:spTree>
    <p:extLst>
      <p:ext uri="{BB962C8B-B14F-4D97-AF65-F5344CB8AC3E}">
        <p14:creationId xmlns:p14="http://schemas.microsoft.com/office/powerpoint/2010/main" val="11596855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720762" y="-1"/>
            <a:ext cx="11471238" cy="5260489"/>
          </a:xfrm>
        </p:spPr>
        <p:txBody>
          <a:bodyPr>
            <a:normAutofit/>
          </a:bodyPr>
          <a:lstStyle/>
          <a:p>
            <a:endParaRPr lang="en-GB" sz="2800" b="1" dirty="0" smtClean="0">
              <a:latin typeface="Arial" pitchFamily="34" charset="0"/>
              <a:cs typeface="Arial" pitchFamily="34" charset="0"/>
            </a:endParaRPr>
          </a:p>
          <a:p>
            <a:r>
              <a:rPr lang="en-GB" sz="2800" b="1" dirty="0" smtClean="0">
                <a:latin typeface="Arial" pitchFamily="34" charset="0"/>
                <a:cs typeface="Arial" pitchFamily="34" charset="0"/>
              </a:rPr>
              <a:t>“The basic economic problem is that resources are scarce, yet wants are unlimited.”  </a:t>
            </a:r>
          </a:p>
          <a:p>
            <a:endParaRPr lang="en-GB" sz="2800" dirty="0"/>
          </a:p>
          <a:p>
            <a:r>
              <a:rPr lang="en-GB" sz="2800" dirty="0">
                <a:latin typeface="Arial" pitchFamily="34" charset="0"/>
                <a:cs typeface="Arial" pitchFamily="34" charset="0"/>
              </a:rPr>
              <a:t>Because resources are scarce and our wants are unlimited a choice has to be made about how to use scarce resources in the best way. </a:t>
            </a:r>
          </a:p>
          <a:p>
            <a:endParaRPr lang="en-GB" sz="2800" dirty="0">
              <a:latin typeface="Arial" pitchFamily="34" charset="0"/>
              <a:cs typeface="Arial" pitchFamily="34" charset="0"/>
            </a:endParaRPr>
          </a:p>
          <a:p>
            <a:r>
              <a:rPr lang="en-GB" sz="2800" dirty="0">
                <a:latin typeface="Arial" pitchFamily="34" charset="0"/>
                <a:cs typeface="Arial" pitchFamily="34" charset="0"/>
              </a:rPr>
              <a:t>Therefore economics is all about choices, and how to use the E</a:t>
            </a:r>
            <a:r>
              <a:rPr lang="en-GB" sz="2800" dirty="0" smtClean="0">
                <a:latin typeface="Arial" pitchFamily="34" charset="0"/>
                <a:cs typeface="Arial" pitchFamily="34" charset="0"/>
              </a:rPr>
              <a:t>arth’s </a:t>
            </a:r>
            <a:r>
              <a:rPr lang="en-GB" sz="2800" dirty="0">
                <a:latin typeface="Arial" pitchFamily="34" charset="0"/>
                <a:cs typeface="Arial" pitchFamily="34" charset="0"/>
              </a:rPr>
              <a:t>limited resources in the best possible way.</a:t>
            </a:r>
          </a:p>
          <a:p>
            <a:endParaRPr lang="en-GB" sz="2800" dirty="0"/>
          </a:p>
        </p:txBody>
      </p:sp>
      <p:pic>
        <p:nvPicPr>
          <p:cNvPr id="11268" name="Picture 4" descr="EconomicProblem.png (370×1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2409" y="4598709"/>
            <a:ext cx="4946374" cy="2259291"/>
          </a:xfrm>
          <a:prstGeom prst="rect">
            <a:avLst/>
          </a:prstGeom>
          <a:noFill/>
          <a:extLst>
            <a:ext uri="{909E8E84-426E-40DD-AFC4-6F175D3DCCD1}">
              <a14:hiddenFill xmlns:a14="http://schemas.microsoft.com/office/drawing/2010/main">
                <a:solidFill>
                  <a:srgbClr val="FFFFFF"/>
                </a:solidFill>
              </a14:hiddenFill>
            </a:ext>
          </a:extLst>
        </p:spPr>
      </p:pic>
      <p:pic>
        <p:nvPicPr>
          <p:cNvPr id="4" name="New Recording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7156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21875" t="22099" r="22708" b="9506"/>
          <a:stretch/>
        </p:blipFill>
        <p:spPr>
          <a:xfrm>
            <a:off x="0" y="0"/>
            <a:ext cx="11582400" cy="6959600"/>
          </a:xfrm>
          <a:prstGeom prst="rect">
            <a:avLst/>
          </a:prstGeom>
        </p:spPr>
      </p:pic>
    </p:spTree>
    <p:extLst>
      <p:ext uri="{BB962C8B-B14F-4D97-AF65-F5344CB8AC3E}">
        <p14:creationId xmlns:p14="http://schemas.microsoft.com/office/powerpoint/2010/main" val="19605095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4609" y="512781"/>
            <a:ext cx="5240866" cy="1320800"/>
          </a:xfrm>
        </p:spPr>
        <p:txBody>
          <a:bodyPr>
            <a:noAutofit/>
          </a:bodyPr>
          <a:lstStyle/>
          <a:p>
            <a:r>
              <a:rPr lang="en-GB" sz="3600" dirty="0" smtClean="0">
                <a:latin typeface="Arial" panose="020B0604020202020204" pitchFamily="34" charset="0"/>
                <a:cs typeface="Arial" panose="020B0604020202020204" pitchFamily="34" charset="0"/>
              </a:rPr>
              <a:t>For the past 6 years now a selection of students complete a pre-university course at Manchester University.  </a:t>
            </a:r>
            <a:br>
              <a:rPr lang="en-GB" sz="3600" dirty="0" smtClean="0">
                <a:latin typeface="Arial" panose="020B0604020202020204" pitchFamily="34" charset="0"/>
                <a:cs typeface="Arial" panose="020B0604020202020204" pitchFamily="34" charset="0"/>
              </a:rPr>
            </a:br>
            <a:r>
              <a:rPr lang="en-GB" sz="3600" dirty="0">
                <a:latin typeface="Arial" panose="020B0604020202020204" pitchFamily="34" charset="0"/>
                <a:cs typeface="Arial" panose="020B0604020202020204" pitchFamily="34" charset="0"/>
              </a:rPr>
              <a:t/>
            </a:r>
            <a:br>
              <a:rPr lang="en-GB" sz="3600" dirty="0">
                <a:latin typeface="Arial" panose="020B0604020202020204" pitchFamily="34" charset="0"/>
                <a:cs typeface="Arial" panose="020B0604020202020204" pitchFamily="34" charset="0"/>
              </a:rPr>
            </a:br>
            <a:r>
              <a:rPr lang="en-GB" sz="3600" dirty="0" smtClean="0">
                <a:latin typeface="Arial" panose="020B0604020202020204" pitchFamily="34" charset="0"/>
                <a:cs typeface="Arial" panose="020B0604020202020204" pitchFamily="34" charset="0"/>
              </a:rPr>
              <a:t>Completion of this course reduces the entry requirements to study Economics at Manchester University.</a:t>
            </a:r>
            <a:endParaRPr lang="en-GB" sz="3600" dirty="0">
              <a:latin typeface="Arial" panose="020B0604020202020204" pitchFamily="34" charset="0"/>
              <a:cs typeface="Arial" panose="020B0604020202020204" pitchFamily="34" charset="0"/>
            </a:endParaRPr>
          </a:p>
        </p:txBody>
      </p:sp>
      <p:pic>
        <p:nvPicPr>
          <p:cNvPr id="4" name="Picture 2" descr="\\xavs-ad\DomainUsers\Roaming\Folder redirection\nwarren\Desktop\IMG_235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558382" y="1270000"/>
            <a:ext cx="4778582"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1479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O:\photos\IMG_866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69953" y="1423988"/>
            <a:ext cx="6486007" cy="38814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83181" y="951461"/>
            <a:ext cx="3405448" cy="4524315"/>
          </a:xfrm>
          <a:prstGeom prst="rect">
            <a:avLst/>
          </a:prstGeom>
        </p:spPr>
        <p:txBody>
          <a:bodyPr wrap="square">
            <a:spAutoFit/>
          </a:bodyPr>
          <a:lstStyle/>
          <a:p>
            <a:r>
              <a:rPr lang="en-GB" sz="3200" dirty="0" smtClean="0">
                <a:latin typeface="Arial" panose="020B0604020202020204" pitchFamily="34" charset="0"/>
                <a:cs typeface="Arial" panose="020B0604020202020204" pitchFamily="34" charset="0"/>
              </a:rPr>
              <a:t>Manchester has a great selection of Museums, and if there is an appropriate exhibition we will always provide the opportunity to attend.</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67176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1034403" y="5348889"/>
            <a:ext cx="8596668" cy="1171092"/>
          </a:xfrm>
        </p:spPr>
        <p:txBody>
          <a:bodyPr/>
          <a:lstStyle/>
          <a:p>
            <a:r>
              <a:rPr lang="en-GB" dirty="0" err="1" smtClean="0">
                <a:solidFill>
                  <a:schemeClr val="tx1"/>
                </a:solidFill>
                <a:latin typeface="Arial" panose="020B0604020202020204" pitchFamily="34" charset="0"/>
                <a:cs typeface="Arial" panose="020B0604020202020204" pitchFamily="34" charset="0"/>
              </a:rPr>
              <a:t>Xaverian</a:t>
            </a:r>
            <a:r>
              <a:rPr lang="en-GB" dirty="0" smtClean="0">
                <a:solidFill>
                  <a:schemeClr val="tx1"/>
                </a:solidFill>
                <a:latin typeface="Arial" panose="020B0604020202020204" pitchFamily="34" charset="0"/>
                <a:cs typeface="Arial" panose="020B0604020202020204" pitchFamily="34" charset="0"/>
              </a:rPr>
              <a:t> students have recently competed in both the Bank of England Target 2.0 competition and the Royal Economic Society </a:t>
            </a:r>
            <a:r>
              <a:rPr lang="en-GB" dirty="0">
                <a:solidFill>
                  <a:schemeClr val="tx1"/>
                </a:solidFill>
                <a:latin typeface="Arial" panose="020B0604020202020204" pitchFamily="34" charset="0"/>
                <a:cs typeface="Arial" panose="020B0604020202020204" pitchFamily="34" charset="0"/>
              </a:rPr>
              <a:t>Young Economist of the Year competition</a:t>
            </a:r>
          </a:p>
          <a:p>
            <a:endParaRPr lang="en-GB" dirty="0"/>
          </a:p>
        </p:txBody>
      </p:sp>
      <p:pic>
        <p:nvPicPr>
          <p:cNvPr id="4" name="Picture 6" descr="http://www.res.org.uk/SpringboardWebApp/userfiles/res/image/conference/2010/bank%2520of%2520england%2520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411" y="383691"/>
            <a:ext cx="5117852" cy="9874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O:\photos\IMG_10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3625" y="1806663"/>
            <a:ext cx="4162762" cy="31220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O:\photos\IMG_87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5953" y="1999704"/>
            <a:ext cx="4248472" cy="31010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http://www.bankofengland.co.uk/publications/PublishingImages/t2p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7260" y="332135"/>
            <a:ext cx="19050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8942117" y="-43346"/>
            <a:ext cx="3249883" cy="1698290"/>
          </a:xfrm>
          <a:prstGeom prst="rect">
            <a:avLst/>
          </a:prstGeom>
        </p:spPr>
      </p:pic>
    </p:spTree>
    <p:extLst>
      <p:ext uri="{BB962C8B-B14F-4D97-AF65-F5344CB8AC3E}">
        <p14:creationId xmlns:p14="http://schemas.microsoft.com/office/powerpoint/2010/main" val="150584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677334" y="609601"/>
            <a:ext cx="7133166" cy="5431762"/>
          </a:xfrm>
        </p:spPr>
        <p:txBody>
          <a:bodyPr>
            <a:noAutofit/>
          </a:bodyPr>
          <a:lstStyle/>
          <a:p>
            <a:r>
              <a:rPr lang="en-GB" sz="2800" dirty="0" smtClean="0">
                <a:latin typeface="Arial" panose="020B0604020202020204" pitchFamily="34" charset="0"/>
                <a:cs typeface="Arial" panose="020B0604020202020204" pitchFamily="34" charset="0"/>
              </a:rPr>
              <a:t>Students have also had opportunities to attend a Careers in Finance event held at AJ Bell</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Compete in a stock market competition at Manchester University</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Complete work experience at management consultancy firm </a:t>
            </a:r>
            <a:r>
              <a:rPr lang="en-GB" sz="2800" dirty="0" err="1" smtClean="0">
                <a:latin typeface="Arial" panose="020B0604020202020204" pitchFamily="34" charset="0"/>
                <a:cs typeface="Arial" panose="020B0604020202020204" pitchFamily="34" charset="0"/>
              </a:rPr>
              <a:t>Regeneris</a:t>
            </a:r>
            <a:endParaRPr lang="en-GB" sz="2800" dirty="0" smtClean="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Visit a taster day event at Manchester Metropolitan University.</a:t>
            </a:r>
            <a:endParaRPr lang="en-GB" sz="2800" dirty="0">
              <a:latin typeface="Arial" panose="020B0604020202020204" pitchFamily="34" charset="0"/>
              <a:cs typeface="Arial" panose="020B0604020202020204" pitchFamily="34" charset="0"/>
            </a:endParaRPr>
          </a:p>
        </p:txBody>
      </p:sp>
      <p:pic>
        <p:nvPicPr>
          <p:cNvPr id="4" name="Picture 4" descr="http://www.bics.org.uk/images/sce/Photos/MMU%20blue%20block(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3693" y="3030337"/>
            <a:ext cx="3178307" cy="38276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pbs.twimg.com/profile_images/3690498262/2a6cdc3d596f742c1b522aa7f0e67ea8_400x400.jpeg"/>
          <p:cNvPicPr>
            <a:picLocks noChangeAspect="1" noChangeArrowheads="1"/>
          </p:cNvPicPr>
          <p:nvPr/>
        </p:nvPicPr>
        <p:blipFill rotWithShape="1">
          <a:blip r:embed="rId3">
            <a:extLst>
              <a:ext uri="{28A0092B-C50C-407E-A947-70E740481C1C}">
                <a14:useLocalDpi xmlns:a14="http://schemas.microsoft.com/office/drawing/2010/main" val="0"/>
              </a:ext>
            </a:extLst>
          </a:blip>
          <a:srcRect t="27880" b="24541"/>
          <a:stretch/>
        </p:blipFill>
        <p:spPr bwMode="auto">
          <a:xfrm>
            <a:off x="8384205" y="1217531"/>
            <a:ext cx="3810000" cy="18128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www.ft.com/__origami/service/image/v2/images/raw/http:/s3-eu-west-1.amazonaws.com/fta-assets-development/ez/images/7/7/9/9/1149977-1-eng-GB/aj_bell_logo.jpg?width=615&amp;source=ftadviser"/>
          <p:cNvPicPr>
            <a:picLocks noChangeAspect="1" noChangeArrowheads="1"/>
          </p:cNvPicPr>
          <p:nvPr/>
        </p:nvPicPr>
        <p:blipFill rotWithShape="1">
          <a:blip r:embed="rId4">
            <a:extLst>
              <a:ext uri="{28A0092B-C50C-407E-A947-70E740481C1C}">
                <a14:useLocalDpi xmlns:a14="http://schemas.microsoft.com/office/drawing/2010/main" val="0"/>
              </a:ext>
            </a:extLst>
          </a:blip>
          <a:srcRect t="22688" b="19456"/>
          <a:stretch/>
        </p:blipFill>
        <p:spPr bwMode="auto">
          <a:xfrm>
            <a:off x="8382000" y="-44508"/>
            <a:ext cx="381441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9387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Arial" panose="020B0604020202020204" pitchFamily="34" charset="0"/>
                <a:cs typeface="Arial" panose="020B0604020202020204" pitchFamily="34" charset="0"/>
              </a:rPr>
              <a:t>What can I do with an Economics degree?</a:t>
            </a:r>
            <a:r>
              <a:rPr lang="en-GB" dirty="0"/>
              <a:t/>
            </a:r>
            <a:br>
              <a:rPr lang="en-GB" dirty="0"/>
            </a:br>
            <a:endParaRPr lang="en-GB" dirty="0"/>
          </a:p>
        </p:txBody>
      </p:sp>
      <p:sp>
        <p:nvSpPr>
          <p:cNvPr id="3" name="Content Placeholder 2"/>
          <p:cNvSpPr>
            <a:spLocks noGrp="1"/>
          </p:cNvSpPr>
          <p:nvPr>
            <p:ph idx="1"/>
          </p:nvPr>
        </p:nvSpPr>
        <p:spPr>
          <a:xfrm>
            <a:off x="677334" y="2160589"/>
            <a:ext cx="9076266" cy="3880773"/>
          </a:xfrm>
        </p:spPr>
        <p:txBody>
          <a:bodyPr/>
          <a:lstStyle/>
          <a:p>
            <a:r>
              <a:rPr lang="en-GB" dirty="0">
                <a:latin typeface="Arial" panose="020B0604020202020204" pitchFamily="34" charset="0"/>
                <a:cs typeface="Arial" panose="020B0604020202020204" pitchFamily="34" charset="0"/>
              </a:rPr>
              <a:t>A degree in Economics can lead to a wide range of career areas. Very few Economics graduates will go in to a career as a professional economist. Economics graduates are particularly competent in finding employment, with the majority gaining employment within six months of graduating</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 degree in Economics will equip you with sophisticated numerical and analytical skills</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hlinkClick r:id="rId2"/>
              </a:rPr>
              <a:t>Click on this link to find out the career paths available for people who study Economics.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20507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lstStyle/>
          <a:p>
            <a:r>
              <a:rPr lang="en-GB" dirty="0"/>
              <a:t> </a:t>
            </a:r>
          </a:p>
        </p:txBody>
      </p:sp>
      <p:sp>
        <p:nvSpPr>
          <p:cNvPr id="5" name="Rectangle 4"/>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6" name="Rectangle 5"/>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7" name="Rectangle 6"/>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9" name="Title 1"/>
          <p:cNvSpPr txBox="1">
            <a:spLocks/>
          </p:cNvSpPr>
          <p:nvPr/>
        </p:nvSpPr>
        <p:spPr>
          <a:xfrm>
            <a:off x="1828799" y="1769950"/>
            <a:ext cx="8014447" cy="2151529"/>
          </a:xfrm>
          <a:prstGeom prst="rect">
            <a:avLst/>
          </a:prstGeom>
          <a:solidFill>
            <a:srgbClr val="0070C0"/>
          </a:solidFill>
        </p:spPr>
        <p:txBody>
          <a:bodyPr vert="horz" lIns="91440" tIns="45720" rIns="91440" bIns="45720" rtlCol="0" anchor="b">
            <a:normAutofit fontScale="85000" lnSpcReduction="10000"/>
          </a:bodyPr>
          <a:lstStyle>
            <a:lvl1pPr algn="ctr" defTabSz="914400" rtl="0" eaLnBrk="1" latinLnBrk="0" hangingPunct="1">
              <a:lnSpc>
                <a:spcPct val="89000"/>
              </a:lnSpc>
              <a:spcBef>
                <a:spcPct val="0"/>
              </a:spcBef>
              <a:buNone/>
              <a:defRPr sz="7200" kern="1200" cap="all" baseline="0">
                <a:solidFill>
                  <a:schemeClr val="tx2"/>
                </a:solidFill>
                <a:latin typeface="+mj-lt"/>
                <a:ea typeface="+mj-ea"/>
                <a:cs typeface="+mj-cs"/>
              </a:defRPr>
            </a:lvl1pPr>
          </a:lstStyle>
          <a:p>
            <a:r>
              <a:rPr lang="en-GB" sz="6600" b="1" dirty="0" smtClean="0">
                <a:solidFill>
                  <a:srgbClr val="FFFF00"/>
                </a:solidFill>
                <a:cs typeface="Calibri Light"/>
              </a:rPr>
              <a:t>Good luck with your GCSE results.  See you in September!</a:t>
            </a:r>
            <a:endParaRPr lang="en-US" dirty="0"/>
          </a:p>
        </p:txBody>
      </p:sp>
    </p:spTree>
    <p:extLst>
      <p:ext uri="{BB962C8B-B14F-4D97-AF65-F5344CB8AC3E}">
        <p14:creationId xmlns:p14="http://schemas.microsoft.com/office/powerpoint/2010/main" val="13969876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307" y="430306"/>
            <a:ext cx="8295057" cy="13533696"/>
          </a:xfrm>
        </p:spPr>
        <p:txBody>
          <a:bodyPr>
            <a:normAutofit/>
          </a:bodyPr>
          <a:lstStyle/>
          <a:p>
            <a:pPr marL="0" indent="0" algn="ctr">
              <a:buNone/>
            </a:pPr>
            <a:r>
              <a:rPr lang="en-GB" sz="2800" b="1" dirty="0">
                <a:hlinkClick r:id="rId4"/>
              </a:rPr>
              <a:t>Economics is about </a:t>
            </a:r>
            <a:r>
              <a:rPr lang="en-GB" sz="2800" b="1" i="1" dirty="0">
                <a:hlinkClick r:id="rId4"/>
              </a:rPr>
              <a:t>choice</a:t>
            </a:r>
            <a:r>
              <a:rPr lang="en-GB" sz="2800" b="1" dirty="0">
                <a:hlinkClick r:id="rId4"/>
              </a:rPr>
              <a:t> and the impact of our choices on each other.</a:t>
            </a:r>
            <a:r>
              <a:rPr lang="en-GB" sz="2800" dirty="0"/>
              <a:t> </a:t>
            </a:r>
            <a:endParaRPr lang="en-GB" sz="2800" dirty="0" smtClean="0"/>
          </a:p>
          <a:p>
            <a:endParaRPr lang="en-GB" sz="2800" dirty="0" smtClean="0"/>
          </a:p>
          <a:p>
            <a:r>
              <a:rPr lang="en-GB" sz="2800" dirty="0" smtClean="0"/>
              <a:t>It </a:t>
            </a:r>
            <a:r>
              <a:rPr lang="en-GB" sz="2800" dirty="0"/>
              <a:t>relates to </a:t>
            </a:r>
            <a:r>
              <a:rPr lang="en-GB" sz="2800" u="sng" dirty="0"/>
              <a:t>every aspect of our lives</a:t>
            </a:r>
            <a:r>
              <a:rPr lang="en-GB" sz="2800" dirty="0"/>
              <a:t>, from the decisions we make as individuals or families to the structures created by governments and </a:t>
            </a:r>
            <a:r>
              <a:rPr lang="en-GB" sz="2800" dirty="0" smtClean="0"/>
              <a:t>firms.</a:t>
            </a:r>
          </a:p>
          <a:p>
            <a:pPr marL="0" indent="0">
              <a:buNone/>
            </a:pPr>
            <a:endParaRPr lang="en-GB" sz="2800" dirty="0" smtClean="0"/>
          </a:p>
          <a:p>
            <a:r>
              <a:rPr lang="en-GB" sz="2800" dirty="0" smtClean="0"/>
              <a:t>The </a:t>
            </a:r>
            <a:r>
              <a:rPr lang="en-GB" sz="2800" dirty="0"/>
              <a:t>economic way of thinking can help us make better </a:t>
            </a:r>
            <a:r>
              <a:rPr lang="en-GB" sz="2800" b="1" dirty="0"/>
              <a:t>choices</a:t>
            </a:r>
            <a:endParaRPr lang="en-GB" sz="2800" b="1" dirty="0" smtClean="0"/>
          </a:p>
        </p:txBody>
      </p:sp>
      <p:sp>
        <p:nvSpPr>
          <p:cNvPr id="4" name="AutoShape 2" descr="The Circle of Choice - The Three Tomatoes"/>
          <p:cNvSpPr>
            <a:spLocks noChangeAspect="1" noChangeArrowheads="1"/>
          </p:cNvSpPr>
          <p:nvPr/>
        </p:nvSpPr>
        <p:spPr bwMode="auto">
          <a:xfrm>
            <a:off x="80272" y="-101432"/>
            <a:ext cx="304800" cy="1058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rotWithShape="1">
          <a:blip r:embed="rId5"/>
          <a:srcRect t="28185" b="37921"/>
          <a:stretch/>
        </p:blipFill>
        <p:spPr>
          <a:xfrm>
            <a:off x="2289767" y="5132716"/>
            <a:ext cx="4762500" cy="1078303"/>
          </a:xfrm>
          <a:prstGeom prst="rect">
            <a:avLst/>
          </a:prstGeom>
        </p:spPr>
      </p:pic>
      <p:pic>
        <p:nvPicPr>
          <p:cNvPr id="2" name="New Recording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8730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9096" y="220311"/>
            <a:ext cx="7946304" cy="3880773"/>
          </a:xfrm>
        </p:spPr>
        <p:txBody>
          <a:bodyPr>
            <a:noAutofit/>
          </a:bodyPr>
          <a:lstStyle/>
          <a:p>
            <a:r>
              <a:rPr lang="en-GB" sz="2400" dirty="0">
                <a:latin typeface="Arial" panose="020B0604020202020204" pitchFamily="34" charset="0"/>
                <a:cs typeface="Arial" panose="020B0604020202020204" pitchFamily="34" charset="0"/>
              </a:rPr>
              <a:t>Many people hear the word “economics” and think it is all about money. </a:t>
            </a:r>
            <a:endParaRPr lang="en-GB" sz="2400" dirty="0" smtClean="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Economics </a:t>
            </a:r>
            <a:r>
              <a:rPr lang="en-GB" sz="2400" dirty="0">
                <a:latin typeface="Arial" panose="020B0604020202020204" pitchFamily="34" charset="0"/>
                <a:cs typeface="Arial" panose="020B0604020202020204" pitchFamily="34" charset="0"/>
              </a:rPr>
              <a:t>is not just about money. It is about weighing different choices or alternatives. </a:t>
            </a:r>
            <a:endParaRPr lang="en-GB" sz="2400" dirty="0" smtClean="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Some </a:t>
            </a:r>
            <a:r>
              <a:rPr lang="en-GB" sz="2400" dirty="0">
                <a:latin typeface="Arial" panose="020B0604020202020204" pitchFamily="34" charset="0"/>
                <a:cs typeface="Arial" panose="020B0604020202020204" pitchFamily="34" charset="0"/>
              </a:rPr>
              <a:t>of those important choices involve money, but </a:t>
            </a:r>
            <a:r>
              <a:rPr lang="en-GB" sz="2400" b="1" dirty="0">
                <a:latin typeface="Arial" panose="020B0604020202020204" pitchFamily="34" charset="0"/>
                <a:cs typeface="Arial" panose="020B0604020202020204" pitchFamily="34" charset="0"/>
              </a:rPr>
              <a:t>most do not</a:t>
            </a:r>
            <a:r>
              <a:rPr lang="en-GB" sz="2400" b="1" dirty="0" smtClean="0">
                <a:latin typeface="Arial" panose="020B0604020202020204" pitchFamily="34" charset="0"/>
                <a:cs typeface="Arial" panose="020B0604020202020204" pitchFamily="34" charset="0"/>
              </a:rPr>
              <a:t>.</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Most </a:t>
            </a:r>
            <a:r>
              <a:rPr lang="en-GB" sz="2400" dirty="0">
                <a:latin typeface="Arial" panose="020B0604020202020204" pitchFamily="34" charset="0"/>
                <a:cs typeface="Arial" panose="020B0604020202020204" pitchFamily="34" charset="0"/>
              </a:rPr>
              <a:t>of your daily, monthly, or life choices have nothing to do with money, yet they are still the subject of economics. </a:t>
            </a:r>
            <a:endParaRPr lang="en-GB" sz="2400" dirty="0" smtClean="0">
              <a:latin typeface="Arial" panose="020B0604020202020204" pitchFamily="34" charset="0"/>
              <a:cs typeface="Arial" panose="020B0604020202020204" pitchFamily="34" charset="0"/>
            </a:endParaRPr>
          </a:p>
        </p:txBody>
      </p:sp>
      <p:pic>
        <p:nvPicPr>
          <p:cNvPr id="2" name="New Recording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1528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410" y="495300"/>
            <a:ext cx="11369189" cy="1320800"/>
          </a:xfrm>
        </p:spPr>
        <p:txBody>
          <a:bodyPr/>
          <a:lstStyle/>
          <a:p>
            <a:pPr algn="ctr"/>
            <a:r>
              <a:rPr lang="en-GB" dirty="0">
                <a:latin typeface="Arial" panose="020B0604020202020204" pitchFamily="34" charset="0"/>
                <a:cs typeface="Arial" panose="020B0604020202020204" pitchFamily="34" charset="0"/>
              </a:rPr>
              <a:t>Economics </a:t>
            </a:r>
            <a:r>
              <a:rPr lang="en-GB" dirty="0" smtClean="0">
                <a:latin typeface="Arial" panose="020B0604020202020204" pitchFamily="34" charset="0"/>
                <a:cs typeface="Arial" panose="020B0604020202020204" pitchFamily="34" charset="0"/>
              </a:rPr>
              <a:t>is </a:t>
            </a:r>
            <a:r>
              <a:rPr lang="en-GB" dirty="0">
                <a:latin typeface="Arial" panose="020B0604020202020204" pitchFamily="34" charset="0"/>
                <a:cs typeface="Arial" panose="020B0604020202020204" pitchFamily="34" charset="0"/>
              </a:rPr>
              <a:t>split into two </a:t>
            </a:r>
            <a:r>
              <a:rPr lang="en-GB" dirty="0" smtClean="0">
                <a:latin typeface="Arial" panose="020B0604020202020204" pitchFamily="34" charset="0"/>
                <a:cs typeface="Arial" panose="020B0604020202020204" pitchFamily="34" charset="0"/>
              </a:rPr>
              <a:t>parts</a:t>
            </a:r>
            <a:endParaRPr lang="en-GB" dirty="0">
              <a:latin typeface="Arial" panose="020B0604020202020204" pitchFamily="34" charset="0"/>
              <a:cs typeface="Arial" panose="020B0604020202020204" pitchFamily="34" charset="0"/>
            </a:endParaRPr>
          </a:p>
        </p:txBody>
      </p:sp>
      <p:pic>
        <p:nvPicPr>
          <p:cNvPr id="3074" name="Picture 2" descr="https://i1.wp.com/marketbusinessnews.com/wp-content/uploads/2017/01/Microeconomics.jpg?w=634&amp;ss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354" y="1336214"/>
            <a:ext cx="4841750" cy="50861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0.wp.com/marketbusinessnews.com/wp-content/uploads/2017/01/Macroeconomics.jpg?w=599&amp;ssl=1"/>
          <p:cNvPicPr>
            <a:picLocks noChangeAspect="1" noChangeArrowheads="1"/>
          </p:cNvPicPr>
          <p:nvPr/>
        </p:nvPicPr>
        <p:blipFill rotWithShape="1">
          <a:blip r:embed="rId5">
            <a:extLst>
              <a:ext uri="{28A0092B-C50C-407E-A947-70E740481C1C}">
                <a14:useLocalDpi xmlns:a14="http://schemas.microsoft.com/office/drawing/2010/main" val="0"/>
              </a:ext>
            </a:extLst>
          </a:blip>
          <a:srcRect b="11747"/>
          <a:stretch/>
        </p:blipFill>
        <p:spPr bwMode="auto">
          <a:xfrm>
            <a:off x="6758492" y="1345682"/>
            <a:ext cx="5117950" cy="5067195"/>
          </a:xfrm>
          <a:prstGeom prst="rect">
            <a:avLst/>
          </a:prstGeom>
          <a:noFill/>
          <a:extLst>
            <a:ext uri="{909E8E84-426E-40DD-AFC4-6F175D3DCCD1}">
              <a14:hiddenFill xmlns:a14="http://schemas.microsoft.com/office/drawing/2010/main">
                <a:solidFill>
                  <a:srgbClr val="FFFFFF"/>
                </a:solidFill>
              </a14:hiddenFill>
            </a:ext>
          </a:extLst>
        </p:spPr>
      </p:pic>
      <p:pic>
        <p:nvPicPr>
          <p:cNvPr id="3" name="New Recording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278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mqGZtZheo"/>
          <p:cNvPicPr>
            <a:picLocks noGrp="1" noRot="1" noChangeAspect="1"/>
          </p:cNvPicPr>
          <p:nvPr>
            <p:ph idx="1"/>
            <a:videoFile r:link="rId1"/>
          </p:nvPr>
        </p:nvPicPr>
        <p:blipFill>
          <a:blip r:embed="rId3"/>
          <a:stretch>
            <a:fillRect/>
          </a:stretch>
        </p:blipFill>
        <p:spPr>
          <a:xfrm>
            <a:off x="1388577" y="759517"/>
            <a:ext cx="9263062" cy="5210175"/>
          </a:xfrm>
          <a:prstGeom prst="rect">
            <a:avLst/>
          </a:prstGeom>
        </p:spPr>
      </p:pic>
    </p:spTree>
    <p:extLst>
      <p:ext uri="{BB962C8B-B14F-4D97-AF65-F5344CB8AC3E}">
        <p14:creationId xmlns:p14="http://schemas.microsoft.com/office/powerpoint/2010/main" val="2412037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QfSQZ82B4UE"/>
          <p:cNvPicPr>
            <a:picLocks noGrp="1" noRot="1" noChangeAspect="1"/>
          </p:cNvPicPr>
          <p:nvPr>
            <p:ph idx="1"/>
            <a:videoFile r:link="rId1"/>
          </p:nvPr>
        </p:nvPicPr>
        <p:blipFill>
          <a:blip r:embed="rId3"/>
          <a:stretch>
            <a:fillRect/>
          </a:stretch>
        </p:blipFill>
        <p:spPr>
          <a:xfrm>
            <a:off x="1280291" y="685800"/>
            <a:ext cx="9101137" cy="5119688"/>
          </a:xfrm>
          <a:prstGeom prst="rect">
            <a:avLst/>
          </a:prstGeom>
        </p:spPr>
      </p:pic>
    </p:spTree>
    <p:extLst>
      <p:ext uri="{BB962C8B-B14F-4D97-AF65-F5344CB8AC3E}">
        <p14:creationId xmlns:p14="http://schemas.microsoft.com/office/powerpoint/2010/main" val="2221773705"/>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docProps/app.xml><?xml version="1.0" encoding="utf-8"?>
<Properties xmlns="http://schemas.openxmlformats.org/officeDocument/2006/extended-properties" xmlns:vt="http://schemas.openxmlformats.org/officeDocument/2006/docPropsVTypes">
  <Template>TM10001105[[fn=Crop]]</Template>
  <TotalTime>904</TotalTime>
  <Words>1480</Words>
  <Application>Microsoft Office PowerPoint</Application>
  <PresentationFormat>Widescreen</PresentationFormat>
  <Paragraphs>112</Paragraphs>
  <Slides>46</Slides>
  <Notes>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 Light</vt:lpstr>
      <vt:lpstr>Franklin Gothic Book</vt:lpstr>
      <vt:lpstr>Times New Roman</vt:lpstr>
      <vt:lpstr>Crop</vt:lpstr>
      <vt:lpstr>PowerPoint Presentation</vt:lpstr>
      <vt:lpstr>PowerPoint Presentation</vt:lpstr>
      <vt:lpstr>The Economics Department </vt:lpstr>
      <vt:lpstr>PowerPoint Presentation</vt:lpstr>
      <vt:lpstr>PowerPoint Presentation</vt:lpstr>
      <vt:lpstr>PowerPoint Presentation</vt:lpstr>
      <vt:lpstr>Economics is split into two parts</vt:lpstr>
      <vt:lpstr>PowerPoint Presentation</vt:lpstr>
      <vt:lpstr>PowerPoint Presentation</vt:lpstr>
      <vt:lpstr>Economics at Xaverian follows the OCR specification</vt:lpstr>
      <vt:lpstr>Component 01: Microeconomics </vt:lpstr>
      <vt:lpstr>Component 02: Macroeconomics </vt:lpstr>
      <vt:lpstr>Component 03: Themes in economics </vt:lpstr>
      <vt:lpstr>One of the first topics that we study in microeconomics is how the forces of supply and demand work</vt:lpstr>
      <vt:lpstr>PowerPoint Presentation</vt:lpstr>
      <vt:lpstr>PowerPoint Presentation</vt:lpstr>
      <vt:lpstr>Market Failure</vt:lpstr>
      <vt:lpstr>PowerPoint Presentation</vt:lpstr>
      <vt:lpstr>Legal highs ban comes into force across the UK </vt:lpstr>
      <vt:lpstr>Go grab a pen and some paper before you get to the next slide.</vt:lpstr>
      <vt:lpstr>Here are some of the sort of discussions that will take place in lessons when studying Microeconomics.  Spend the next 5 minutes considering your answer to these 5 scenarios.  Click on the circle to start a 5 minute timer.</vt:lpstr>
      <vt:lpstr>The Macro Economy and the Coronavirus</vt:lpstr>
      <vt:lpstr>In the United States, the number of people filing for unemployment hit a record high, signalling an end to a decade of expansion for one of the world's largest economies.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Entry Requirements</vt:lpstr>
      <vt:lpstr>PowerPoint Presentation</vt:lpstr>
      <vt:lpstr>PowerPoint Presentation</vt:lpstr>
      <vt:lpstr>Enrichment in Economics</vt:lpstr>
      <vt:lpstr>PowerPoint Presentation</vt:lpstr>
      <vt:lpstr>PowerPoint Presentation</vt:lpstr>
      <vt:lpstr>PowerPoint Presentation</vt:lpstr>
      <vt:lpstr>PowerPoint Presentation</vt:lpstr>
      <vt:lpstr>PowerPoint Presentation</vt:lpstr>
      <vt:lpstr>PowerPoint Presentation</vt:lpstr>
      <vt:lpstr>For the past 6 years now a selection of students complete a pre-university course at Manchester University.    Completion of this course reduces the entry requirements to study Economics at Manchester University.</vt:lpstr>
      <vt:lpstr>PowerPoint Presentation</vt:lpstr>
      <vt:lpstr>PowerPoint Presentation</vt:lpstr>
      <vt:lpstr>PowerPoint Presentation</vt:lpstr>
      <vt:lpstr>What can I do with an Economics degree?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Warren</dc:creator>
  <cp:lastModifiedBy>Stephen Hall</cp:lastModifiedBy>
  <cp:revision>51</cp:revision>
  <dcterms:created xsi:type="dcterms:W3CDTF">2020-06-03T10:26:48Z</dcterms:created>
  <dcterms:modified xsi:type="dcterms:W3CDTF">2020-06-25T14:27:12Z</dcterms:modified>
</cp:coreProperties>
</file>