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5"/>
  </p:notesMasterIdLst>
  <p:sldIdLst>
    <p:sldId id="256" r:id="rId2"/>
    <p:sldId id="257" r:id="rId3"/>
    <p:sldId id="258" r:id="rId4"/>
    <p:sldId id="259" r:id="rId5"/>
    <p:sldId id="260" r:id="rId6"/>
    <p:sldId id="261" r:id="rId7"/>
    <p:sldId id="263" r:id="rId8"/>
    <p:sldId id="265" r:id="rId9"/>
    <p:sldId id="266" r:id="rId10"/>
    <p:sldId id="268" r:id="rId11"/>
    <p:sldId id="267" r:id="rId12"/>
    <p:sldId id="262"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D0EB7-4F34-554B-5FFC-636B57B27D19}" v="3" dt="2020-06-23T07:40:05.194"/>
    <p1510:client id="{26AF74A9-2855-871C-9817-B9B309BE1FF0}" v="12" dt="2020-06-25T10:22:04.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7"/>
    <p:restoredTop sz="94794"/>
  </p:normalViewPr>
  <p:slideViewPr>
    <p:cSldViewPr snapToGrid="0" snapToObjects="1">
      <p:cViewPr varScale="1">
        <p:scale>
          <a:sx n="109" d="100"/>
          <a:sy n="109"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Watson" userId="S::laura.watson@xaverian.ac.uk::e49e65d3-58da-4e6a-87fc-9f7f45cec559" providerId="AD" clId="Web-{26AF74A9-2855-871C-9817-B9B309BE1FF0}"/>
    <pc:docChg chg="modSld">
      <pc:chgData name="Laura Watson" userId="S::laura.watson@xaverian.ac.uk::e49e65d3-58da-4e6a-87fc-9f7f45cec559" providerId="AD" clId="Web-{26AF74A9-2855-871C-9817-B9B309BE1FF0}" dt="2020-06-25T10:22:04.117" v="11" actId="20577"/>
      <pc:docMkLst>
        <pc:docMk/>
      </pc:docMkLst>
      <pc:sldChg chg="modSp">
        <pc:chgData name="Laura Watson" userId="S::laura.watson@xaverian.ac.uk::e49e65d3-58da-4e6a-87fc-9f7f45cec559" providerId="AD" clId="Web-{26AF74A9-2855-871C-9817-B9B309BE1FF0}" dt="2020-06-25T10:21:53.148" v="8" actId="20577"/>
        <pc:sldMkLst>
          <pc:docMk/>
          <pc:sldMk cId="884363551" sldId="258"/>
        </pc:sldMkLst>
        <pc:spChg chg="mod">
          <ac:chgData name="Laura Watson" userId="S::laura.watson@xaverian.ac.uk::e49e65d3-58da-4e6a-87fc-9f7f45cec559" providerId="AD" clId="Web-{26AF74A9-2855-871C-9817-B9B309BE1FF0}" dt="2020-06-25T10:21:53.148" v="8" actId="20577"/>
          <ac:spMkLst>
            <pc:docMk/>
            <pc:sldMk cId="884363551" sldId="258"/>
            <ac:spMk id="3" creationId="{5358CD94-AEC9-C748-9378-653F3970616E}"/>
          </ac:spMkLst>
        </pc:spChg>
      </pc:sldChg>
      <pc:sldChg chg="modSp">
        <pc:chgData name="Laura Watson" userId="S::laura.watson@xaverian.ac.uk::e49e65d3-58da-4e6a-87fc-9f7f45cec559" providerId="AD" clId="Web-{26AF74A9-2855-871C-9817-B9B309BE1FF0}" dt="2020-06-25T10:22:04.117" v="11" actId="20577"/>
        <pc:sldMkLst>
          <pc:docMk/>
          <pc:sldMk cId="1797332596" sldId="262"/>
        </pc:sldMkLst>
        <pc:spChg chg="mod">
          <ac:chgData name="Laura Watson" userId="S::laura.watson@xaverian.ac.uk::e49e65d3-58da-4e6a-87fc-9f7f45cec559" providerId="AD" clId="Web-{26AF74A9-2855-871C-9817-B9B309BE1FF0}" dt="2020-06-25T10:22:04.117" v="11" actId="20577"/>
          <ac:spMkLst>
            <pc:docMk/>
            <pc:sldMk cId="1797332596" sldId="262"/>
            <ac:spMk id="3" creationId="{55736C5B-5752-4012-B055-10CA815C137B}"/>
          </ac:spMkLst>
        </pc:spChg>
      </pc:sldChg>
    </pc:docChg>
  </pc:docChgLst>
  <pc:docChgLst>
    <pc:chgData name="Stephen Hall" userId="S::s.hall@xaverian.ac.uk::9fc9957f-41ce-4bcc-9060-e43be7d83bbd" providerId="AD" clId="Web-{247D0EB7-4F34-554B-5FFC-636B57B27D19}"/>
    <pc:docChg chg="delSld modSld">
      <pc:chgData name="Stephen Hall" userId="S::s.hall@xaverian.ac.uk::9fc9957f-41ce-4bcc-9060-e43be7d83bbd" providerId="AD" clId="Web-{247D0EB7-4F34-554B-5FFC-636B57B27D19}" dt="2020-06-23T07:40:05.194" v="2"/>
      <pc:docMkLst>
        <pc:docMk/>
      </pc:docMkLst>
      <pc:sldChg chg="modSp">
        <pc:chgData name="Stephen Hall" userId="S::s.hall@xaverian.ac.uk::9fc9957f-41ce-4bcc-9060-e43be7d83bbd" providerId="AD" clId="Web-{247D0EB7-4F34-554B-5FFC-636B57B27D19}" dt="2020-06-23T07:39:49.366" v="1" actId="20577"/>
        <pc:sldMkLst>
          <pc:docMk/>
          <pc:sldMk cId="882498826" sldId="261"/>
        </pc:sldMkLst>
        <pc:graphicFrameChg chg="modGraphic">
          <ac:chgData name="Stephen Hall" userId="S::s.hall@xaverian.ac.uk::9fc9957f-41ce-4bcc-9060-e43be7d83bbd" providerId="AD" clId="Web-{247D0EB7-4F34-554B-5FFC-636B57B27D19}" dt="2020-06-23T07:39:49.366" v="1" actId="20577"/>
          <ac:graphicFrameMkLst>
            <pc:docMk/>
            <pc:sldMk cId="882498826" sldId="261"/>
            <ac:graphicFrameMk id="5" creationId="{14996896-D5CC-4ECE-AEBE-CB6CD270AEAE}"/>
          </ac:graphicFrameMkLst>
        </pc:graphicFrameChg>
      </pc:sldChg>
      <pc:sldChg chg="del">
        <pc:chgData name="Stephen Hall" userId="S::s.hall@xaverian.ac.uk::9fc9957f-41ce-4bcc-9060-e43be7d83bbd" providerId="AD" clId="Web-{247D0EB7-4F34-554B-5FFC-636B57B27D19}" dt="2020-06-23T07:40:05.194" v="2"/>
        <pc:sldMkLst>
          <pc:docMk/>
          <pc:sldMk cId="419336744" sldId="26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CB27F57-07EA-4607-B3C7-2FCFC6DB2B2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C8D175E-1EB1-4D57-A7EF-D63FA3E296E7}">
      <dgm:prSet/>
      <dgm:spPr/>
      <dgm:t>
        <a:bodyPr/>
        <a:lstStyle/>
        <a:p>
          <a:pPr>
            <a:lnSpc>
              <a:spcPct val="100000"/>
            </a:lnSpc>
          </a:pPr>
          <a:r>
            <a:rPr lang="en-US" dirty="0"/>
            <a:t>We will - analyse at least one of these exemplar remixes.</a:t>
          </a:r>
        </a:p>
      </dgm:t>
    </dgm:pt>
    <dgm:pt modelId="{0D8B76CA-FC5D-4376-82F1-5F5DE4283C94}" type="parTrans" cxnId="{777D7F79-5A44-48E7-9A09-3C3C164F2501}">
      <dgm:prSet/>
      <dgm:spPr/>
      <dgm:t>
        <a:bodyPr/>
        <a:lstStyle/>
        <a:p>
          <a:endParaRPr lang="en-US"/>
        </a:p>
      </dgm:t>
    </dgm:pt>
    <dgm:pt modelId="{0D71542C-4A38-43BF-A9CC-FF83CF657835}" type="sibTrans" cxnId="{777D7F79-5A44-48E7-9A09-3C3C164F2501}">
      <dgm:prSet/>
      <dgm:spPr/>
      <dgm:t>
        <a:bodyPr/>
        <a:lstStyle/>
        <a:p>
          <a:endParaRPr lang="en-US"/>
        </a:p>
      </dgm:t>
    </dgm:pt>
    <dgm:pt modelId="{0A1625AB-014C-42A6-AF9D-8B0849288B01}">
      <dgm:prSet/>
      <dgm:spPr/>
      <dgm:t>
        <a:bodyPr/>
        <a:lstStyle/>
        <a:p>
          <a:pPr>
            <a:lnSpc>
              <a:spcPct val="100000"/>
            </a:lnSpc>
          </a:pPr>
          <a:r>
            <a:rPr lang="en-US" dirty="0"/>
            <a:t>Produce a list of MUSICAL and TECHNOLOGICAL attributes of the remixed song (this will allow us a bank of options for you when you're remixing)</a:t>
          </a:r>
        </a:p>
      </dgm:t>
    </dgm:pt>
    <dgm:pt modelId="{157A4532-9C0A-481A-B34C-BF08B55A8C71}" type="parTrans" cxnId="{3DE73DD9-0A84-4E43-8BDA-4D3F8B66A76B}">
      <dgm:prSet/>
      <dgm:spPr/>
      <dgm:t>
        <a:bodyPr/>
        <a:lstStyle/>
        <a:p>
          <a:endParaRPr lang="en-US"/>
        </a:p>
      </dgm:t>
    </dgm:pt>
    <dgm:pt modelId="{6FB33B63-7577-4F29-8FD4-1059CD7D58F4}" type="sibTrans" cxnId="{3DE73DD9-0A84-4E43-8BDA-4D3F8B66A76B}">
      <dgm:prSet/>
      <dgm:spPr/>
      <dgm:t>
        <a:bodyPr/>
        <a:lstStyle/>
        <a:p>
          <a:endParaRPr lang="en-US"/>
        </a:p>
      </dgm:t>
    </dgm:pt>
    <dgm:pt modelId="{BA3C2088-68F1-48BE-99D5-D557C04A96F6}">
      <dgm:prSet/>
      <dgm:spPr/>
      <dgm:t>
        <a:bodyPr/>
        <a:lstStyle/>
        <a:p>
          <a:pPr>
            <a:lnSpc>
              <a:spcPct val="100000"/>
            </a:lnSpc>
          </a:pPr>
          <a:r>
            <a:rPr lang="en-US" dirty="0"/>
            <a:t>How does the remix COMPARE to the original. Is there lots of material used or small amounts?</a:t>
          </a:r>
        </a:p>
      </dgm:t>
    </dgm:pt>
    <dgm:pt modelId="{F285B27E-B5FA-47C5-A3A5-20751918AD0F}" type="parTrans" cxnId="{D4BE9C4A-7900-4E9C-A580-AFF31ADF0168}">
      <dgm:prSet/>
      <dgm:spPr/>
      <dgm:t>
        <a:bodyPr/>
        <a:lstStyle/>
        <a:p>
          <a:endParaRPr lang="en-US"/>
        </a:p>
      </dgm:t>
    </dgm:pt>
    <dgm:pt modelId="{E54D8333-F078-4ECC-8A18-963F21D41099}" type="sibTrans" cxnId="{D4BE9C4A-7900-4E9C-A580-AFF31ADF0168}">
      <dgm:prSet/>
      <dgm:spPr/>
      <dgm:t>
        <a:bodyPr/>
        <a:lstStyle/>
        <a:p>
          <a:endParaRPr lang="en-US"/>
        </a:p>
      </dgm:t>
    </dgm:pt>
    <dgm:pt modelId="{8CC419C0-841E-49ED-A44E-FEEAD232463B}">
      <dgm:prSet/>
      <dgm:spPr/>
      <dgm:t>
        <a:bodyPr/>
        <a:lstStyle/>
        <a:p>
          <a:pPr>
            <a:lnSpc>
              <a:spcPct val="100000"/>
            </a:lnSpc>
          </a:pPr>
          <a:r>
            <a:rPr lang="en-US" dirty="0"/>
            <a:t>Compare your list against one of the other remixes to see the main tools of the remix technique. </a:t>
          </a:r>
        </a:p>
      </dgm:t>
    </dgm:pt>
    <dgm:pt modelId="{607EDF86-1703-41AE-8016-7A7AC831A41C}" type="parTrans" cxnId="{78B5EAA5-9363-48D8-A738-21A11B8FC812}">
      <dgm:prSet/>
      <dgm:spPr/>
      <dgm:t>
        <a:bodyPr/>
        <a:lstStyle/>
        <a:p>
          <a:endParaRPr lang="en-US"/>
        </a:p>
      </dgm:t>
    </dgm:pt>
    <dgm:pt modelId="{87E5BE19-A44B-4FF6-837F-D4EC48931CFD}" type="sibTrans" cxnId="{78B5EAA5-9363-48D8-A738-21A11B8FC812}">
      <dgm:prSet/>
      <dgm:spPr/>
      <dgm:t>
        <a:bodyPr/>
        <a:lstStyle/>
        <a:p>
          <a:endParaRPr lang="en-US"/>
        </a:p>
      </dgm:t>
    </dgm:pt>
    <dgm:pt modelId="{216D0A3E-53B8-43CA-A35D-23D0D892FAC8}" type="pres">
      <dgm:prSet presAssocID="{7CB27F57-07EA-4607-B3C7-2FCFC6DB2B2E}" presName="root" presStyleCnt="0">
        <dgm:presLayoutVars>
          <dgm:dir/>
          <dgm:resizeHandles val="exact"/>
        </dgm:presLayoutVars>
      </dgm:prSet>
      <dgm:spPr/>
    </dgm:pt>
    <dgm:pt modelId="{BF2B3B2F-1C4D-4952-B324-25C86B83BB3D}" type="pres">
      <dgm:prSet presAssocID="{9C8D175E-1EB1-4D57-A7EF-D63FA3E296E7}" presName="compNode" presStyleCnt="0"/>
      <dgm:spPr/>
    </dgm:pt>
    <dgm:pt modelId="{AC2CAC89-6319-4CF6-94BF-0916A58AC750}" type="pres">
      <dgm:prSet presAssocID="{9C8D175E-1EB1-4D57-A7EF-D63FA3E296E7}" presName="bgRect" presStyleLbl="bgShp" presStyleIdx="0" presStyleCnt="4"/>
      <dgm:spPr/>
    </dgm:pt>
    <dgm:pt modelId="{D04C3D11-2E2F-4C31-8FA0-EC41A717BBDB}" type="pres">
      <dgm:prSet presAssocID="{9C8D175E-1EB1-4D57-A7EF-D63FA3E296E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AB8874A1-7068-4AB4-A46E-743082A5EFF0}" type="pres">
      <dgm:prSet presAssocID="{9C8D175E-1EB1-4D57-A7EF-D63FA3E296E7}" presName="spaceRect" presStyleCnt="0"/>
      <dgm:spPr/>
    </dgm:pt>
    <dgm:pt modelId="{115C487F-8CC3-4619-AD21-4059978F7A90}" type="pres">
      <dgm:prSet presAssocID="{9C8D175E-1EB1-4D57-A7EF-D63FA3E296E7}" presName="parTx" presStyleLbl="revTx" presStyleIdx="0" presStyleCnt="4">
        <dgm:presLayoutVars>
          <dgm:chMax val="0"/>
          <dgm:chPref val="0"/>
        </dgm:presLayoutVars>
      </dgm:prSet>
      <dgm:spPr/>
    </dgm:pt>
    <dgm:pt modelId="{2224C322-C16D-4F80-9421-F957F02BD01A}" type="pres">
      <dgm:prSet presAssocID="{0D71542C-4A38-43BF-A9CC-FF83CF657835}" presName="sibTrans" presStyleCnt="0"/>
      <dgm:spPr/>
    </dgm:pt>
    <dgm:pt modelId="{A63A5D8F-77D9-4B18-8043-6100D7A276C7}" type="pres">
      <dgm:prSet presAssocID="{0A1625AB-014C-42A6-AF9D-8B0849288B01}" presName="compNode" presStyleCnt="0"/>
      <dgm:spPr/>
    </dgm:pt>
    <dgm:pt modelId="{2BAD3EC4-9843-4D89-BBB2-B8F3FBB672D2}" type="pres">
      <dgm:prSet presAssocID="{0A1625AB-014C-42A6-AF9D-8B0849288B01}" presName="bgRect" presStyleLbl="bgShp" presStyleIdx="1" presStyleCnt="4"/>
      <dgm:spPr/>
    </dgm:pt>
    <dgm:pt modelId="{55EEBFFF-A951-4AE5-8072-C7EEAAED1276}" type="pres">
      <dgm:prSet presAssocID="{0A1625AB-014C-42A6-AF9D-8B0849288B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sic Notes"/>
        </a:ext>
      </dgm:extLst>
    </dgm:pt>
    <dgm:pt modelId="{A92F60A7-7CB8-41E4-9F59-9F7C6352E69B}" type="pres">
      <dgm:prSet presAssocID="{0A1625AB-014C-42A6-AF9D-8B0849288B01}" presName="spaceRect" presStyleCnt="0"/>
      <dgm:spPr/>
    </dgm:pt>
    <dgm:pt modelId="{F14FE6CB-8037-45C2-B6EC-62366E9F2314}" type="pres">
      <dgm:prSet presAssocID="{0A1625AB-014C-42A6-AF9D-8B0849288B01}" presName="parTx" presStyleLbl="revTx" presStyleIdx="1" presStyleCnt="4">
        <dgm:presLayoutVars>
          <dgm:chMax val="0"/>
          <dgm:chPref val="0"/>
        </dgm:presLayoutVars>
      </dgm:prSet>
      <dgm:spPr/>
    </dgm:pt>
    <dgm:pt modelId="{DECA09A7-06E5-4FFB-9879-6C1A832BB9B5}" type="pres">
      <dgm:prSet presAssocID="{6FB33B63-7577-4F29-8FD4-1059CD7D58F4}" presName="sibTrans" presStyleCnt="0"/>
      <dgm:spPr/>
    </dgm:pt>
    <dgm:pt modelId="{F40FED3D-F95B-4DCD-B0A3-DB328E361105}" type="pres">
      <dgm:prSet presAssocID="{BA3C2088-68F1-48BE-99D5-D557C04A96F6}" presName="compNode" presStyleCnt="0"/>
      <dgm:spPr/>
    </dgm:pt>
    <dgm:pt modelId="{0C82F043-033E-4A18-93CE-147BE110AD13}" type="pres">
      <dgm:prSet presAssocID="{BA3C2088-68F1-48BE-99D5-D557C04A96F6}" presName="bgRect" presStyleLbl="bgShp" presStyleIdx="2" presStyleCnt="4"/>
      <dgm:spPr/>
    </dgm:pt>
    <dgm:pt modelId="{5460D7D4-C6E9-43BE-A6FC-7907B48AC81D}" type="pres">
      <dgm:prSet presAssocID="{BA3C2088-68F1-48BE-99D5-D557C04A96F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7FC359D9-8F85-422A-8F9C-A66F32F818D8}" type="pres">
      <dgm:prSet presAssocID="{BA3C2088-68F1-48BE-99D5-D557C04A96F6}" presName="spaceRect" presStyleCnt="0"/>
      <dgm:spPr/>
    </dgm:pt>
    <dgm:pt modelId="{E92D96BD-1682-4859-BF72-A92169BDD5BD}" type="pres">
      <dgm:prSet presAssocID="{BA3C2088-68F1-48BE-99D5-D557C04A96F6}" presName="parTx" presStyleLbl="revTx" presStyleIdx="2" presStyleCnt="4">
        <dgm:presLayoutVars>
          <dgm:chMax val="0"/>
          <dgm:chPref val="0"/>
        </dgm:presLayoutVars>
      </dgm:prSet>
      <dgm:spPr/>
    </dgm:pt>
    <dgm:pt modelId="{E9252A69-2CE2-4816-8008-32C772F8C3C1}" type="pres">
      <dgm:prSet presAssocID="{E54D8333-F078-4ECC-8A18-963F21D41099}" presName="sibTrans" presStyleCnt="0"/>
      <dgm:spPr/>
    </dgm:pt>
    <dgm:pt modelId="{0B438D82-8B9B-43EE-9EA9-99BD5862D316}" type="pres">
      <dgm:prSet presAssocID="{8CC419C0-841E-49ED-A44E-FEEAD232463B}" presName="compNode" presStyleCnt="0"/>
      <dgm:spPr/>
    </dgm:pt>
    <dgm:pt modelId="{77E246DB-7593-4E20-AB30-92437E31164E}" type="pres">
      <dgm:prSet presAssocID="{8CC419C0-841E-49ED-A44E-FEEAD232463B}" presName="bgRect" presStyleLbl="bgShp" presStyleIdx="3" presStyleCnt="4"/>
      <dgm:spPr/>
    </dgm:pt>
    <dgm:pt modelId="{D3718509-8ADB-4760-97D0-C20511DF0AC5}" type="pres">
      <dgm:prSet presAssocID="{8CC419C0-841E-49ED-A44E-FEEAD23246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B8A69EC1-D429-4CAF-95A1-F653620BA978}" type="pres">
      <dgm:prSet presAssocID="{8CC419C0-841E-49ED-A44E-FEEAD232463B}" presName="spaceRect" presStyleCnt="0"/>
      <dgm:spPr/>
    </dgm:pt>
    <dgm:pt modelId="{CD246813-C59A-471B-ABD2-91356A5015EF}" type="pres">
      <dgm:prSet presAssocID="{8CC419C0-841E-49ED-A44E-FEEAD232463B}" presName="parTx" presStyleLbl="revTx" presStyleIdx="3" presStyleCnt="4">
        <dgm:presLayoutVars>
          <dgm:chMax val="0"/>
          <dgm:chPref val="0"/>
        </dgm:presLayoutVars>
      </dgm:prSet>
      <dgm:spPr/>
    </dgm:pt>
  </dgm:ptLst>
  <dgm:cxnLst>
    <dgm:cxn modelId="{97AF2330-AA87-45D6-866E-2E7F35959489}" type="presOf" srcId="{9C8D175E-1EB1-4D57-A7EF-D63FA3E296E7}" destId="{115C487F-8CC3-4619-AD21-4059978F7A90}" srcOrd="0" destOrd="0" presId="urn:microsoft.com/office/officeart/2018/2/layout/IconVerticalSolidList"/>
    <dgm:cxn modelId="{BE235538-ABFC-4C67-A1DF-CD238DC651DB}" type="presOf" srcId="{7CB27F57-07EA-4607-B3C7-2FCFC6DB2B2E}" destId="{216D0A3E-53B8-43CA-A35D-23D0D892FAC8}" srcOrd="0" destOrd="0" presId="urn:microsoft.com/office/officeart/2018/2/layout/IconVerticalSolidList"/>
    <dgm:cxn modelId="{D4BE9C4A-7900-4E9C-A580-AFF31ADF0168}" srcId="{7CB27F57-07EA-4607-B3C7-2FCFC6DB2B2E}" destId="{BA3C2088-68F1-48BE-99D5-D557C04A96F6}" srcOrd="2" destOrd="0" parTransId="{F285B27E-B5FA-47C5-A3A5-20751918AD0F}" sibTransId="{E54D8333-F078-4ECC-8A18-963F21D41099}"/>
    <dgm:cxn modelId="{777D7F79-5A44-48E7-9A09-3C3C164F2501}" srcId="{7CB27F57-07EA-4607-B3C7-2FCFC6DB2B2E}" destId="{9C8D175E-1EB1-4D57-A7EF-D63FA3E296E7}" srcOrd="0" destOrd="0" parTransId="{0D8B76CA-FC5D-4376-82F1-5F5DE4283C94}" sibTransId="{0D71542C-4A38-43BF-A9CC-FF83CF657835}"/>
    <dgm:cxn modelId="{946D6282-E2F3-4C65-BD35-DBC1E9AA46BC}" type="presOf" srcId="{BA3C2088-68F1-48BE-99D5-D557C04A96F6}" destId="{E92D96BD-1682-4859-BF72-A92169BDD5BD}" srcOrd="0" destOrd="0" presId="urn:microsoft.com/office/officeart/2018/2/layout/IconVerticalSolidList"/>
    <dgm:cxn modelId="{78B5EAA5-9363-48D8-A738-21A11B8FC812}" srcId="{7CB27F57-07EA-4607-B3C7-2FCFC6DB2B2E}" destId="{8CC419C0-841E-49ED-A44E-FEEAD232463B}" srcOrd="3" destOrd="0" parTransId="{607EDF86-1703-41AE-8016-7A7AC831A41C}" sibTransId="{87E5BE19-A44B-4FF6-837F-D4EC48931CFD}"/>
    <dgm:cxn modelId="{FC7080D4-F668-4C1C-985C-9C0D1EB07E5F}" type="presOf" srcId="{0A1625AB-014C-42A6-AF9D-8B0849288B01}" destId="{F14FE6CB-8037-45C2-B6EC-62366E9F2314}" srcOrd="0" destOrd="0" presId="urn:microsoft.com/office/officeart/2018/2/layout/IconVerticalSolidList"/>
    <dgm:cxn modelId="{3DE73DD9-0A84-4E43-8BDA-4D3F8B66A76B}" srcId="{7CB27F57-07EA-4607-B3C7-2FCFC6DB2B2E}" destId="{0A1625AB-014C-42A6-AF9D-8B0849288B01}" srcOrd="1" destOrd="0" parTransId="{157A4532-9C0A-481A-B34C-BF08B55A8C71}" sibTransId="{6FB33B63-7577-4F29-8FD4-1059CD7D58F4}"/>
    <dgm:cxn modelId="{49F474EA-1C7B-44AC-97C7-D91147FBE4C6}" type="presOf" srcId="{8CC419C0-841E-49ED-A44E-FEEAD232463B}" destId="{CD246813-C59A-471B-ABD2-91356A5015EF}" srcOrd="0" destOrd="0" presId="urn:microsoft.com/office/officeart/2018/2/layout/IconVerticalSolidList"/>
    <dgm:cxn modelId="{EE7081D5-B569-4F63-8F73-CEC31C3461D3}" type="presParOf" srcId="{216D0A3E-53B8-43CA-A35D-23D0D892FAC8}" destId="{BF2B3B2F-1C4D-4952-B324-25C86B83BB3D}" srcOrd="0" destOrd="0" presId="urn:microsoft.com/office/officeart/2018/2/layout/IconVerticalSolidList"/>
    <dgm:cxn modelId="{EE0563AA-73D5-4BD2-A456-C1F4A7E1F8FC}" type="presParOf" srcId="{BF2B3B2F-1C4D-4952-B324-25C86B83BB3D}" destId="{AC2CAC89-6319-4CF6-94BF-0916A58AC750}" srcOrd="0" destOrd="0" presId="urn:microsoft.com/office/officeart/2018/2/layout/IconVerticalSolidList"/>
    <dgm:cxn modelId="{5C08F6F3-6401-428D-B397-DB0D49A5FADC}" type="presParOf" srcId="{BF2B3B2F-1C4D-4952-B324-25C86B83BB3D}" destId="{D04C3D11-2E2F-4C31-8FA0-EC41A717BBDB}" srcOrd="1" destOrd="0" presId="urn:microsoft.com/office/officeart/2018/2/layout/IconVerticalSolidList"/>
    <dgm:cxn modelId="{60C2A3A0-34EC-4009-AEEF-448C3EB0BF44}" type="presParOf" srcId="{BF2B3B2F-1C4D-4952-B324-25C86B83BB3D}" destId="{AB8874A1-7068-4AB4-A46E-743082A5EFF0}" srcOrd="2" destOrd="0" presId="urn:microsoft.com/office/officeart/2018/2/layout/IconVerticalSolidList"/>
    <dgm:cxn modelId="{099A4446-80ED-4F2C-9AA2-AD8D11A26BDC}" type="presParOf" srcId="{BF2B3B2F-1C4D-4952-B324-25C86B83BB3D}" destId="{115C487F-8CC3-4619-AD21-4059978F7A90}" srcOrd="3" destOrd="0" presId="urn:microsoft.com/office/officeart/2018/2/layout/IconVerticalSolidList"/>
    <dgm:cxn modelId="{BB57F3DB-34E7-4C70-B914-DC8094547E8C}" type="presParOf" srcId="{216D0A3E-53B8-43CA-A35D-23D0D892FAC8}" destId="{2224C322-C16D-4F80-9421-F957F02BD01A}" srcOrd="1" destOrd="0" presId="urn:microsoft.com/office/officeart/2018/2/layout/IconVerticalSolidList"/>
    <dgm:cxn modelId="{EDD352E4-3429-466E-A2FD-F9EB3B865406}" type="presParOf" srcId="{216D0A3E-53B8-43CA-A35D-23D0D892FAC8}" destId="{A63A5D8F-77D9-4B18-8043-6100D7A276C7}" srcOrd="2" destOrd="0" presId="urn:microsoft.com/office/officeart/2018/2/layout/IconVerticalSolidList"/>
    <dgm:cxn modelId="{7E48690B-9775-4B73-82BE-9FF19321A223}" type="presParOf" srcId="{A63A5D8F-77D9-4B18-8043-6100D7A276C7}" destId="{2BAD3EC4-9843-4D89-BBB2-B8F3FBB672D2}" srcOrd="0" destOrd="0" presId="urn:microsoft.com/office/officeart/2018/2/layout/IconVerticalSolidList"/>
    <dgm:cxn modelId="{A2B30868-D48E-4203-AAD9-4A35BEBCB6B7}" type="presParOf" srcId="{A63A5D8F-77D9-4B18-8043-6100D7A276C7}" destId="{55EEBFFF-A951-4AE5-8072-C7EEAAED1276}" srcOrd="1" destOrd="0" presId="urn:microsoft.com/office/officeart/2018/2/layout/IconVerticalSolidList"/>
    <dgm:cxn modelId="{DCFF1B78-D103-4F5F-B2FC-0C79043CEDA7}" type="presParOf" srcId="{A63A5D8F-77D9-4B18-8043-6100D7A276C7}" destId="{A92F60A7-7CB8-41E4-9F59-9F7C6352E69B}" srcOrd="2" destOrd="0" presId="urn:microsoft.com/office/officeart/2018/2/layout/IconVerticalSolidList"/>
    <dgm:cxn modelId="{D9B3EB74-3C3D-4265-83DA-AB4E9BB0B733}" type="presParOf" srcId="{A63A5D8F-77D9-4B18-8043-6100D7A276C7}" destId="{F14FE6CB-8037-45C2-B6EC-62366E9F2314}" srcOrd="3" destOrd="0" presId="urn:microsoft.com/office/officeart/2018/2/layout/IconVerticalSolidList"/>
    <dgm:cxn modelId="{2383752C-2795-405A-A54F-DF0656DAAEB3}" type="presParOf" srcId="{216D0A3E-53B8-43CA-A35D-23D0D892FAC8}" destId="{DECA09A7-06E5-4FFB-9879-6C1A832BB9B5}" srcOrd="3" destOrd="0" presId="urn:microsoft.com/office/officeart/2018/2/layout/IconVerticalSolidList"/>
    <dgm:cxn modelId="{B3058719-6BBD-4BE0-AEDC-F1FD6B635B32}" type="presParOf" srcId="{216D0A3E-53B8-43CA-A35D-23D0D892FAC8}" destId="{F40FED3D-F95B-4DCD-B0A3-DB328E361105}" srcOrd="4" destOrd="0" presId="urn:microsoft.com/office/officeart/2018/2/layout/IconVerticalSolidList"/>
    <dgm:cxn modelId="{19C0F535-7D46-47BE-A708-E9A04FC43B80}" type="presParOf" srcId="{F40FED3D-F95B-4DCD-B0A3-DB328E361105}" destId="{0C82F043-033E-4A18-93CE-147BE110AD13}" srcOrd="0" destOrd="0" presId="urn:microsoft.com/office/officeart/2018/2/layout/IconVerticalSolidList"/>
    <dgm:cxn modelId="{87450D4F-4BEE-4FA1-A172-C181BBECB454}" type="presParOf" srcId="{F40FED3D-F95B-4DCD-B0A3-DB328E361105}" destId="{5460D7D4-C6E9-43BE-A6FC-7907B48AC81D}" srcOrd="1" destOrd="0" presId="urn:microsoft.com/office/officeart/2018/2/layout/IconVerticalSolidList"/>
    <dgm:cxn modelId="{5C2816E0-0A01-4443-9444-1C7DF7FE7679}" type="presParOf" srcId="{F40FED3D-F95B-4DCD-B0A3-DB328E361105}" destId="{7FC359D9-8F85-422A-8F9C-A66F32F818D8}" srcOrd="2" destOrd="0" presId="urn:microsoft.com/office/officeart/2018/2/layout/IconVerticalSolidList"/>
    <dgm:cxn modelId="{D8D5FB93-DD2A-4E9A-AEC6-27984B8696BF}" type="presParOf" srcId="{F40FED3D-F95B-4DCD-B0A3-DB328E361105}" destId="{E92D96BD-1682-4859-BF72-A92169BDD5BD}" srcOrd="3" destOrd="0" presId="urn:microsoft.com/office/officeart/2018/2/layout/IconVerticalSolidList"/>
    <dgm:cxn modelId="{521D29F9-ACC4-43E7-A31A-6475B5B5EF2F}" type="presParOf" srcId="{216D0A3E-53B8-43CA-A35D-23D0D892FAC8}" destId="{E9252A69-2CE2-4816-8008-32C772F8C3C1}" srcOrd="5" destOrd="0" presId="urn:microsoft.com/office/officeart/2018/2/layout/IconVerticalSolidList"/>
    <dgm:cxn modelId="{53784E72-4BF6-41BB-A2A3-816DDD260FBA}" type="presParOf" srcId="{216D0A3E-53B8-43CA-A35D-23D0D892FAC8}" destId="{0B438D82-8B9B-43EE-9EA9-99BD5862D316}" srcOrd="6" destOrd="0" presId="urn:microsoft.com/office/officeart/2018/2/layout/IconVerticalSolidList"/>
    <dgm:cxn modelId="{1358B4C3-50E0-40BB-8CA1-4A20CB330379}" type="presParOf" srcId="{0B438D82-8B9B-43EE-9EA9-99BD5862D316}" destId="{77E246DB-7593-4E20-AB30-92437E31164E}" srcOrd="0" destOrd="0" presId="urn:microsoft.com/office/officeart/2018/2/layout/IconVerticalSolidList"/>
    <dgm:cxn modelId="{2AABF855-46C3-454B-90F7-33F8BE84AB51}" type="presParOf" srcId="{0B438D82-8B9B-43EE-9EA9-99BD5862D316}" destId="{D3718509-8ADB-4760-97D0-C20511DF0AC5}" srcOrd="1" destOrd="0" presId="urn:microsoft.com/office/officeart/2018/2/layout/IconVerticalSolidList"/>
    <dgm:cxn modelId="{EC1F5744-23BC-490C-8B77-5EC71B9BBEBD}" type="presParOf" srcId="{0B438D82-8B9B-43EE-9EA9-99BD5862D316}" destId="{B8A69EC1-D429-4CAF-95A1-F653620BA978}" srcOrd="2" destOrd="0" presId="urn:microsoft.com/office/officeart/2018/2/layout/IconVerticalSolidList"/>
    <dgm:cxn modelId="{9898C25A-52A8-4EEC-B9BF-C8F86D6AA43B}" type="presParOf" srcId="{0B438D82-8B9B-43EE-9EA9-99BD5862D316}" destId="{CD246813-C59A-471B-ABD2-91356A5015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CAC89-6319-4CF6-94BF-0916A58AC750}">
      <dsp:nvSpPr>
        <dsp:cNvPr id="0" name=""/>
        <dsp:cNvSpPr/>
      </dsp:nvSpPr>
      <dsp:spPr>
        <a:xfrm>
          <a:off x="0" y="2146"/>
          <a:ext cx="5741533" cy="10877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C3D11-2E2F-4C31-8FA0-EC41A717BBDB}">
      <dsp:nvSpPr>
        <dsp:cNvPr id="0" name=""/>
        <dsp:cNvSpPr/>
      </dsp:nvSpPr>
      <dsp:spPr>
        <a:xfrm>
          <a:off x="329036" y="246884"/>
          <a:ext cx="598248" cy="598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5C487F-8CC3-4619-AD21-4059978F7A90}">
      <dsp:nvSpPr>
        <dsp:cNvPr id="0" name=""/>
        <dsp:cNvSpPr/>
      </dsp:nvSpPr>
      <dsp:spPr>
        <a:xfrm>
          <a:off x="1256321" y="2146"/>
          <a:ext cx="4485212"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marL="0" lvl="0" indent="0" algn="l" defTabSz="622300">
            <a:lnSpc>
              <a:spcPct val="100000"/>
            </a:lnSpc>
            <a:spcBef>
              <a:spcPct val="0"/>
            </a:spcBef>
            <a:spcAft>
              <a:spcPct val="35000"/>
            </a:spcAft>
            <a:buNone/>
          </a:pPr>
          <a:r>
            <a:rPr lang="en-US" sz="1400" kern="1200" dirty="0"/>
            <a:t>We will - analyse at least one of these exemplar remixes.</a:t>
          </a:r>
        </a:p>
      </dsp:txBody>
      <dsp:txXfrm>
        <a:off x="1256321" y="2146"/>
        <a:ext cx="4485212" cy="1087724"/>
      </dsp:txXfrm>
    </dsp:sp>
    <dsp:sp modelId="{2BAD3EC4-9843-4D89-BBB2-B8F3FBB672D2}">
      <dsp:nvSpPr>
        <dsp:cNvPr id="0" name=""/>
        <dsp:cNvSpPr/>
      </dsp:nvSpPr>
      <dsp:spPr>
        <a:xfrm>
          <a:off x="0" y="1361801"/>
          <a:ext cx="5741533" cy="10877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EBFFF-A951-4AE5-8072-C7EEAAED1276}">
      <dsp:nvSpPr>
        <dsp:cNvPr id="0" name=""/>
        <dsp:cNvSpPr/>
      </dsp:nvSpPr>
      <dsp:spPr>
        <a:xfrm>
          <a:off x="329036" y="1606539"/>
          <a:ext cx="598248" cy="598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4FE6CB-8037-45C2-B6EC-62366E9F2314}">
      <dsp:nvSpPr>
        <dsp:cNvPr id="0" name=""/>
        <dsp:cNvSpPr/>
      </dsp:nvSpPr>
      <dsp:spPr>
        <a:xfrm>
          <a:off x="1256321" y="1361801"/>
          <a:ext cx="4485212"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marL="0" lvl="0" indent="0" algn="l" defTabSz="622300">
            <a:lnSpc>
              <a:spcPct val="100000"/>
            </a:lnSpc>
            <a:spcBef>
              <a:spcPct val="0"/>
            </a:spcBef>
            <a:spcAft>
              <a:spcPct val="35000"/>
            </a:spcAft>
            <a:buNone/>
          </a:pPr>
          <a:r>
            <a:rPr lang="en-US" sz="1400" kern="1200" dirty="0"/>
            <a:t>Produce a list of MUSICAL and TECHNOLOGICAL attributes of the remixed song (this will allow us a bank of options for you when you're remixing)</a:t>
          </a:r>
        </a:p>
      </dsp:txBody>
      <dsp:txXfrm>
        <a:off x="1256321" y="1361801"/>
        <a:ext cx="4485212" cy="1087724"/>
      </dsp:txXfrm>
    </dsp:sp>
    <dsp:sp modelId="{0C82F043-033E-4A18-93CE-147BE110AD13}">
      <dsp:nvSpPr>
        <dsp:cNvPr id="0" name=""/>
        <dsp:cNvSpPr/>
      </dsp:nvSpPr>
      <dsp:spPr>
        <a:xfrm>
          <a:off x="0" y="2721457"/>
          <a:ext cx="5741533" cy="108772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60D7D4-C6E9-43BE-A6FC-7907B48AC81D}">
      <dsp:nvSpPr>
        <dsp:cNvPr id="0" name=""/>
        <dsp:cNvSpPr/>
      </dsp:nvSpPr>
      <dsp:spPr>
        <a:xfrm>
          <a:off x="329036" y="2966195"/>
          <a:ext cx="598248" cy="598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2D96BD-1682-4859-BF72-A92169BDD5BD}">
      <dsp:nvSpPr>
        <dsp:cNvPr id="0" name=""/>
        <dsp:cNvSpPr/>
      </dsp:nvSpPr>
      <dsp:spPr>
        <a:xfrm>
          <a:off x="1256321" y="2721457"/>
          <a:ext cx="4485212"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marL="0" lvl="0" indent="0" algn="l" defTabSz="622300">
            <a:lnSpc>
              <a:spcPct val="100000"/>
            </a:lnSpc>
            <a:spcBef>
              <a:spcPct val="0"/>
            </a:spcBef>
            <a:spcAft>
              <a:spcPct val="35000"/>
            </a:spcAft>
            <a:buNone/>
          </a:pPr>
          <a:r>
            <a:rPr lang="en-US" sz="1400" kern="1200" dirty="0"/>
            <a:t>How does the remix COMPARE to the original. Is there lots of material used or small amounts?</a:t>
          </a:r>
        </a:p>
      </dsp:txBody>
      <dsp:txXfrm>
        <a:off x="1256321" y="2721457"/>
        <a:ext cx="4485212" cy="1087724"/>
      </dsp:txXfrm>
    </dsp:sp>
    <dsp:sp modelId="{77E246DB-7593-4E20-AB30-92437E31164E}">
      <dsp:nvSpPr>
        <dsp:cNvPr id="0" name=""/>
        <dsp:cNvSpPr/>
      </dsp:nvSpPr>
      <dsp:spPr>
        <a:xfrm>
          <a:off x="0" y="4081112"/>
          <a:ext cx="5741533" cy="108772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18509-8ADB-4760-97D0-C20511DF0AC5}">
      <dsp:nvSpPr>
        <dsp:cNvPr id="0" name=""/>
        <dsp:cNvSpPr/>
      </dsp:nvSpPr>
      <dsp:spPr>
        <a:xfrm>
          <a:off x="329036" y="4325850"/>
          <a:ext cx="598248" cy="5982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246813-C59A-471B-ABD2-91356A5015EF}">
      <dsp:nvSpPr>
        <dsp:cNvPr id="0" name=""/>
        <dsp:cNvSpPr/>
      </dsp:nvSpPr>
      <dsp:spPr>
        <a:xfrm>
          <a:off x="1256321" y="4081112"/>
          <a:ext cx="4485212"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marL="0" lvl="0" indent="0" algn="l" defTabSz="622300">
            <a:lnSpc>
              <a:spcPct val="100000"/>
            </a:lnSpc>
            <a:spcBef>
              <a:spcPct val="0"/>
            </a:spcBef>
            <a:spcAft>
              <a:spcPct val="35000"/>
            </a:spcAft>
            <a:buNone/>
          </a:pPr>
          <a:r>
            <a:rPr lang="en-US" sz="1400" kern="1200" dirty="0"/>
            <a:t>Compare your list against one of the other remixes to see the main tools of the remix technique. </a:t>
          </a:r>
        </a:p>
      </dsp:txBody>
      <dsp:txXfrm>
        <a:off x="1256321" y="4081112"/>
        <a:ext cx="4485212" cy="10877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56420-53BE-4344-A7AD-54E69D3BA978}" type="datetimeFigureOut">
              <a:rPr lang="en-US" smtClean="0"/>
              <a:t>6/25/2020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98896-BE88-3549-ADEA-AE2D3FE2755E}" type="slidenum">
              <a:rPr lang="en-US" smtClean="0"/>
              <a:t>‹#›</a:t>
            </a:fld>
            <a:endParaRPr lang="en-US"/>
          </a:p>
        </p:txBody>
      </p:sp>
    </p:spTree>
    <p:extLst>
      <p:ext uri="{BB962C8B-B14F-4D97-AF65-F5344CB8AC3E}">
        <p14:creationId xmlns:p14="http://schemas.microsoft.com/office/powerpoint/2010/main" val="76630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5ImEt52CxV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https://www.youtube.com/watch?v=5ImEt52CxVY</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39198896-BE88-3549-ADEA-AE2D3FE2755E}" type="slidenum">
              <a:rPr lang="en-US" smtClean="0"/>
              <a:t>5</a:t>
            </a:fld>
            <a:endParaRPr lang="en-US"/>
          </a:p>
        </p:txBody>
      </p:sp>
    </p:spTree>
    <p:extLst>
      <p:ext uri="{BB962C8B-B14F-4D97-AF65-F5344CB8AC3E}">
        <p14:creationId xmlns:p14="http://schemas.microsoft.com/office/powerpoint/2010/main" val="244037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98896-BE88-3549-ADEA-AE2D3FE2755E}" type="slidenum">
              <a:rPr lang="en-US" smtClean="0"/>
              <a:t>11</a:t>
            </a:fld>
            <a:endParaRPr lang="en-US"/>
          </a:p>
        </p:txBody>
      </p:sp>
    </p:spTree>
    <p:extLst>
      <p:ext uri="{BB962C8B-B14F-4D97-AF65-F5344CB8AC3E}">
        <p14:creationId xmlns:p14="http://schemas.microsoft.com/office/powerpoint/2010/main" val="1646460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6/25/2020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15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6/25/2020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9968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6/25/2020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3553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6/25/2020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370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6/25/2020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0406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6/25/2020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9923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6/25/2020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7106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6/25/2020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6883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6/25/2020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0724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6/25/2020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8776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6/25/2020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8582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6/25/2020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418989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67DBK0U3WCY"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6.tiff"/><Relationship Id="rId2" Type="http://schemas.openxmlformats.org/officeDocument/2006/relationships/slideLayout" Target="../slideLayouts/slideLayout2.xml"/><Relationship Id="rId1" Type="http://schemas.openxmlformats.org/officeDocument/2006/relationships/video" Target="https://www.youtube.com/embed/5gFKsCN1xhg?feature=oembed" TargetMode="External"/><Relationship Id="rId6" Type="http://schemas.openxmlformats.org/officeDocument/2006/relationships/image" Target="../media/image25.tiff"/><Relationship Id="rId5" Type="http://schemas.openxmlformats.org/officeDocument/2006/relationships/hyperlink" Target="https://youtu.be/5gFKsCN1xhg"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www.youtube.com/watch?v=ZvYSYOKFCbk&amp;feature=emb_lo" TargetMode="External"/><Relationship Id="rId3" Type="http://schemas.openxmlformats.org/officeDocument/2006/relationships/video" Target="https://www.youtube.com/embed/w52E-gQa4RE?feature=oembed" TargetMode="External"/><Relationship Id="rId7" Type="http://schemas.openxmlformats.org/officeDocument/2006/relationships/notesSlide" Target="../notesSlides/notesSlide1.xml"/><Relationship Id="rId12" Type="http://schemas.openxmlformats.org/officeDocument/2006/relationships/image" Target="../media/image9.jpeg"/><Relationship Id="rId17" Type="http://schemas.openxmlformats.org/officeDocument/2006/relationships/hyperlink" Target="https://www.youtube.com/watch?v=w52E-gQa4RE&amp;feature=emb_logo" TargetMode="External"/><Relationship Id="rId2" Type="http://schemas.openxmlformats.org/officeDocument/2006/relationships/video" Target="https://www.youtube.com/embed/n1iTzH9bp3g?feature=oembed" TargetMode="External"/><Relationship Id="rId16" Type="http://schemas.openxmlformats.org/officeDocument/2006/relationships/hyperlink" Target="https://www.youtube.com/watch?v=5ImEt52CxVY&amp;feature=emb_logo" TargetMode="External"/><Relationship Id="rId1" Type="http://schemas.openxmlformats.org/officeDocument/2006/relationships/video" Target="https://www.youtube.com/embed/4oDJnNO9jro?feature=oembed" TargetMode="External"/><Relationship Id="rId6" Type="http://schemas.openxmlformats.org/officeDocument/2006/relationships/slideLayout" Target="../slideLayouts/slideLayout1.xml"/><Relationship Id="rId11" Type="http://schemas.openxmlformats.org/officeDocument/2006/relationships/image" Target="../media/image8.jpeg"/><Relationship Id="rId5" Type="http://schemas.openxmlformats.org/officeDocument/2006/relationships/video" Target="https://www.youtube.com/embed/5ImEt52CxVY?feature=oembed" TargetMode="External"/><Relationship Id="rId15" Type="http://schemas.openxmlformats.org/officeDocument/2006/relationships/hyperlink" Target="https://www.youtube.com/watch?v=n1iTzH9bp3g&amp;feature=emb_logo" TargetMode="External"/><Relationship Id="rId10" Type="http://schemas.openxmlformats.org/officeDocument/2006/relationships/image" Target="../media/image7.jpeg"/><Relationship Id="rId4" Type="http://schemas.openxmlformats.org/officeDocument/2006/relationships/video" Target="https://www.youtube.com/embed/ZvYSYOKFCbk?feature=oembed" TargetMode="External"/><Relationship Id="rId9" Type="http://schemas.openxmlformats.org/officeDocument/2006/relationships/image" Target="../media/image6.jpeg"/><Relationship Id="rId14" Type="http://schemas.openxmlformats.org/officeDocument/2006/relationships/hyperlink" Target="https://www.youtube.com/watch?time_continue=1&amp;v=4oDJnNO9jro&amp;feature=emb_logo"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youtube.com/watch?v=ZBR2sraqEVI&amp;feature=emb_logo" TargetMode="External"/><Relationship Id="rId2" Type="http://schemas.openxmlformats.org/officeDocument/2006/relationships/video" Target="https://www.youtube.com/embed/ZBR2sraqEVI?feature=oembed" TargetMode="External"/><Relationship Id="rId1" Type="http://schemas.openxmlformats.org/officeDocument/2006/relationships/video" Target="https://www.youtube.com/embed/A4tZiThZPdE?feature=oembed" TargetMode="External"/><Relationship Id="rId6" Type="http://schemas.openxmlformats.org/officeDocument/2006/relationships/hyperlink" Target="https://www.youtube.com/watch?v=A4tZiThZPdE&amp;feature=emb_logo"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www.youtube.com/watch?v=M0quXl_od3g&amp;feature=emb_logo" TargetMode="External"/><Relationship Id="rId2" Type="http://schemas.openxmlformats.org/officeDocument/2006/relationships/video" Target="https://www.youtube.com/embed/BGoUAC6oNe0?feature=oembed" TargetMode="External"/><Relationship Id="rId1" Type="http://schemas.openxmlformats.org/officeDocument/2006/relationships/video" Target="https://www.youtube.com/embed/M0quXl_od3g?feature=oembed" TargetMode="External"/><Relationship Id="rId6" Type="http://schemas.openxmlformats.org/officeDocument/2006/relationships/hyperlink" Target="https://www.youtube.com/watch?v=BGoUAC6oNe0&amp;feature=emb_logo"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youtube.com/watch?v=pUjE9H8QlA4&amp;feature=emb_logo" TargetMode="External"/><Relationship Id="rId2" Type="http://schemas.openxmlformats.org/officeDocument/2006/relationships/video" Target="https://www.youtube.com/embed/pUjE9H8QlA4?feature=oembed" TargetMode="External"/><Relationship Id="rId1" Type="http://schemas.openxmlformats.org/officeDocument/2006/relationships/video" Target="https://www.youtube.com/embed/0a5WyAjL1MM?feature=oembed" TargetMode="External"/><Relationship Id="rId6" Type="http://schemas.openxmlformats.org/officeDocument/2006/relationships/hyperlink" Target="https://www.youtube.com/watch?v=0a5WyAjL1MM&amp;feature=emb_logo" TargetMode="Externa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3DA352-DAA1-45CF-9C1E-245465A6317B}"/>
              </a:ext>
            </a:extLst>
          </p:cNvPr>
          <p:cNvPicPr>
            <a:picLocks noChangeAspect="1"/>
          </p:cNvPicPr>
          <p:nvPr/>
        </p:nvPicPr>
        <p:blipFill rotWithShape="1">
          <a:blip r:embed="rId3"/>
          <a:srcRect l="11584" r="4043" b="-1"/>
          <a:stretch/>
        </p:blipFill>
        <p:spPr>
          <a:xfrm>
            <a:off x="0" y="10"/>
            <a:ext cx="8668492" cy="6857990"/>
          </a:xfrm>
          <a:prstGeom prst="rect">
            <a:avLst/>
          </a:prstGeom>
        </p:spPr>
      </p:pic>
      <p:sp>
        <p:nvSpPr>
          <p:cNvPr id="11"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92D4D-C6FF-F044-ACAE-BCBC055C003B}"/>
              </a:ext>
            </a:extLst>
          </p:cNvPr>
          <p:cNvSpPr>
            <a:spLocks noGrp="1"/>
          </p:cNvSpPr>
          <p:nvPr>
            <p:ph type="ctrTitle"/>
          </p:nvPr>
        </p:nvSpPr>
        <p:spPr>
          <a:xfrm>
            <a:off x="6192012" y="4872922"/>
            <a:ext cx="4023360" cy="1714061"/>
          </a:xfrm>
        </p:spPr>
        <p:txBody>
          <a:bodyPr anchor="b">
            <a:normAutofit/>
          </a:bodyPr>
          <a:lstStyle/>
          <a:p>
            <a:r>
              <a:rPr lang="en-US" sz="4800" dirty="0">
                <a:latin typeface="Aharoni" panose="02010803020104030203" pitchFamily="2" charset="-79"/>
                <a:cs typeface="Aharoni" panose="02010803020104030203" pitchFamily="2" charset="-79"/>
              </a:rPr>
              <a:t>Music Technology BTEC</a:t>
            </a:r>
          </a:p>
        </p:txBody>
      </p:sp>
      <p:sp>
        <p:nvSpPr>
          <p:cNvPr id="3" name="Subtitle 2">
            <a:extLst>
              <a:ext uri="{FF2B5EF4-FFF2-40B4-BE49-F238E27FC236}">
                <a16:creationId xmlns:a16="http://schemas.microsoft.com/office/drawing/2014/main" id="{DD07B67B-EAB3-EE43-97C8-AE387DCDC479}"/>
              </a:ext>
            </a:extLst>
          </p:cNvPr>
          <p:cNvSpPr>
            <a:spLocks noGrp="1"/>
          </p:cNvSpPr>
          <p:nvPr>
            <p:ph type="subTitle" idx="1"/>
          </p:nvPr>
        </p:nvSpPr>
        <p:spPr>
          <a:xfrm>
            <a:off x="7848600" y="4872922"/>
            <a:ext cx="4023360" cy="1208141"/>
          </a:xfrm>
        </p:spPr>
        <p:txBody>
          <a:bodyPr>
            <a:normAutofit/>
          </a:bodyPr>
          <a:lstStyle/>
          <a:p>
            <a:r>
              <a:rPr lang="en-US" sz="2000" dirty="0"/>
              <a:t>Virtual taster lesson</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4" descr="A picture containing drawing&#10;&#10;Description generated with very high confidence">
            <a:extLst>
              <a:ext uri="{FF2B5EF4-FFF2-40B4-BE49-F238E27FC236}">
                <a16:creationId xmlns:a16="http://schemas.microsoft.com/office/drawing/2014/main" id="{742C2798-3BA3-E84D-8B3C-17836D8CE459}"/>
              </a:ext>
            </a:extLst>
          </p:cNvPr>
          <p:cNvPicPr>
            <a:picLocks noChangeAspect="1"/>
          </p:cNvPicPr>
          <p:nvPr/>
        </p:nvPicPr>
        <p:blipFill>
          <a:blip r:embed="rId4"/>
          <a:stretch>
            <a:fillRect/>
          </a:stretch>
        </p:blipFill>
        <p:spPr>
          <a:xfrm>
            <a:off x="9108960" y="0"/>
            <a:ext cx="3083040" cy="103241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12" name="Subtitle 2">
            <a:extLst>
              <a:ext uri="{FF2B5EF4-FFF2-40B4-BE49-F238E27FC236}">
                <a16:creationId xmlns:a16="http://schemas.microsoft.com/office/drawing/2014/main" id="{17E411B5-CAA6-5A44-8981-71BD71496DB3}"/>
              </a:ext>
            </a:extLst>
          </p:cNvPr>
          <p:cNvSpPr txBox="1">
            <a:spLocks/>
          </p:cNvSpPr>
          <p:nvPr/>
        </p:nvSpPr>
        <p:spPr>
          <a:xfrm>
            <a:off x="118136" y="94764"/>
            <a:ext cx="5390566" cy="1208141"/>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YOU MIGHT NEED TO ENABLE CONTENT TO SEE ALL THE CONTENT IN THIS POWERPOINT</a:t>
            </a:r>
          </a:p>
        </p:txBody>
      </p:sp>
      <p:pic>
        <p:nvPicPr>
          <p:cNvPr id="5" name="67DBK0U3WCY"/>
          <p:cNvPicPr>
            <a:picLocks noRot="1" noChangeAspect="1"/>
          </p:cNvPicPr>
          <p:nvPr>
            <a:videoFile r:link="rId1"/>
          </p:nvPr>
        </p:nvPicPr>
        <p:blipFill>
          <a:blip r:embed="rId5"/>
          <a:stretch>
            <a:fillRect/>
          </a:stretch>
        </p:blipFill>
        <p:spPr>
          <a:xfrm>
            <a:off x="7230207" y="1469250"/>
            <a:ext cx="4572000" cy="2571750"/>
          </a:xfrm>
          <a:prstGeom prst="rect">
            <a:avLst/>
          </a:prstGeom>
        </p:spPr>
      </p:pic>
    </p:spTree>
    <p:extLst>
      <p:ext uri="{BB962C8B-B14F-4D97-AF65-F5344CB8AC3E}">
        <p14:creationId xmlns:p14="http://schemas.microsoft.com/office/powerpoint/2010/main" val="263669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B8F67D-91C2-8D4E-AEAE-E7C3EC1EA6E2}"/>
              </a:ext>
            </a:extLst>
          </p:cNvPr>
          <p:cNvSpPr/>
          <p:nvPr/>
        </p:nvSpPr>
        <p:spPr>
          <a:xfrm>
            <a:off x="0" y="-129383"/>
            <a:ext cx="11861196" cy="923330"/>
          </a:xfrm>
          <a:prstGeom prst="rect">
            <a:avLst/>
          </a:prstGeom>
          <a:noFill/>
        </p:spPr>
        <p:txBody>
          <a:bodyPr wrap="none" lIns="91440" tIns="45720" rIns="91440" bIns="45720">
            <a:spAutoFit/>
          </a:bodyPr>
          <a:lstStyle/>
          <a:p>
            <a:pPr algn="ctr"/>
            <a:r>
              <a:rPr lang="en-GB"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Analysis feedback – </a:t>
            </a:r>
            <a:r>
              <a:rPr lang="en-GB"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key features of the remix</a:t>
            </a:r>
            <a:endParaRPr lang="en-GB"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Rectangle 3">
            <a:extLst>
              <a:ext uri="{FF2B5EF4-FFF2-40B4-BE49-F238E27FC236}">
                <a16:creationId xmlns:a16="http://schemas.microsoft.com/office/drawing/2014/main" id="{7C213333-496F-9F4D-9C8D-7075D72132ED}"/>
              </a:ext>
            </a:extLst>
          </p:cNvPr>
          <p:cNvSpPr/>
          <p:nvPr/>
        </p:nvSpPr>
        <p:spPr>
          <a:xfrm>
            <a:off x="70922" y="1132422"/>
            <a:ext cx="3499676" cy="646331"/>
          </a:xfrm>
          <a:prstGeom prst="rect">
            <a:avLst/>
          </a:prstGeom>
          <a:noFill/>
        </p:spPr>
        <p:txBody>
          <a:bodyPr wrap="none" lIns="91440" tIns="45720" rIns="91440" bIns="45720">
            <a:spAutoFit/>
          </a:bodyPr>
          <a:lstStyle/>
          <a:p>
            <a:pPr algn="ctr"/>
            <a:r>
              <a:rPr lang="en-GB" sz="3600" b="1" cap="none" spc="0" dirty="0">
                <a:ln w="6600">
                  <a:solidFill>
                    <a:schemeClr val="accent2"/>
                  </a:solidFill>
                  <a:prstDash val="solid"/>
                </a:ln>
                <a:solidFill>
                  <a:schemeClr val="accent2"/>
                </a:solidFill>
                <a:effectLst>
                  <a:outerShdw dist="38100" dir="2700000" algn="tl" rotWithShape="0">
                    <a:schemeClr val="accent2"/>
                  </a:outerShdw>
                </a:effectLst>
              </a:rPr>
              <a:t>Change tempo</a:t>
            </a:r>
          </a:p>
        </p:txBody>
      </p:sp>
      <p:sp>
        <p:nvSpPr>
          <p:cNvPr id="5" name="Rectangle 4">
            <a:extLst>
              <a:ext uri="{FF2B5EF4-FFF2-40B4-BE49-F238E27FC236}">
                <a16:creationId xmlns:a16="http://schemas.microsoft.com/office/drawing/2014/main" id="{64FDB234-9F11-7449-802B-BAD93FCC42EC}"/>
              </a:ext>
            </a:extLst>
          </p:cNvPr>
          <p:cNvSpPr/>
          <p:nvPr/>
        </p:nvSpPr>
        <p:spPr>
          <a:xfrm>
            <a:off x="5930598" y="2671724"/>
            <a:ext cx="6081600" cy="646331"/>
          </a:xfrm>
          <a:prstGeom prst="rect">
            <a:avLst/>
          </a:prstGeom>
          <a:noFill/>
        </p:spPr>
        <p:txBody>
          <a:bodyPr wrap="none" lIns="91440" tIns="45720" rIns="91440" bIns="45720">
            <a:spAutoFit/>
          </a:bodyPr>
          <a:lstStyle/>
          <a:p>
            <a:pPr algn="ctr"/>
            <a:r>
              <a:rPr lang="en-GB" sz="3600" b="1" cap="none" spc="0" dirty="0">
                <a:ln w="6600">
                  <a:solidFill>
                    <a:schemeClr val="accent2"/>
                  </a:solidFill>
                  <a:prstDash val="solid"/>
                </a:ln>
                <a:solidFill>
                  <a:srgbClr val="0070C0"/>
                </a:solidFill>
                <a:effectLst>
                  <a:outerShdw dist="38100" dir="2700000" algn="tl" rotWithShape="0">
                    <a:schemeClr val="accent2"/>
                  </a:outerShdw>
                </a:effectLst>
              </a:rPr>
              <a:t>Replace instrumental lines</a:t>
            </a:r>
          </a:p>
        </p:txBody>
      </p:sp>
      <p:sp>
        <p:nvSpPr>
          <p:cNvPr id="6" name="Rectangle 5">
            <a:extLst>
              <a:ext uri="{FF2B5EF4-FFF2-40B4-BE49-F238E27FC236}">
                <a16:creationId xmlns:a16="http://schemas.microsoft.com/office/drawing/2014/main" id="{240DD91D-6580-4D47-BEB0-5A2D378C9558}"/>
              </a:ext>
            </a:extLst>
          </p:cNvPr>
          <p:cNvSpPr/>
          <p:nvPr/>
        </p:nvSpPr>
        <p:spPr>
          <a:xfrm>
            <a:off x="5930598" y="781487"/>
            <a:ext cx="5347426" cy="646331"/>
          </a:xfrm>
          <a:prstGeom prst="rect">
            <a:avLst/>
          </a:prstGeom>
          <a:noFill/>
        </p:spPr>
        <p:txBody>
          <a:bodyPr wrap="none" lIns="91440" tIns="45720" rIns="91440" bIns="45720">
            <a:spAutoFit/>
          </a:bodyPr>
          <a:lstStyle/>
          <a:p>
            <a:pPr algn="ctr"/>
            <a:r>
              <a:rPr lang="en-GB" sz="3600" b="1" cap="none" spc="0" dirty="0">
                <a:ln w="6600">
                  <a:solidFill>
                    <a:schemeClr val="accent2"/>
                  </a:solidFill>
                  <a:prstDash val="solid"/>
                </a:ln>
                <a:solidFill>
                  <a:srgbClr val="FFC000"/>
                </a:solidFill>
                <a:effectLst>
                  <a:outerShdw dist="38100" dir="2700000" algn="tl" rotWithShape="0">
                    <a:schemeClr val="accent2"/>
                  </a:outerShdw>
                </a:effectLst>
              </a:rPr>
              <a:t>Compose new material</a:t>
            </a:r>
          </a:p>
        </p:txBody>
      </p:sp>
      <p:sp>
        <p:nvSpPr>
          <p:cNvPr id="9" name="Rectangle 8">
            <a:extLst>
              <a:ext uri="{FF2B5EF4-FFF2-40B4-BE49-F238E27FC236}">
                <a16:creationId xmlns:a16="http://schemas.microsoft.com/office/drawing/2014/main" id="{26DBDFCD-904D-2945-967C-F8C6A2AF48CA}"/>
              </a:ext>
            </a:extLst>
          </p:cNvPr>
          <p:cNvSpPr/>
          <p:nvPr/>
        </p:nvSpPr>
        <p:spPr>
          <a:xfrm>
            <a:off x="1820760" y="2798933"/>
            <a:ext cx="2514151" cy="646331"/>
          </a:xfrm>
          <a:prstGeom prst="rect">
            <a:avLst/>
          </a:prstGeom>
          <a:noFill/>
        </p:spPr>
        <p:txBody>
          <a:bodyPr wrap="none" lIns="91440" tIns="45720" rIns="91440" bIns="45720">
            <a:spAutoFit/>
          </a:bodyPr>
          <a:lstStyle/>
          <a:p>
            <a:pPr algn="ctr"/>
            <a:r>
              <a:rPr lang="en-GB" sz="3600" b="1" cap="none" spc="0" dirty="0">
                <a:ln w="6600">
                  <a:solidFill>
                    <a:schemeClr val="accent2"/>
                  </a:solidFill>
                  <a:prstDash val="solid"/>
                </a:ln>
                <a:solidFill>
                  <a:srgbClr val="FFFF00"/>
                </a:solidFill>
                <a:effectLst>
                  <a:outerShdw dist="38100" dir="2700000" algn="tl" rotWithShape="0">
                    <a:schemeClr val="accent2"/>
                  </a:outerShdw>
                </a:effectLst>
              </a:rPr>
              <a:t>Automate </a:t>
            </a:r>
          </a:p>
        </p:txBody>
      </p:sp>
      <p:sp>
        <p:nvSpPr>
          <p:cNvPr id="10" name="Rectangle 9">
            <a:extLst>
              <a:ext uri="{FF2B5EF4-FFF2-40B4-BE49-F238E27FC236}">
                <a16:creationId xmlns:a16="http://schemas.microsoft.com/office/drawing/2014/main" id="{D4FCC7CD-09B3-A84C-8B1B-73B367388CEF}"/>
              </a:ext>
            </a:extLst>
          </p:cNvPr>
          <p:cNvSpPr/>
          <p:nvPr/>
        </p:nvSpPr>
        <p:spPr>
          <a:xfrm>
            <a:off x="104095" y="3572474"/>
            <a:ext cx="6397970" cy="646331"/>
          </a:xfrm>
          <a:prstGeom prst="rect">
            <a:avLst/>
          </a:prstGeom>
          <a:noFill/>
        </p:spPr>
        <p:txBody>
          <a:bodyPr wrap="none" lIns="91440" tIns="45720" rIns="91440" bIns="45720">
            <a:spAutoFit/>
          </a:bodyPr>
          <a:lstStyle/>
          <a:p>
            <a:pPr algn="ctr"/>
            <a:r>
              <a:rPr lang="en-GB" sz="3600" b="1" cap="none" spc="0" dirty="0">
                <a:ln w="6600">
                  <a:solidFill>
                    <a:schemeClr val="accent2"/>
                  </a:solidFill>
                  <a:prstDash val="solid"/>
                </a:ln>
                <a:solidFill>
                  <a:schemeClr val="accent6"/>
                </a:solidFill>
                <a:effectLst>
                  <a:outerShdw dist="38100" dir="2700000" algn="tl" rotWithShape="0">
                    <a:schemeClr val="accent2"/>
                  </a:outerShdw>
                </a:effectLst>
              </a:rPr>
              <a:t>Percussion and bass are key</a:t>
            </a:r>
          </a:p>
        </p:txBody>
      </p:sp>
      <p:sp>
        <p:nvSpPr>
          <p:cNvPr id="11" name="Rectangle 10">
            <a:extLst>
              <a:ext uri="{FF2B5EF4-FFF2-40B4-BE49-F238E27FC236}">
                <a16:creationId xmlns:a16="http://schemas.microsoft.com/office/drawing/2014/main" id="{4E28321A-20C6-374F-9179-DDAFCEBB39E5}"/>
              </a:ext>
            </a:extLst>
          </p:cNvPr>
          <p:cNvSpPr/>
          <p:nvPr/>
        </p:nvSpPr>
        <p:spPr>
          <a:xfrm>
            <a:off x="4270424" y="4328512"/>
            <a:ext cx="7741774" cy="646331"/>
          </a:xfrm>
          <a:prstGeom prst="rect">
            <a:avLst/>
          </a:prstGeom>
          <a:noFill/>
        </p:spPr>
        <p:txBody>
          <a:bodyPr wrap="square" lIns="91440" tIns="45720" rIns="91440" bIns="45720">
            <a:spAutoFit/>
          </a:bodyPr>
          <a:lstStyle/>
          <a:p>
            <a:pPr algn="ctr"/>
            <a:r>
              <a:rPr lang="en-GB" sz="3600" b="1" cap="none" spc="0" dirty="0">
                <a:ln w="6600">
                  <a:solidFill>
                    <a:schemeClr val="accent2"/>
                  </a:solidFill>
                  <a:prstDash val="solid"/>
                </a:ln>
                <a:solidFill>
                  <a:srgbClr val="FFC000"/>
                </a:solidFill>
                <a:effectLst>
                  <a:outerShdw dist="38100" dir="2700000" algn="tl" rotWithShape="0">
                    <a:schemeClr val="accent2"/>
                  </a:outerShdw>
                </a:effectLst>
              </a:rPr>
              <a:t>Re-arrange sections</a:t>
            </a:r>
          </a:p>
        </p:txBody>
      </p:sp>
      <p:sp>
        <p:nvSpPr>
          <p:cNvPr id="12" name="Rectangle 11">
            <a:extLst>
              <a:ext uri="{FF2B5EF4-FFF2-40B4-BE49-F238E27FC236}">
                <a16:creationId xmlns:a16="http://schemas.microsoft.com/office/drawing/2014/main" id="{E8A0CFEE-A9DB-9B4C-BF9C-3E4DF9B1C03C}"/>
              </a:ext>
            </a:extLst>
          </p:cNvPr>
          <p:cNvSpPr/>
          <p:nvPr/>
        </p:nvSpPr>
        <p:spPr>
          <a:xfrm>
            <a:off x="104095" y="5084551"/>
            <a:ext cx="9426428" cy="646331"/>
          </a:xfrm>
          <a:prstGeom prst="rect">
            <a:avLst/>
          </a:prstGeom>
          <a:noFill/>
        </p:spPr>
        <p:txBody>
          <a:bodyPr wrap="none" lIns="91440" tIns="45720" rIns="91440" bIns="45720">
            <a:spAutoFit/>
          </a:bodyPr>
          <a:lstStyle/>
          <a:p>
            <a:pPr algn="ctr"/>
            <a:r>
              <a:rPr lang="en-GB" sz="3600" b="1" cap="none" spc="0" dirty="0">
                <a:ln w="6600">
                  <a:solidFill>
                    <a:schemeClr val="accent2"/>
                  </a:solidFill>
                  <a:prstDash val="solid"/>
                </a:ln>
                <a:solidFill>
                  <a:schemeClr val="accent1"/>
                </a:solidFill>
                <a:effectLst>
                  <a:outerShdw dist="38100" dir="2700000" algn="tl" rotWithShape="0">
                    <a:schemeClr val="accent2"/>
                  </a:outerShdw>
                </a:effectLst>
              </a:rPr>
              <a:t>DJ specific introduction and arrangement</a:t>
            </a:r>
          </a:p>
        </p:txBody>
      </p:sp>
      <p:sp>
        <p:nvSpPr>
          <p:cNvPr id="13" name="Rectangle 12">
            <a:extLst>
              <a:ext uri="{FF2B5EF4-FFF2-40B4-BE49-F238E27FC236}">
                <a16:creationId xmlns:a16="http://schemas.microsoft.com/office/drawing/2014/main" id="{DCA913CA-9E9C-A346-92F7-AD0BA9B7A6A4}"/>
              </a:ext>
            </a:extLst>
          </p:cNvPr>
          <p:cNvSpPr/>
          <p:nvPr/>
        </p:nvSpPr>
        <p:spPr>
          <a:xfrm>
            <a:off x="3202159" y="5866974"/>
            <a:ext cx="8659037" cy="646331"/>
          </a:xfrm>
          <a:prstGeom prst="rect">
            <a:avLst/>
          </a:prstGeom>
          <a:noFill/>
        </p:spPr>
        <p:txBody>
          <a:bodyPr wrap="none" lIns="91440" tIns="45720" rIns="91440" bIns="45720">
            <a:spAutoFit/>
          </a:bodyPr>
          <a:lstStyle/>
          <a:p>
            <a:pPr algn="ctr"/>
            <a:r>
              <a:rPr lang="en-GB" sz="3600" b="1" cap="none" spc="0" dirty="0">
                <a:ln w="6600">
                  <a:solidFill>
                    <a:schemeClr val="accent2"/>
                  </a:solidFill>
                  <a:prstDash val="solid"/>
                </a:ln>
                <a:solidFill>
                  <a:schemeClr val="accent6"/>
                </a:solidFill>
                <a:effectLst>
                  <a:outerShdw dist="38100" dir="2700000" algn="tl" rotWithShape="0">
                    <a:schemeClr val="accent2"/>
                  </a:outerShdw>
                </a:effectLst>
              </a:rPr>
              <a:t>Change genre (</a:t>
            </a:r>
            <a:r>
              <a:rPr lang="en-GB" sz="3600" b="1" cap="none" spc="0" dirty="0" err="1">
                <a:ln w="6600">
                  <a:solidFill>
                    <a:schemeClr val="accent2"/>
                  </a:solidFill>
                  <a:prstDash val="solid"/>
                </a:ln>
                <a:solidFill>
                  <a:schemeClr val="accent6"/>
                </a:solidFill>
                <a:effectLst>
                  <a:outerShdw dist="38100" dir="2700000" algn="tl" rotWithShape="0">
                    <a:schemeClr val="accent2"/>
                  </a:outerShdw>
                </a:effectLst>
              </a:rPr>
              <a:t>latin</a:t>
            </a:r>
            <a:r>
              <a:rPr lang="en-GB" sz="3600" b="1" cap="none" spc="0" dirty="0">
                <a:ln w="6600">
                  <a:solidFill>
                    <a:schemeClr val="accent2"/>
                  </a:solidFill>
                  <a:prstDash val="solid"/>
                </a:ln>
                <a:solidFill>
                  <a:schemeClr val="accent6"/>
                </a:solidFill>
                <a:effectLst>
                  <a:outerShdw dist="38100" dir="2700000" algn="tl" rotWithShape="0">
                    <a:schemeClr val="accent2"/>
                  </a:outerShdw>
                </a:effectLst>
              </a:rPr>
              <a:t> is really effective)</a:t>
            </a:r>
          </a:p>
        </p:txBody>
      </p:sp>
      <p:sp>
        <p:nvSpPr>
          <p:cNvPr id="14" name="Rectangle 13">
            <a:extLst>
              <a:ext uri="{FF2B5EF4-FFF2-40B4-BE49-F238E27FC236}">
                <a16:creationId xmlns:a16="http://schemas.microsoft.com/office/drawing/2014/main" id="{2BD42FFD-F4F2-6544-9742-18E8EB365491}"/>
              </a:ext>
            </a:extLst>
          </p:cNvPr>
          <p:cNvSpPr/>
          <p:nvPr/>
        </p:nvSpPr>
        <p:spPr>
          <a:xfrm>
            <a:off x="4644055" y="1335758"/>
            <a:ext cx="4956999" cy="646331"/>
          </a:xfrm>
          <a:prstGeom prst="rect">
            <a:avLst/>
          </a:prstGeom>
          <a:noFill/>
        </p:spPr>
        <p:txBody>
          <a:bodyPr wrap="none" lIns="91440" tIns="45720" rIns="91440" bIns="45720">
            <a:spAutoFit/>
          </a:bodyPr>
          <a:lstStyle/>
          <a:p>
            <a:pPr algn="ctr"/>
            <a:r>
              <a:rPr lang="en-GB" sz="3600" b="1" cap="none" spc="0" dirty="0">
                <a:ln w="6600">
                  <a:solidFill>
                    <a:schemeClr val="accent2"/>
                  </a:solidFill>
                  <a:prstDash val="solid"/>
                </a:ln>
                <a:solidFill>
                  <a:srgbClr val="92D050"/>
                </a:solidFill>
                <a:effectLst>
                  <a:outerShdw dist="38100" dir="2700000" algn="tl" rotWithShape="0">
                    <a:schemeClr val="accent2"/>
                  </a:outerShdw>
                </a:effectLst>
              </a:rPr>
              <a:t>Write new vocal lines</a:t>
            </a:r>
          </a:p>
        </p:txBody>
      </p:sp>
      <p:sp>
        <p:nvSpPr>
          <p:cNvPr id="15" name="Rectangle 14">
            <a:extLst>
              <a:ext uri="{FF2B5EF4-FFF2-40B4-BE49-F238E27FC236}">
                <a16:creationId xmlns:a16="http://schemas.microsoft.com/office/drawing/2014/main" id="{C03B8C11-7113-9A4D-844A-5B2B3F967436}"/>
              </a:ext>
            </a:extLst>
          </p:cNvPr>
          <p:cNvSpPr/>
          <p:nvPr/>
        </p:nvSpPr>
        <p:spPr>
          <a:xfrm>
            <a:off x="508504" y="1977634"/>
            <a:ext cx="8462894" cy="646331"/>
          </a:xfrm>
          <a:prstGeom prst="rect">
            <a:avLst/>
          </a:prstGeom>
          <a:noFill/>
        </p:spPr>
        <p:txBody>
          <a:bodyPr wrap="none" lIns="91440" tIns="45720" rIns="91440" bIns="45720">
            <a:spAutoFit/>
          </a:bodyPr>
          <a:lstStyle/>
          <a:p>
            <a:pPr algn="ctr"/>
            <a:r>
              <a:rPr lang="en-GB" sz="3600" b="1" cap="none" spc="0" dirty="0">
                <a:ln w="6600">
                  <a:solidFill>
                    <a:schemeClr val="accent2"/>
                  </a:solidFill>
                  <a:prstDash val="solid"/>
                </a:ln>
                <a:solidFill>
                  <a:schemeClr val="accent3">
                    <a:lumMod val="60000"/>
                    <a:lumOff val="40000"/>
                  </a:schemeClr>
                </a:solidFill>
                <a:effectLst>
                  <a:outerShdw dist="38100" dir="2700000" algn="tl" rotWithShape="0">
                    <a:schemeClr val="accent2"/>
                  </a:outerShdw>
                </a:effectLst>
              </a:rPr>
              <a:t>Chop up vocal and instrumental lines</a:t>
            </a:r>
          </a:p>
        </p:txBody>
      </p:sp>
      <p:sp>
        <p:nvSpPr>
          <p:cNvPr id="16" name="Rectangle 15">
            <a:extLst>
              <a:ext uri="{FF2B5EF4-FFF2-40B4-BE49-F238E27FC236}">
                <a16:creationId xmlns:a16="http://schemas.microsoft.com/office/drawing/2014/main" id="{2A2F5417-48BB-C54E-93B8-B21D45F6A7DD}"/>
              </a:ext>
            </a:extLst>
          </p:cNvPr>
          <p:cNvSpPr/>
          <p:nvPr/>
        </p:nvSpPr>
        <p:spPr>
          <a:xfrm>
            <a:off x="104095" y="712269"/>
            <a:ext cx="11763854" cy="69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8D52F3-3D6A-974C-BD91-62A896089474}"/>
              </a:ext>
            </a:extLst>
          </p:cNvPr>
          <p:cNvSpPr/>
          <p:nvPr/>
        </p:nvSpPr>
        <p:spPr>
          <a:xfrm>
            <a:off x="7122554" y="3489711"/>
            <a:ext cx="4487319" cy="461665"/>
          </a:xfrm>
          <a:prstGeom prst="rect">
            <a:avLst/>
          </a:prstGeom>
          <a:noFill/>
        </p:spPr>
        <p:txBody>
          <a:bodyPr wrap="none" lIns="91440" tIns="45720" rIns="91440" bIns="45720">
            <a:spAutoFit/>
          </a:bodyPr>
          <a:lstStyle/>
          <a:p>
            <a:pPr algn="ctr"/>
            <a:r>
              <a:rPr lang="en-GB" sz="2400" b="1" cap="none" spc="0" dirty="0">
                <a:ln w="6600">
                  <a:solidFill>
                    <a:schemeClr val="accent2"/>
                  </a:solidFill>
                  <a:prstDash val="solid"/>
                </a:ln>
                <a:solidFill>
                  <a:schemeClr val="accent2"/>
                </a:solidFill>
                <a:effectLst>
                  <a:outerShdw dist="38100" dir="2700000" algn="tl" rotWithShape="0">
                    <a:schemeClr val="accent2"/>
                  </a:outerShdw>
                </a:effectLst>
              </a:rPr>
              <a:t>How much original material?</a:t>
            </a:r>
          </a:p>
        </p:txBody>
      </p:sp>
    </p:spTree>
    <p:extLst>
      <p:ext uri="{BB962C8B-B14F-4D97-AF65-F5344CB8AC3E}">
        <p14:creationId xmlns:p14="http://schemas.microsoft.com/office/powerpoint/2010/main" val="3997382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7E02-69F0-4C32-AA68-0B66CB0D10B6}"/>
              </a:ext>
            </a:extLst>
          </p:cNvPr>
          <p:cNvSpPr>
            <a:spLocks noGrp="1"/>
          </p:cNvSpPr>
          <p:nvPr>
            <p:ph type="title"/>
          </p:nvPr>
        </p:nvSpPr>
        <p:spPr>
          <a:xfrm>
            <a:off x="707136" y="2839212"/>
            <a:ext cx="10168128" cy="1179576"/>
          </a:xfrm>
        </p:spPr>
        <p:txBody>
          <a:bodyPr>
            <a:noAutofit/>
          </a:bodyPr>
          <a:lstStyle/>
          <a:p>
            <a:r>
              <a:rPr lang="en-US" sz="2000" dirty="0"/>
              <a:t>LOGIC DEMO – It’s really quite hard to have a virtual lesson where you actually use the software at home. This is a video tutorial filmed in the music tech suite at Xaverian. This is an example of what a real lesson starter will look like. You will then go onto your own computer working at your own speed and being really creative. </a:t>
            </a: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r>
              <a:rPr lang="en-US" sz="2000" dirty="0"/>
              <a:t>LOGIC PRO X is the software we and many other people use to produce music. At first site it might look scary if you haven’t used it before but before long it will be second nature to you. I promise!</a:t>
            </a:r>
          </a:p>
        </p:txBody>
      </p:sp>
      <p:pic>
        <p:nvPicPr>
          <p:cNvPr id="3" name="Online Media 2" descr="Virtual Remix Tutorial -  Xaverian Music Technology">
            <a:hlinkClick r:id="" action="ppaction://media"/>
            <a:extLst>
              <a:ext uri="{FF2B5EF4-FFF2-40B4-BE49-F238E27FC236}">
                <a16:creationId xmlns:a16="http://schemas.microsoft.com/office/drawing/2014/main" id="{30B9F7C5-D8CB-F448-A96E-760B53D574B8}"/>
              </a:ext>
            </a:extLst>
          </p:cNvPr>
          <p:cNvPicPr>
            <a:picLocks noRot="1" noChangeAspect="1"/>
          </p:cNvPicPr>
          <p:nvPr>
            <a:videoFile r:link="rId1"/>
          </p:nvPr>
        </p:nvPicPr>
        <p:blipFill>
          <a:blip r:embed="rId4"/>
          <a:stretch>
            <a:fillRect/>
          </a:stretch>
        </p:blipFill>
        <p:spPr>
          <a:xfrm>
            <a:off x="3048000" y="1714500"/>
            <a:ext cx="6096000" cy="3429000"/>
          </a:xfrm>
          <a:prstGeom prst="rect">
            <a:avLst/>
          </a:prstGeom>
        </p:spPr>
      </p:pic>
      <p:sp>
        <p:nvSpPr>
          <p:cNvPr id="6" name="Rectangle 5">
            <a:extLst>
              <a:ext uri="{FF2B5EF4-FFF2-40B4-BE49-F238E27FC236}">
                <a16:creationId xmlns:a16="http://schemas.microsoft.com/office/drawing/2014/main" id="{B597D811-CDB3-B945-A0D5-6F73F5022376}"/>
              </a:ext>
            </a:extLst>
          </p:cNvPr>
          <p:cNvSpPr/>
          <p:nvPr/>
        </p:nvSpPr>
        <p:spPr>
          <a:xfrm>
            <a:off x="5479784" y="5209454"/>
            <a:ext cx="3498458" cy="369332"/>
          </a:xfrm>
          <a:prstGeom prst="rect">
            <a:avLst/>
          </a:prstGeom>
        </p:spPr>
        <p:txBody>
          <a:bodyPr wrap="none">
            <a:spAutoFit/>
          </a:bodyPr>
          <a:lstStyle/>
          <a:p>
            <a:r>
              <a:rPr lang="en-US" dirty="0">
                <a:hlinkClick r:id="rId5"/>
              </a:rPr>
              <a:t>https://youtu.be/5gFKsCN1xhg</a:t>
            </a:r>
            <a:endParaRPr lang="en-US" dirty="0"/>
          </a:p>
        </p:txBody>
      </p:sp>
      <p:pic>
        <p:nvPicPr>
          <p:cNvPr id="7" name="Picture 6">
            <a:extLst>
              <a:ext uri="{FF2B5EF4-FFF2-40B4-BE49-F238E27FC236}">
                <a16:creationId xmlns:a16="http://schemas.microsoft.com/office/drawing/2014/main" id="{0CB0136F-53D8-6942-98A3-B951A6349D88}"/>
              </a:ext>
            </a:extLst>
          </p:cNvPr>
          <p:cNvPicPr>
            <a:picLocks noChangeAspect="1"/>
          </p:cNvPicPr>
          <p:nvPr/>
        </p:nvPicPr>
        <p:blipFill>
          <a:blip r:embed="rId6"/>
          <a:stretch>
            <a:fillRect/>
          </a:stretch>
        </p:blipFill>
        <p:spPr>
          <a:xfrm>
            <a:off x="0" y="2130251"/>
            <a:ext cx="2759110" cy="2759110"/>
          </a:xfrm>
          <a:prstGeom prst="rect">
            <a:avLst/>
          </a:prstGeom>
        </p:spPr>
      </p:pic>
      <p:pic>
        <p:nvPicPr>
          <p:cNvPr id="8" name="Picture 7">
            <a:extLst>
              <a:ext uri="{FF2B5EF4-FFF2-40B4-BE49-F238E27FC236}">
                <a16:creationId xmlns:a16="http://schemas.microsoft.com/office/drawing/2014/main" id="{8C6DABE6-D415-BF43-9874-A757E445786B}"/>
              </a:ext>
            </a:extLst>
          </p:cNvPr>
          <p:cNvPicPr>
            <a:picLocks noChangeAspect="1"/>
          </p:cNvPicPr>
          <p:nvPr/>
        </p:nvPicPr>
        <p:blipFill>
          <a:blip r:embed="rId7"/>
          <a:stretch>
            <a:fillRect/>
          </a:stretch>
        </p:blipFill>
        <p:spPr>
          <a:xfrm>
            <a:off x="9867536" y="2232827"/>
            <a:ext cx="2015456" cy="2392346"/>
          </a:xfrm>
          <a:prstGeom prst="rect">
            <a:avLst/>
          </a:prstGeom>
        </p:spPr>
      </p:pic>
    </p:spTree>
    <p:extLst>
      <p:ext uri="{BB962C8B-B14F-4D97-AF65-F5344CB8AC3E}">
        <p14:creationId xmlns:p14="http://schemas.microsoft.com/office/powerpoint/2010/main" val="312666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61312-B41C-482D-9F84-C867781E0020}"/>
              </a:ext>
            </a:extLst>
          </p:cNvPr>
          <p:cNvSpPr>
            <a:spLocks noGrp="1"/>
          </p:cNvSpPr>
          <p:nvPr>
            <p:ph type="title"/>
          </p:nvPr>
        </p:nvSpPr>
        <p:spPr>
          <a:xfrm>
            <a:off x="627059" y="459049"/>
            <a:ext cx="10131425" cy="1456267"/>
          </a:xfrm>
        </p:spPr>
        <p:txBody>
          <a:bodyPr/>
          <a:lstStyle/>
          <a:p>
            <a:r>
              <a:rPr lang="en-US" dirty="0">
                <a:cs typeface="Calibri Light"/>
              </a:rPr>
              <a:t>Remix must haves</a:t>
            </a:r>
            <a:endParaRPr lang="en-US" dirty="0"/>
          </a:p>
        </p:txBody>
      </p:sp>
      <p:sp>
        <p:nvSpPr>
          <p:cNvPr id="3" name="Content Placeholder 2">
            <a:extLst>
              <a:ext uri="{FF2B5EF4-FFF2-40B4-BE49-F238E27FC236}">
                <a16:creationId xmlns:a16="http://schemas.microsoft.com/office/drawing/2014/main" id="{55736C5B-5752-4012-B055-10CA815C137B}"/>
              </a:ext>
            </a:extLst>
          </p:cNvPr>
          <p:cNvSpPr>
            <a:spLocks noGrp="1"/>
          </p:cNvSpPr>
          <p:nvPr>
            <p:ph idx="1"/>
          </p:nvPr>
        </p:nvSpPr>
        <p:spPr>
          <a:xfrm>
            <a:off x="1033127" y="2329162"/>
            <a:ext cx="10131425" cy="3649133"/>
          </a:xfrm>
        </p:spPr>
        <p:txBody>
          <a:bodyPr vert="horz" lIns="91440" tIns="45720" rIns="91440" bIns="45720" rtlCol="0" anchor="t">
            <a:noAutofit/>
          </a:bodyPr>
          <a:lstStyle/>
          <a:p>
            <a:r>
              <a:rPr lang="en-US" sz="1600" dirty="0">
                <a:cs typeface="Calibri"/>
              </a:rPr>
              <a:t>Change tempo from original material.</a:t>
            </a:r>
          </a:p>
          <a:p>
            <a:r>
              <a:rPr lang="en-US" sz="1600" dirty="0">
                <a:cs typeface="Calibri"/>
              </a:rPr>
              <a:t>Commercially viable material (e.g. Heavy percussion feel)</a:t>
            </a:r>
          </a:p>
          <a:p>
            <a:r>
              <a:rPr lang="en-US" sz="1600" dirty="0">
                <a:cs typeface="Calibri"/>
              </a:rPr>
              <a:t>Take samples of small elements of the original to use creatively in your remix.</a:t>
            </a:r>
          </a:p>
          <a:p>
            <a:r>
              <a:rPr lang="en-US" sz="1600" dirty="0">
                <a:cs typeface="Calibri"/>
              </a:rPr>
              <a:t>Maintain some resemblance of the original song</a:t>
            </a:r>
          </a:p>
          <a:p>
            <a:r>
              <a:rPr lang="en-US" sz="1600" dirty="0">
                <a:cs typeface="Calibri"/>
              </a:rPr>
              <a:t>Add new musical material </a:t>
            </a:r>
            <a:r>
              <a:rPr lang="en-US" sz="1600" dirty="0" err="1">
                <a:cs typeface="Calibri"/>
              </a:rPr>
              <a:t>eg</a:t>
            </a:r>
            <a:r>
              <a:rPr lang="en-US" sz="1600" dirty="0">
                <a:cs typeface="Calibri"/>
              </a:rPr>
              <a:t> hooks and percussion</a:t>
            </a:r>
          </a:p>
          <a:p>
            <a:r>
              <a:rPr lang="en-US" sz="1600" dirty="0">
                <a:cs typeface="Calibri"/>
              </a:rPr>
              <a:t>RE-ARRANGE the whole song.</a:t>
            </a:r>
          </a:p>
          <a:p>
            <a:r>
              <a:rPr lang="en-US" sz="1600">
                <a:cs typeface="Calibri"/>
              </a:rPr>
              <a:t>A serious option is to use the BUILDING BLOCK METHOD for the different sections of the song. Edit </a:t>
            </a:r>
            <a:r>
              <a:rPr lang="en-US" sz="1600" dirty="0">
                <a:cs typeface="Calibri"/>
              </a:rPr>
              <a:t>and loop a key section e.g. 8 bars of chorus. Mute individual stems one by one and compose new alternatives to some of these sections. Then use arranging skills to build sections. </a:t>
            </a:r>
          </a:p>
          <a:p>
            <a:r>
              <a:rPr lang="en-US" sz="1600" dirty="0">
                <a:cs typeface="Calibri"/>
              </a:rPr>
              <a:t>Remember that DJs use remixes. Employ DJ friendly elements such as percussion intros and outros. BUILD. </a:t>
            </a:r>
          </a:p>
          <a:p>
            <a:endParaRPr lang="en-US" sz="1600" dirty="0">
              <a:cs typeface="Calibri"/>
            </a:endParaRPr>
          </a:p>
        </p:txBody>
      </p:sp>
      <p:pic>
        <p:nvPicPr>
          <p:cNvPr id="4" name="Picture 4" descr="A picture containing drawing&#10;&#10;Description generated with very high confidence">
            <a:extLst>
              <a:ext uri="{FF2B5EF4-FFF2-40B4-BE49-F238E27FC236}">
                <a16:creationId xmlns:a16="http://schemas.microsoft.com/office/drawing/2014/main" id="{AE8C1E18-BDC8-AA48-9D30-434286375210}"/>
              </a:ext>
            </a:extLst>
          </p:cNvPr>
          <p:cNvPicPr>
            <a:picLocks noChangeAspect="1"/>
          </p:cNvPicPr>
          <p:nvPr/>
        </p:nvPicPr>
        <p:blipFill>
          <a:blip r:embed="rId2"/>
          <a:stretch>
            <a:fillRect/>
          </a:stretch>
        </p:blipFill>
        <p:spPr>
          <a:xfrm>
            <a:off x="8481901" y="363497"/>
            <a:ext cx="3083040" cy="103241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9733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DADA4E0-6795-48A3-9287-DA5DC5697AF4}"/>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B82942-9469-7648-ABCE-282247BB5E4D}"/>
              </a:ext>
            </a:extLst>
          </p:cNvPr>
          <p:cNvSpPr>
            <a:spLocks noGrp="1"/>
          </p:cNvSpPr>
          <p:nvPr>
            <p:ph type="title"/>
          </p:nvPr>
        </p:nvSpPr>
        <p:spPr>
          <a:xfrm>
            <a:off x="391434" y="298738"/>
            <a:ext cx="4023360" cy="3910780"/>
          </a:xfrm>
        </p:spPr>
        <p:txBody>
          <a:bodyPr vert="horz" lIns="91440" tIns="45720" rIns="91440" bIns="45720" rtlCol="0" anchor="b">
            <a:normAutofit/>
          </a:bodyPr>
          <a:lstStyle/>
          <a:p>
            <a:r>
              <a:rPr lang="en-US" sz="2600" dirty="0"/>
              <a:t>WE ARE LOOKING FORWARD TO SEEING  YOU IN SEPTEMBER.</a:t>
            </a:r>
            <a:br>
              <a:rPr lang="en-US" sz="2600" dirty="0"/>
            </a:br>
            <a:br>
              <a:rPr lang="en-US" sz="2600" dirty="0"/>
            </a:br>
            <a:r>
              <a:rPr lang="en-US" sz="2600" dirty="0"/>
              <a:t> TAKE CARE. </a:t>
            </a:r>
            <a:br>
              <a:rPr lang="en-US" sz="2600" dirty="0"/>
            </a:br>
            <a:br>
              <a:rPr lang="en-US" sz="2600" dirty="0"/>
            </a:br>
            <a:r>
              <a:rPr lang="en-US" sz="2600" dirty="0"/>
              <a:t>XAVERIAN COLLEGE MUSIC DEPARTMENT</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4" descr="A picture containing drawing&#10;&#10;Description generated with very high confidence">
            <a:extLst>
              <a:ext uri="{FF2B5EF4-FFF2-40B4-BE49-F238E27FC236}">
                <a16:creationId xmlns:a16="http://schemas.microsoft.com/office/drawing/2014/main" id="{8AFBD6A5-A90F-934C-9EBF-60D77389E640}"/>
              </a:ext>
            </a:extLst>
          </p:cNvPr>
          <p:cNvPicPr>
            <a:picLocks noChangeAspect="1"/>
          </p:cNvPicPr>
          <p:nvPr/>
        </p:nvPicPr>
        <p:blipFill>
          <a:blip r:embed="rId3"/>
          <a:stretch>
            <a:fillRect/>
          </a:stretch>
        </p:blipFill>
        <p:spPr>
          <a:xfrm>
            <a:off x="812783" y="5076040"/>
            <a:ext cx="3083040" cy="103241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5945262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device&#10;&#10;Description automatically generated">
            <a:extLst>
              <a:ext uri="{FF2B5EF4-FFF2-40B4-BE49-F238E27FC236}">
                <a16:creationId xmlns:a16="http://schemas.microsoft.com/office/drawing/2014/main" id="{3AAA81AA-9DB6-4E21-A022-BFE978C6ADD2}"/>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27" name="Rectangle 2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C46221-145E-5849-A618-EF5086B34C73}"/>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2100" dirty="0"/>
              <a:t>The BTEC in Music technology is an exciting, industry specific course that is highly regarded by universities, conservatoires and apprenticeship providers such as the BBC; focusing on the skills needed for progress into a professional career in music. The BTEC especially supports those studying A Level music. This course is equivalent to one A level.</a:t>
            </a:r>
            <a:br>
              <a:rPr lang="en-US" sz="2100" dirty="0"/>
            </a:br>
            <a:endParaRPr lang="en-US" sz="2100" dirty="0"/>
          </a:p>
        </p:txBody>
      </p:sp>
      <p:sp>
        <p:nvSpPr>
          <p:cNvPr id="29" name="Rectangle: Rounded Corners 2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875334F-662C-C446-B467-C63348E9090D}"/>
              </a:ext>
            </a:extLst>
          </p:cNvPr>
          <p:cNvSpPr/>
          <p:nvPr/>
        </p:nvSpPr>
        <p:spPr>
          <a:xfrm>
            <a:off x="404553" y="5687106"/>
            <a:ext cx="5952270" cy="461665"/>
          </a:xfrm>
          <a:prstGeom prst="rect">
            <a:avLst/>
          </a:prstGeom>
        </p:spPr>
        <p:txBody>
          <a:bodyPr wrap="none">
            <a:spAutoFit/>
          </a:bodyPr>
          <a:lstStyle/>
          <a:p>
            <a:r>
              <a:rPr lang="en-US" sz="2400" b="1" dirty="0"/>
              <a:t>Why study BTEC in Music technology? </a:t>
            </a:r>
          </a:p>
        </p:txBody>
      </p:sp>
    </p:spTree>
    <p:extLst>
      <p:ext uri="{BB962C8B-B14F-4D97-AF65-F5344CB8AC3E}">
        <p14:creationId xmlns:p14="http://schemas.microsoft.com/office/powerpoint/2010/main" val="28886120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26B7172-441A-6047-A1F5-0D721159336A}"/>
              </a:ext>
            </a:extLst>
          </p:cNvPr>
          <p:cNvSpPr/>
          <p:nvPr/>
        </p:nvSpPr>
        <p:spPr>
          <a:xfrm>
            <a:off x="531007" y="701693"/>
            <a:ext cx="3526429" cy="6108518"/>
          </a:xfrm>
          <a:prstGeom prst="rect">
            <a:avLst/>
          </a:prstGeom>
        </p:spPr>
        <p:txBody>
          <a:bodyPr vert="horz" lIns="91440" tIns="45720" rIns="91440" bIns="45720" rtlCol="0" anchor="ctr">
            <a:normAutofit/>
          </a:bodyPr>
          <a:lstStyle/>
          <a:p>
            <a:pPr>
              <a:spcAft>
                <a:spcPts val="600"/>
              </a:spcAft>
            </a:pPr>
            <a:r>
              <a:rPr lang="en-US" sz="1200" b="1" dirty="0"/>
              <a:t>Music and Sound for Media</a:t>
            </a:r>
          </a:p>
          <a:p>
            <a:pPr indent="-228600">
              <a:spcAft>
                <a:spcPts val="600"/>
              </a:spcAft>
              <a:buFont typeface="Arial" panose="020B0604020202020204" pitchFamily="34" charset="0"/>
              <a:buChar char="•"/>
            </a:pPr>
            <a:r>
              <a:rPr lang="en-US" sz="1200" dirty="0"/>
              <a:t>Learners will explore the production of the music, sound and effects that are used for media products such as games, films and apps.</a:t>
            </a:r>
          </a:p>
          <a:p>
            <a:pPr indent="-228600">
              <a:spcAft>
                <a:spcPts val="600"/>
              </a:spcAft>
              <a:buFont typeface="Arial" panose="020B0604020202020204" pitchFamily="34" charset="0"/>
              <a:buChar char="•"/>
            </a:pPr>
            <a:r>
              <a:rPr lang="en-US" sz="1200" dirty="0"/>
              <a:t>In this unit, you will explore a range of music and sound creation scenarios that might exist in a typical portfolio for someone working in the music industry. You will create and produce music for games, films and apps, as well as create original sounds, noises and effects to support interactivity and action.</a:t>
            </a:r>
          </a:p>
          <a:p>
            <a:pPr indent="-228600">
              <a:spcAft>
                <a:spcPts val="600"/>
              </a:spcAft>
              <a:buFont typeface="Arial" panose="020B0604020202020204" pitchFamily="34" charset="0"/>
              <a:buChar char="•"/>
            </a:pPr>
            <a:endParaRPr lang="en-US" sz="1200" dirty="0"/>
          </a:p>
          <a:p>
            <a:pPr>
              <a:spcAft>
                <a:spcPts val="600"/>
              </a:spcAft>
            </a:pPr>
            <a:r>
              <a:rPr lang="en-US" sz="1200" b="1" dirty="0"/>
              <a:t>DAW Production</a:t>
            </a:r>
          </a:p>
          <a:p>
            <a:pPr indent="-228600">
              <a:spcAft>
                <a:spcPts val="600"/>
              </a:spcAft>
              <a:buFont typeface="Arial" panose="020B0604020202020204" pitchFamily="34" charset="0"/>
              <a:buChar char="•"/>
            </a:pPr>
            <a:r>
              <a:rPr lang="en-US" sz="1200" dirty="0"/>
              <a:t>Learners will develop an understanding of how a digital audio workstation (DAW) can be used creatively to produce music, manipulate audio and mix music.</a:t>
            </a:r>
          </a:p>
          <a:p>
            <a:pPr indent="-228600">
              <a:spcAft>
                <a:spcPts val="600"/>
              </a:spcAft>
              <a:buFont typeface="Arial" panose="020B0604020202020204" pitchFamily="34" charset="0"/>
              <a:buChar char="•"/>
            </a:pPr>
            <a:r>
              <a:rPr lang="en-US" sz="1200" dirty="0"/>
              <a:t>In this unit, you will explore how the features of a DAW can be used to create and develop your own music. You will understand some of the background principals of how a DAW works, along with the associated specialist and technical terms.</a:t>
            </a:r>
          </a:p>
        </p:txBody>
      </p:sp>
      <p:sp>
        <p:nvSpPr>
          <p:cNvPr id="3" name="Rectangle 2">
            <a:extLst>
              <a:ext uri="{FF2B5EF4-FFF2-40B4-BE49-F238E27FC236}">
                <a16:creationId xmlns:a16="http://schemas.microsoft.com/office/drawing/2014/main" id="{5358CD94-AEC9-C748-9378-653F3970616E}"/>
              </a:ext>
            </a:extLst>
          </p:cNvPr>
          <p:cNvSpPr/>
          <p:nvPr/>
        </p:nvSpPr>
        <p:spPr>
          <a:xfrm>
            <a:off x="5221879" y="225415"/>
            <a:ext cx="6096000" cy="6109365"/>
          </a:xfrm>
          <a:prstGeom prst="rect">
            <a:avLst/>
          </a:prstGeom>
        </p:spPr>
        <p:txBody>
          <a:bodyPr anchor="t">
            <a:spAutoFit/>
          </a:bodyPr>
          <a:lstStyle/>
          <a:p>
            <a:pPr>
              <a:spcAft>
                <a:spcPts val="600"/>
              </a:spcAft>
            </a:pPr>
            <a:r>
              <a:rPr lang="en-US" sz="1200" b="1" dirty="0"/>
              <a:t>Creative Synthesis and Sampling</a:t>
            </a:r>
          </a:p>
          <a:p>
            <a:pPr indent="-228600">
              <a:spcAft>
                <a:spcPts val="600"/>
              </a:spcAft>
              <a:buFont typeface="Arial" panose="020B0604020202020204" pitchFamily="34" charset="0"/>
              <a:buChar char="•"/>
            </a:pPr>
            <a:r>
              <a:rPr lang="en-US" sz="1200" dirty="0"/>
              <a:t>Learners will explore the creative functions of </a:t>
            </a:r>
            <a:r>
              <a:rPr lang="en-US" sz="1200" dirty="0" err="1"/>
              <a:t>synthesisers</a:t>
            </a:r>
            <a:r>
              <a:rPr lang="en-US" sz="1200" dirty="0"/>
              <a:t> and samplers in making music and sound design.</a:t>
            </a:r>
          </a:p>
          <a:p>
            <a:pPr indent="-228600">
              <a:spcAft>
                <a:spcPts val="600"/>
              </a:spcAft>
              <a:buFont typeface="Arial" panose="020B0604020202020204" pitchFamily="34" charset="0"/>
              <a:buChar char="•"/>
            </a:pPr>
            <a:r>
              <a:rPr lang="en-US" sz="1200" dirty="0"/>
              <a:t>In this unit, you will learn how to use </a:t>
            </a:r>
            <a:r>
              <a:rPr lang="en-US" sz="1200" dirty="0" err="1"/>
              <a:t>synthesisers</a:t>
            </a:r>
            <a:r>
              <a:rPr lang="en-US" sz="1200" dirty="0"/>
              <a:t> and samplers along with the language used to describe sound. From physical experiments on strings and pipes, through to analogue and digital electronics, you will look at how sound can be created, changed, bent and manufactured into anything a creative musician could hope for.</a:t>
            </a:r>
          </a:p>
          <a:p>
            <a:pPr indent="-228600">
              <a:spcAft>
                <a:spcPts val="600"/>
              </a:spcAft>
              <a:buFont typeface="Arial" panose="020B0604020202020204" pitchFamily="34" charset="0"/>
              <a:buChar char="•"/>
            </a:pPr>
            <a:endParaRPr lang="en-US" sz="1200" dirty="0"/>
          </a:p>
          <a:p>
            <a:pPr>
              <a:spcAft>
                <a:spcPts val="600"/>
              </a:spcAft>
            </a:pPr>
            <a:r>
              <a:rPr lang="en-US" sz="1200" b="1" dirty="0"/>
              <a:t>Remixing and Reworking</a:t>
            </a:r>
          </a:p>
          <a:p>
            <a:pPr indent="-228600">
              <a:spcAft>
                <a:spcPts val="600"/>
              </a:spcAft>
              <a:buFont typeface="Arial" panose="020B0604020202020204" pitchFamily="34" charset="0"/>
              <a:buChar char="•"/>
            </a:pPr>
            <a:r>
              <a:rPr lang="en-US" sz="1200" dirty="0"/>
              <a:t>Learners explore and carry out the skills required to create effective remixes and reworks of existing musical material.</a:t>
            </a:r>
          </a:p>
          <a:p>
            <a:pPr indent="-228600">
              <a:spcAft>
                <a:spcPts val="600"/>
              </a:spcAft>
              <a:buFont typeface="Arial" panose="020B0604020202020204" pitchFamily="34" charset="0"/>
              <a:buChar char="•"/>
            </a:pPr>
            <a:r>
              <a:rPr lang="en-US" sz="1200" dirty="0"/>
              <a:t>In this unit, you will experiment with unique, creative digital audio workstation (DAW)-based techniques associated with remixing. The skills learned will enable you to manipulate music in highly technical and innovative ways, and you will create a portfolio of contrasting remixes and reworks using a wide range of creative audio and musical instrument digital interface (MIDI) sequencing techniques.</a:t>
            </a:r>
          </a:p>
          <a:p>
            <a:pPr indent="-228600">
              <a:spcAft>
                <a:spcPts val="600"/>
              </a:spcAft>
              <a:buFont typeface="Arial" panose="020B0604020202020204" pitchFamily="34" charset="0"/>
              <a:buChar char="•"/>
            </a:pPr>
            <a:endParaRPr lang="en-US" sz="1200" dirty="0"/>
          </a:p>
          <a:p>
            <a:pPr>
              <a:spcAft>
                <a:spcPts val="600"/>
              </a:spcAft>
            </a:pPr>
            <a:r>
              <a:rPr lang="en-US" sz="1200" b="1" dirty="0"/>
              <a:t>Mixing and Mastering Techniques</a:t>
            </a:r>
          </a:p>
          <a:p>
            <a:pPr indent="-228600">
              <a:spcAft>
                <a:spcPts val="600"/>
              </a:spcAft>
              <a:buFont typeface="Arial" panose="020B0604020202020204" pitchFamily="34" charset="0"/>
              <a:buChar char="•"/>
            </a:pPr>
            <a:r>
              <a:rPr lang="en-US" sz="1200" dirty="0"/>
              <a:t>This unit aims to give learners the skills to mix and master a digital audio workstation (DAW) project to a professional standard.</a:t>
            </a:r>
          </a:p>
          <a:p>
            <a:pPr indent="-228600">
              <a:spcAft>
                <a:spcPts val="600"/>
              </a:spcAft>
              <a:buFont typeface="Arial" panose="020B0604020202020204" pitchFamily="34" charset="0"/>
              <a:buChar char="•"/>
            </a:pPr>
            <a:r>
              <a:rPr lang="en-US" sz="1200" dirty="0"/>
              <a:t>In this unit, you will gain experience in recording audio, mixing down and mastering multitrack digital audio workstation (DAW) projects. You will also </a:t>
            </a:r>
            <a:r>
              <a:rPr lang="en-US" sz="1200" dirty="0" err="1"/>
              <a:t>realise</a:t>
            </a:r>
            <a:r>
              <a:rPr lang="en-US" sz="1200" dirty="0"/>
              <a:t> a sonic vision for a DAW project to achieve a desired sound.</a:t>
            </a:r>
          </a:p>
          <a:p>
            <a:pPr indent="-228600">
              <a:spcAft>
                <a:spcPts val="600"/>
              </a:spcAft>
              <a:buFont typeface="Arial" panose="020B0604020202020204" pitchFamily="34" charset="0"/>
              <a:buChar char="•"/>
            </a:pPr>
            <a:r>
              <a:rPr lang="en-US" sz="1200" dirty="0"/>
              <a:t>These skills are an essential element of all aspects of the music and sound industry. They can open the door to many career paths, including mix engineer for music, mastering engineer, audio post-production for film and television, and elements of radio broadcast.</a:t>
            </a:r>
          </a:p>
        </p:txBody>
      </p:sp>
      <p:sp>
        <p:nvSpPr>
          <p:cNvPr id="10" name="Rectangle 9">
            <a:extLst>
              <a:ext uri="{FF2B5EF4-FFF2-40B4-BE49-F238E27FC236}">
                <a16:creationId xmlns:a16="http://schemas.microsoft.com/office/drawing/2014/main" id="{4662D692-2A6B-084F-BF68-F19D6C3E6859}"/>
              </a:ext>
            </a:extLst>
          </p:cNvPr>
          <p:cNvSpPr/>
          <p:nvPr/>
        </p:nvSpPr>
        <p:spPr>
          <a:xfrm>
            <a:off x="327609" y="532966"/>
            <a:ext cx="3536353" cy="584775"/>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Course overview</a:t>
            </a:r>
          </a:p>
        </p:txBody>
      </p:sp>
    </p:spTree>
    <p:extLst>
      <p:ext uri="{BB962C8B-B14F-4D97-AF65-F5344CB8AC3E}">
        <p14:creationId xmlns:p14="http://schemas.microsoft.com/office/powerpoint/2010/main" val="88436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8746" y="1210836"/>
            <a:ext cx="11114507" cy="3149292"/>
          </a:xfrm>
        </p:spPr>
        <p:txBody>
          <a:bodyPr>
            <a:normAutofit fontScale="70000" lnSpcReduction="20000"/>
          </a:bodyPr>
          <a:lstStyle/>
          <a:p>
            <a:r>
              <a:rPr lang="en-US" dirty="0">
                <a:cs typeface="Calibri"/>
              </a:rPr>
              <a:t>EDM remix – virtual lesson</a:t>
            </a:r>
          </a:p>
          <a:p>
            <a:endParaRPr lang="en-US" dirty="0">
              <a:cs typeface="Calibri"/>
            </a:endParaRPr>
          </a:p>
          <a:p>
            <a:r>
              <a:rPr lang="en-US" dirty="0">
                <a:cs typeface="Calibri"/>
              </a:rPr>
              <a:t>This virtual lesson will give you a taste of the sort of lesson you will experience in Music Technology at Xaverian. Obviously you will each have your own computer music workstation and will spend 90% of your time working on coursework in the music programs and recording studio. </a:t>
            </a:r>
          </a:p>
          <a:p>
            <a:endParaRPr lang="en-US" dirty="0">
              <a:cs typeface="Calibri"/>
            </a:endParaRPr>
          </a:p>
          <a:p>
            <a:r>
              <a:rPr lang="en-US" dirty="0">
                <a:cs typeface="Calibri"/>
              </a:rPr>
              <a:t>Try and take part in the lesson by doing the analysis tasks then watching the Logic pro video tutorial thinking that you will then go and do this on your own computer in college (or at home if you have some music software). Be creative!</a:t>
            </a:r>
            <a:endParaRPr lang="en-US" dirty="0"/>
          </a:p>
        </p:txBody>
      </p:sp>
      <p:pic>
        <p:nvPicPr>
          <p:cNvPr id="4" name="Picture 4" descr="A picture containing drawing&#10;&#10;Description generated with very high confidence">
            <a:extLst>
              <a:ext uri="{FF2B5EF4-FFF2-40B4-BE49-F238E27FC236}">
                <a16:creationId xmlns:a16="http://schemas.microsoft.com/office/drawing/2014/main" id="{942EBDDD-6F4D-45B2-BA2D-D858A2AF9F0F}"/>
              </a:ext>
            </a:extLst>
          </p:cNvPr>
          <p:cNvPicPr>
            <a:picLocks noChangeAspect="1"/>
          </p:cNvPicPr>
          <p:nvPr/>
        </p:nvPicPr>
        <p:blipFill>
          <a:blip r:embed="rId2"/>
          <a:stretch>
            <a:fillRect/>
          </a:stretch>
        </p:blipFill>
        <p:spPr>
          <a:xfrm>
            <a:off x="8417584" y="267629"/>
            <a:ext cx="3083040" cy="103241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8968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511" y="121381"/>
            <a:ext cx="10917489" cy="757096"/>
          </a:xfrm>
        </p:spPr>
        <p:txBody>
          <a:bodyPr>
            <a:noAutofit/>
          </a:bodyPr>
          <a:lstStyle/>
          <a:p>
            <a:r>
              <a:rPr lang="en-US" sz="5400" dirty="0">
                <a:cs typeface="Calibri Light"/>
              </a:rPr>
              <a:t>A short history of the remix</a:t>
            </a:r>
            <a:endParaRPr lang="en-US" sz="5400" dirty="0"/>
          </a:p>
        </p:txBody>
      </p:sp>
      <p:sp>
        <p:nvSpPr>
          <p:cNvPr id="3" name="TextBox 2">
            <a:extLst>
              <a:ext uri="{FF2B5EF4-FFF2-40B4-BE49-F238E27FC236}">
                <a16:creationId xmlns:a16="http://schemas.microsoft.com/office/drawing/2014/main" id="{4E03AEFF-E326-4B10-899F-61277FFEAC8D}"/>
              </a:ext>
            </a:extLst>
          </p:cNvPr>
          <p:cNvSpPr txBox="1"/>
          <p:nvPr/>
        </p:nvSpPr>
        <p:spPr>
          <a:xfrm>
            <a:off x="422491" y="1408610"/>
            <a:ext cx="34316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Rock steady/Dub - Jamaica</a:t>
            </a:r>
          </a:p>
        </p:txBody>
      </p:sp>
      <p:sp>
        <p:nvSpPr>
          <p:cNvPr id="4" name="TextBox 3">
            <a:extLst>
              <a:ext uri="{FF2B5EF4-FFF2-40B4-BE49-F238E27FC236}">
                <a16:creationId xmlns:a16="http://schemas.microsoft.com/office/drawing/2014/main" id="{E6900AAD-E275-4E17-97DD-0A8575B295B8}"/>
              </a:ext>
            </a:extLst>
          </p:cNvPr>
          <p:cNvSpPr txBox="1"/>
          <p:nvPr/>
        </p:nvSpPr>
        <p:spPr>
          <a:xfrm>
            <a:off x="2616681" y="2448536"/>
            <a:ext cx="1600318"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DISCO – compare the original track to the remix by the same producer  </a:t>
            </a:r>
          </a:p>
        </p:txBody>
      </p:sp>
      <p:pic>
        <p:nvPicPr>
          <p:cNvPr id="5" name="Picture 5">
            <a:hlinkClick r:id="" action="ppaction://media"/>
            <a:extLst>
              <a:ext uri="{FF2B5EF4-FFF2-40B4-BE49-F238E27FC236}">
                <a16:creationId xmlns:a16="http://schemas.microsoft.com/office/drawing/2014/main" id="{68241295-52C9-4ECD-A92C-E5694C55F4C2}"/>
              </a:ext>
            </a:extLst>
          </p:cNvPr>
          <p:cNvPicPr>
            <a:picLocks noRot="1" noChangeAspect="1"/>
          </p:cNvPicPr>
          <p:nvPr>
            <a:videoFile r:link="rId1"/>
          </p:nvPr>
        </p:nvPicPr>
        <p:blipFill>
          <a:blip r:embed="rId8"/>
          <a:stretch>
            <a:fillRect/>
          </a:stretch>
        </p:blipFill>
        <p:spPr>
          <a:xfrm>
            <a:off x="462950" y="2574767"/>
            <a:ext cx="1772181" cy="1264261"/>
          </a:xfrm>
          <a:prstGeom prst="rect">
            <a:avLst/>
          </a:prstGeom>
        </p:spPr>
      </p:pic>
      <p:pic>
        <p:nvPicPr>
          <p:cNvPr id="8" name="Picture 8">
            <a:hlinkClick r:id="" action="ppaction://media"/>
            <a:extLst>
              <a:ext uri="{FF2B5EF4-FFF2-40B4-BE49-F238E27FC236}">
                <a16:creationId xmlns:a16="http://schemas.microsoft.com/office/drawing/2014/main" id="{2324739B-BF5C-4588-940C-54A269C9E9BD}"/>
              </a:ext>
            </a:extLst>
          </p:cNvPr>
          <p:cNvPicPr>
            <a:picLocks noRot="1" noChangeAspect="1"/>
          </p:cNvPicPr>
          <p:nvPr>
            <a:videoFile r:link="rId2"/>
          </p:nvPr>
        </p:nvPicPr>
        <p:blipFill>
          <a:blip r:embed="rId9"/>
          <a:stretch>
            <a:fillRect/>
          </a:stretch>
        </p:blipFill>
        <p:spPr>
          <a:xfrm>
            <a:off x="4367879" y="2680134"/>
            <a:ext cx="1876804" cy="1249727"/>
          </a:xfrm>
          <a:prstGeom prst="rect">
            <a:avLst/>
          </a:prstGeom>
        </p:spPr>
      </p:pic>
      <p:sp>
        <p:nvSpPr>
          <p:cNvPr id="10" name="Rectangle 9">
            <a:extLst>
              <a:ext uri="{FF2B5EF4-FFF2-40B4-BE49-F238E27FC236}">
                <a16:creationId xmlns:a16="http://schemas.microsoft.com/office/drawing/2014/main" id="{AC4B14FA-B8E4-42A4-A521-0669F7156C35}"/>
              </a:ext>
            </a:extLst>
          </p:cNvPr>
          <p:cNvSpPr/>
          <p:nvPr/>
        </p:nvSpPr>
        <p:spPr>
          <a:xfrm>
            <a:off x="488832" y="2157428"/>
            <a:ext cx="11099319" cy="71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E01AD6-9D32-4954-AC09-B1B3BDBE2074}"/>
              </a:ext>
            </a:extLst>
          </p:cNvPr>
          <p:cNvSpPr/>
          <p:nvPr/>
        </p:nvSpPr>
        <p:spPr>
          <a:xfrm>
            <a:off x="462950" y="3989751"/>
            <a:ext cx="11099319" cy="71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hlinkClick r:id="" action="ppaction://media"/>
            <a:extLst>
              <a:ext uri="{FF2B5EF4-FFF2-40B4-BE49-F238E27FC236}">
                <a16:creationId xmlns:a16="http://schemas.microsoft.com/office/drawing/2014/main" id="{99CC9F84-3F47-4F15-ABAE-95737A8D0F61}"/>
              </a:ext>
            </a:extLst>
          </p:cNvPr>
          <p:cNvPicPr>
            <a:picLocks noRot="1" noChangeAspect="1"/>
          </p:cNvPicPr>
          <p:nvPr>
            <a:videoFile r:link="rId3"/>
          </p:nvPr>
        </p:nvPicPr>
        <p:blipFill>
          <a:blip r:embed="rId10"/>
          <a:stretch>
            <a:fillRect/>
          </a:stretch>
        </p:blipFill>
        <p:spPr>
          <a:xfrm>
            <a:off x="7627434" y="4172797"/>
            <a:ext cx="4052731" cy="2132154"/>
          </a:xfrm>
          <a:prstGeom prst="rect">
            <a:avLst/>
          </a:prstGeom>
        </p:spPr>
      </p:pic>
      <p:sp>
        <p:nvSpPr>
          <p:cNvPr id="12" name="TextBox 11">
            <a:extLst>
              <a:ext uri="{FF2B5EF4-FFF2-40B4-BE49-F238E27FC236}">
                <a16:creationId xmlns:a16="http://schemas.microsoft.com/office/drawing/2014/main" id="{E7074313-458A-431D-ABEA-96B7E89ECDCA}"/>
              </a:ext>
            </a:extLst>
          </p:cNvPr>
          <p:cNvSpPr txBox="1"/>
          <p:nvPr/>
        </p:nvSpPr>
        <p:spPr>
          <a:xfrm>
            <a:off x="296628" y="5976986"/>
            <a:ext cx="60511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Electronic era </a:t>
            </a:r>
          </a:p>
        </p:txBody>
      </p:sp>
      <p:pic>
        <p:nvPicPr>
          <p:cNvPr id="7" name="Online Media 6" descr="King Tubby - Flag Dub">
            <a:hlinkClick r:id="" action="ppaction://media"/>
            <a:extLst>
              <a:ext uri="{FF2B5EF4-FFF2-40B4-BE49-F238E27FC236}">
                <a16:creationId xmlns:a16="http://schemas.microsoft.com/office/drawing/2014/main" id="{08B6EB5C-A25D-7046-80EF-76B855A5BC71}"/>
              </a:ext>
            </a:extLst>
          </p:cNvPr>
          <p:cNvPicPr>
            <a:picLocks noRot="1" noChangeAspect="1"/>
          </p:cNvPicPr>
          <p:nvPr>
            <a:videoFile r:link="rId4"/>
          </p:nvPr>
        </p:nvPicPr>
        <p:blipFill>
          <a:blip r:embed="rId11"/>
          <a:stretch>
            <a:fillRect/>
          </a:stretch>
        </p:blipFill>
        <p:spPr>
          <a:xfrm>
            <a:off x="3510445" y="934056"/>
            <a:ext cx="1332698" cy="998798"/>
          </a:xfrm>
          <a:prstGeom prst="rect">
            <a:avLst/>
          </a:prstGeom>
        </p:spPr>
      </p:pic>
      <p:sp>
        <p:nvSpPr>
          <p:cNvPr id="13" name="TextBox 12">
            <a:extLst>
              <a:ext uri="{FF2B5EF4-FFF2-40B4-BE49-F238E27FC236}">
                <a16:creationId xmlns:a16="http://schemas.microsoft.com/office/drawing/2014/main" id="{1EE2DDF2-9A45-4940-975C-FA5DDB7E47C7}"/>
              </a:ext>
            </a:extLst>
          </p:cNvPr>
          <p:cNvSpPr txBox="1"/>
          <p:nvPr/>
        </p:nvSpPr>
        <p:spPr>
          <a:xfrm>
            <a:off x="4938049" y="766359"/>
            <a:ext cx="67421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We find the origins of the modern remix in the studios of Jamaica at the end of the 1960s where producers would use basic studio equipment to chop up original reggae tracks into longer arrangements. These “remixes” were then used on radio and in clubs to fill out the DJ sets </a:t>
            </a:r>
          </a:p>
        </p:txBody>
      </p:sp>
      <p:sp>
        <p:nvSpPr>
          <p:cNvPr id="9" name="Rectangle 8">
            <a:extLst>
              <a:ext uri="{FF2B5EF4-FFF2-40B4-BE49-F238E27FC236}">
                <a16:creationId xmlns:a16="http://schemas.microsoft.com/office/drawing/2014/main" id="{3D1328B0-2A87-1349-99BC-2600526E58A9}"/>
              </a:ext>
            </a:extLst>
          </p:cNvPr>
          <p:cNvSpPr/>
          <p:nvPr/>
        </p:nvSpPr>
        <p:spPr>
          <a:xfrm>
            <a:off x="6791864" y="2528593"/>
            <a:ext cx="5193918" cy="1061829"/>
          </a:xfrm>
          <a:prstGeom prst="rect">
            <a:avLst/>
          </a:prstGeom>
        </p:spPr>
        <p:txBody>
          <a:bodyPr wrap="square">
            <a:spAutoFit/>
          </a:bodyPr>
          <a:lstStyle/>
          <a:p>
            <a:r>
              <a:rPr lang="en-US" sz="1050" dirty="0"/>
              <a:t>1970s. DISCO music employed VERY HIGH quality recording studio methods . In a similar but more high quality way to Dub, producers such as Tom Moulton would use tape machines and other equipment to extend, add instruments and rearrange original tracks so dancefloors could enjoy this amazing dance music for longer. DJs enjoyed “mixing” the longer introductions and outros. This is some of the best pop music we have ever known.  </a:t>
            </a:r>
          </a:p>
        </p:txBody>
      </p:sp>
      <p:cxnSp>
        <p:nvCxnSpPr>
          <p:cNvPr id="15" name="Straight Arrow Connector 14">
            <a:extLst>
              <a:ext uri="{FF2B5EF4-FFF2-40B4-BE49-F238E27FC236}">
                <a16:creationId xmlns:a16="http://schemas.microsoft.com/office/drawing/2014/main" id="{70458BC3-8FE4-D44C-96C6-8BDE9FD1768A}"/>
              </a:ext>
            </a:extLst>
          </p:cNvPr>
          <p:cNvCxnSpPr>
            <a:cxnSpLocks/>
          </p:cNvCxnSpPr>
          <p:nvPr/>
        </p:nvCxnSpPr>
        <p:spPr>
          <a:xfrm>
            <a:off x="2768168" y="3765176"/>
            <a:ext cx="1108037" cy="0"/>
          </a:xfrm>
          <a:prstGeom prst="straightConnector1">
            <a:avLst/>
          </a:prstGeom>
          <a:ln w="698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49A4217-F0AB-8143-8011-BFF8CD785609}"/>
              </a:ext>
            </a:extLst>
          </p:cNvPr>
          <p:cNvSpPr/>
          <p:nvPr/>
        </p:nvSpPr>
        <p:spPr>
          <a:xfrm>
            <a:off x="296629" y="4399593"/>
            <a:ext cx="6051113" cy="1569660"/>
          </a:xfrm>
          <a:prstGeom prst="rect">
            <a:avLst/>
          </a:prstGeom>
        </p:spPr>
        <p:txBody>
          <a:bodyPr wrap="square">
            <a:spAutoFit/>
          </a:bodyPr>
          <a:lstStyle/>
          <a:p>
            <a:r>
              <a:rPr lang="en-US" sz="1200" dirty="0"/>
              <a:t>With the invention of computer music in the 1980s and then massive improvements in computing power over the following 40 years it became much easier to remix musical material. This led to an EXPLOSION in the remix allowing huge creative possibilities. Many remixes are used to further the career of songwriters. Producers such as Armand Van </a:t>
            </a:r>
            <a:r>
              <a:rPr lang="en-US" sz="1200" dirty="0" err="1"/>
              <a:t>Helden</a:t>
            </a:r>
            <a:r>
              <a:rPr lang="en-US" sz="1200" dirty="0"/>
              <a:t> and Fat boy slim produced records that were massively different to the original song. These filled the dancefloors of clubs all over the world to great commercial success. Compare the original Tori Amos track to the remix – they are barely comparable to each other.</a:t>
            </a:r>
          </a:p>
        </p:txBody>
      </p:sp>
      <p:sp>
        <p:nvSpPr>
          <p:cNvPr id="18" name="Rectangle 17">
            <a:extLst>
              <a:ext uri="{FF2B5EF4-FFF2-40B4-BE49-F238E27FC236}">
                <a16:creationId xmlns:a16="http://schemas.microsoft.com/office/drawing/2014/main" id="{ADC7E2A0-16DD-BC44-ACA5-C598BF8B4928}"/>
              </a:ext>
            </a:extLst>
          </p:cNvPr>
          <p:cNvSpPr/>
          <p:nvPr/>
        </p:nvSpPr>
        <p:spPr>
          <a:xfrm>
            <a:off x="7770332" y="6304951"/>
            <a:ext cx="4125040" cy="307777"/>
          </a:xfrm>
          <a:prstGeom prst="rect">
            <a:avLst/>
          </a:prstGeom>
        </p:spPr>
        <p:txBody>
          <a:bodyPr wrap="none">
            <a:spAutoFit/>
          </a:bodyPr>
          <a:lstStyle/>
          <a:p>
            <a:r>
              <a:rPr lang="en-US" sz="1400" dirty="0">
                <a:cs typeface="Calibri"/>
              </a:rPr>
              <a:t>Armand Van </a:t>
            </a:r>
            <a:r>
              <a:rPr lang="en-US" sz="1400" dirty="0" err="1">
                <a:cs typeface="Calibri"/>
              </a:rPr>
              <a:t>Helden</a:t>
            </a:r>
            <a:r>
              <a:rPr lang="en-US" sz="1400" dirty="0">
                <a:cs typeface="Calibri"/>
              </a:rPr>
              <a:t> - Professional Widow Remix</a:t>
            </a:r>
          </a:p>
        </p:txBody>
      </p:sp>
      <p:pic>
        <p:nvPicPr>
          <p:cNvPr id="19" name="Online Media 18" descr="Professional Widow (2016 Remaster)">
            <a:hlinkClick r:id="" action="ppaction://media"/>
            <a:extLst>
              <a:ext uri="{FF2B5EF4-FFF2-40B4-BE49-F238E27FC236}">
                <a16:creationId xmlns:a16="http://schemas.microsoft.com/office/drawing/2014/main" id="{D6CAC1CA-87D8-E04D-87E0-DB3457EBB87E}"/>
              </a:ext>
            </a:extLst>
          </p:cNvPr>
          <p:cNvPicPr>
            <a:picLocks noRot="1" noChangeAspect="1"/>
          </p:cNvPicPr>
          <p:nvPr>
            <a:videoFile r:link="rId5"/>
          </p:nvPr>
        </p:nvPicPr>
        <p:blipFill>
          <a:blip r:embed="rId12"/>
          <a:stretch>
            <a:fillRect/>
          </a:stretch>
        </p:blipFill>
        <p:spPr>
          <a:xfrm>
            <a:off x="6227009" y="5533447"/>
            <a:ext cx="1345240" cy="1008196"/>
          </a:xfrm>
          <a:prstGeom prst="rect">
            <a:avLst/>
          </a:prstGeom>
        </p:spPr>
      </p:pic>
      <p:sp>
        <p:nvSpPr>
          <p:cNvPr id="20" name="Rectangle 19">
            <a:extLst>
              <a:ext uri="{FF2B5EF4-FFF2-40B4-BE49-F238E27FC236}">
                <a16:creationId xmlns:a16="http://schemas.microsoft.com/office/drawing/2014/main" id="{6354B8DB-A038-584A-9796-B7E6480C50B4}"/>
              </a:ext>
            </a:extLst>
          </p:cNvPr>
          <p:cNvSpPr/>
          <p:nvPr/>
        </p:nvSpPr>
        <p:spPr>
          <a:xfrm>
            <a:off x="5981259" y="6541643"/>
            <a:ext cx="1345240" cy="253916"/>
          </a:xfrm>
          <a:prstGeom prst="rect">
            <a:avLst/>
          </a:prstGeom>
        </p:spPr>
        <p:txBody>
          <a:bodyPr wrap="none">
            <a:spAutoFit/>
          </a:bodyPr>
          <a:lstStyle/>
          <a:p>
            <a:r>
              <a:rPr lang="en-US" sz="1050" dirty="0">
                <a:cs typeface="Calibri"/>
              </a:rPr>
              <a:t>Tori Amos Original</a:t>
            </a:r>
            <a:endParaRPr lang="en-US" sz="1050" dirty="0"/>
          </a:p>
        </p:txBody>
      </p:sp>
      <p:sp>
        <p:nvSpPr>
          <p:cNvPr id="21" name="Rectangle 20">
            <a:extLst>
              <a:ext uri="{FF2B5EF4-FFF2-40B4-BE49-F238E27FC236}">
                <a16:creationId xmlns:a16="http://schemas.microsoft.com/office/drawing/2014/main" id="{AABBE45F-E29F-E941-A0EF-3AA391A2BBBC}"/>
              </a:ext>
            </a:extLst>
          </p:cNvPr>
          <p:cNvSpPr/>
          <p:nvPr/>
        </p:nvSpPr>
        <p:spPr>
          <a:xfrm>
            <a:off x="4883097" y="1643143"/>
            <a:ext cx="6096000" cy="261610"/>
          </a:xfrm>
          <a:prstGeom prst="rect">
            <a:avLst/>
          </a:prstGeom>
        </p:spPr>
        <p:txBody>
          <a:bodyPr>
            <a:spAutoFit/>
          </a:bodyPr>
          <a:lstStyle/>
          <a:p>
            <a:r>
              <a:rPr lang="en-GB" sz="1100" dirty="0">
                <a:hlinkClick r:id="rId13"/>
              </a:rPr>
              <a:t>https://www.youtube.com/watch?v=ZvYSYOKFCbk&amp;feature=emb_lo</a:t>
            </a:r>
            <a:endParaRPr lang="en-US" sz="1100" dirty="0"/>
          </a:p>
        </p:txBody>
      </p:sp>
      <p:sp>
        <p:nvSpPr>
          <p:cNvPr id="22" name="Rectangle 21">
            <a:extLst>
              <a:ext uri="{FF2B5EF4-FFF2-40B4-BE49-F238E27FC236}">
                <a16:creationId xmlns:a16="http://schemas.microsoft.com/office/drawing/2014/main" id="{1E5457C7-631A-574D-945B-3403F8E35F20}"/>
              </a:ext>
            </a:extLst>
          </p:cNvPr>
          <p:cNvSpPr/>
          <p:nvPr/>
        </p:nvSpPr>
        <p:spPr>
          <a:xfrm>
            <a:off x="216508" y="2203593"/>
            <a:ext cx="2286000" cy="338554"/>
          </a:xfrm>
          <a:prstGeom prst="rect">
            <a:avLst/>
          </a:prstGeom>
        </p:spPr>
        <p:txBody>
          <a:bodyPr wrap="square">
            <a:spAutoFit/>
          </a:bodyPr>
          <a:lstStyle/>
          <a:p>
            <a:r>
              <a:rPr lang="en-GB" sz="800" dirty="0">
                <a:hlinkClick r:id="rId14"/>
              </a:rPr>
              <a:t>https://www.youtube.com/watch?time_continue=1&amp;v=4oDJnNO9jro&amp;feature=emb_logo</a:t>
            </a:r>
            <a:endParaRPr lang="en-US" sz="800" dirty="0"/>
          </a:p>
        </p:txBody>
      </p:sp>
      <p:sp>
        <p:nvSpPr>
          <p:cNvPr id="23" name="Rectangle 22">
            <a:extLst>
              <a:ext uri="{FF2B5EF4-FFF2-40B4-BE49-F238E27FC236}">
                <a16:creationId xmlns:a16="http://schemas.microsoft.com/office/drawing/2014/main" id="{4D37E696-22B3-C44B-86B2-F91A6B573254}"/>
              </a:ext>
            </a:extLst>
          </p:cNvPr>
          <p:cNvSpPr/>
          <p:nvPr/>
        </p:nvSpPr>
        <p:spPr>
          <a:xfrm>
            <a:off x="4331172" y="2284013"/>
            <a:ext cx="2013126" cy="338554"/>
          </a:xfrm>
          <a:prstGeom prst="rect">
            <a:avLst/>
          </a:prstGeom>
        </p:spPr>
        <p:txBody>
          <a:bodyPr wrap="square">
            <a:spAutoFit/>
          </a:bodyPr>
          <a:lstStyle/>
          <a:p>
            <a:r>
              <a:rPr lang="en-GB" sz="800" dirty="0">
                <a:hlinkClick r:id="rId15"/>
              </a:rPr>
              <a:t>https://www.youtube.com/watch?v=n1iTzH9bp3g&amp;feature=emb_logo</a:t>
            </a:r>
            <a:endParaRPr lang="en-US" sz="800" dirty="0"/>
          </a:p>
        </p:txBody>
      </p:sp>
      <p:sp>
        <p:nvSpPr>
          <p:cNvPr id="24" name="Rectangle 23">
            <a:extLst>
              <a:ext uri="{FF2B5EF4-FFF2-40B4-BE49-F238E27FC236}">
                <a16:creationId xmlns:a16="http://schemas.microsoft.com/office/drawing/2014/main" id="{0B3BCFF1-C35D-1D44-B3F8-D3B3065584FA}"/>
              </a:ext>
            </a:extLst>
          </p:cNvPr>
          <p:cNvSpPr/>
          <p:nvPr/>
        </p:nvSpPr>
        <p:spPr>
          <a:xfrm>
            <a:off x="5420860" y="5853874"/>
            <a:ext cx="806149" cy="830997"/>
          </a:xfrm>
          <a:prstGeom prst="rect">
            <a:avLst/>
          </a:prstGeom>
        </p:spPr>
        <p:txBody>
          <a:bodyPr wrap="square">
            <a:spAutoFit/>
          </a:bodyPr>
          <a:lstStyle/>
          <a:p>
            <a:r>
              <a:rPr lang="en-GB" sz="800" dirty="0">
                <a:hlinkClick r:id="rId16"/>
              </a:rPr>
              <a:t>https://www.youtube.com/watch?v=5ImEt52CxVY&amp;feature=emb_logo</a:t>
            </a:r>
            <a:endParaRPr lang="en-US" sz="800" dirty="0"/>
          </a:p>
        </p:txBody>
      </p:sp>
      <p:sp>
        <p:nvSpPr>
          <p:cNvPr id="25" name="Rectangle 24">
            <a:extLst>
              <a:ext uri="{FF2B5EF4-FFF2-40B4-BE49-F238E27FC236}">
                <a16:creationId xmlns:a16="http://schemas.microsoft.com/office/drawing/2014/main" id="{8B0CC6A0-B96F-5449-9E9E-5251AFAAB721}"/>
              </a:ext>
            </a:extLst>
          </p:cNvPr>
          <p:cNvSpPr/>
          <p:nvPr/>
        </p:nvSpPr>
        <p:spPr>
          <a:xfrm>
            <a:off x="8330699" y="6561761"/>
            <a:ext cx="3564673" cy="215444"/>
          </a:xfrm>
          <a:prstGeom prst="rect">
            <a:avLst/>
          </a:prstGeom>
        </p:spPr>
        <p:txBody>
          <a:bodyPr wrap="square">
            <a:spAutoFit/>
          </a:bodyPr>
          <a:lstStyle/>
          <a:p>
            <a:r>
              <a:rPr lang="en-GB" sz="800" dirty="0">
                <a:hlinkClick r:id="rId17"/>
              </a:rPr>
              <a:t>https://www.youtube.com/watch?v=w52E-gQa4RE&amp;feature=emb_logo</a:t>
            </a:r>
            <a:endParaRPr lang="en-US" sz="800" dirty="0"/>
          </a:p>
        </p:txBody>
      </p:sp>
    </p:spTree>
    <p:extLst>
      <p:ext uri="{BB962C8B-B14F-4D97-AF65-F5344CB8AC3E}">
        <p14:creationId xmlns:p14="http://schemas.microsoft.com/office/powerpoint/2010/main" val="30038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19"/>
                </p:tgtEl>
              </p:cMediaNode>
            </p:video>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E043-8E87-4E57-9F30-C8B499FD53B3}"/>
              </a:ext>
            </a:extLst>
          </p:cNvPr>
          <p:cNvSpPr>
            <a:spLocks noGrp="1"/>
          </p:cNvSpPr>
          <p:nvPr>
            <p:ph type="title"/>
          </p:nvPr>
        </p:nvSpPr>
        <p:spPr>
          <a:xfrm>
            <a:off x="833437" y="1457108"/>
            <a:ext cx="3626276" cy="5292579"/>
          </a:xfrm>
          <a:noFill/>
        </p:spPr>
        <p:txBody>
          <a:bodyPr vert="horz" lIns="91440" tIns="45720" rIns="91440" bIns="45720" rtlCol="0" anchor="ctr">
            <a:normAutofit/>
          </a:bodyPr>
          <a:lstStyle/>
          <a:p>
            <a:r>
              <a:rPr lang="en-US" sz="6600" dirty="0">
                <a:solidFill>
                  <a:srgbClr val="00B050"/>
                </a:solidFill>
              </a:rPr>
              <a:t>Analysis task</a:t>
            </a:r>
            <a:br>
              <a:rPr lang="en-US" sz="6600" dirty="0">
                <a:solidFill>
                  <a:srgbClr val="00B050"/>
                </a:solidFill>
              </a:rPr>
            </a:br>
            <a:endParaRPr lang="en-US" sz="6600" dirty="0">
              <a:solidFill>
                <a:srgbClr val="00B050"/>
              </a:solidFill>
            </a:endParaRPr>
          </a:p>
        </p:txBody>
      </p:sp>
      <p:graphicFrame>
        <p:nvGraphicFramePr>
          <p:cNvPr id="5" name="TextBox 2">
            <a:extLst>
              <a:ext uri="{FF2B5EF4-FFF2-40B4-BE49-F238E27FC236}">
                <a16:creationId xmlns:a16="http://schemas.microsoft.com/office/drawing/2014/main" id="{14996896-D5CC-4ECE-AEBE-CB6CD270AEAE}"/>
              </a:ext>
            </a:extLst>
          </p:cNvPr>
          <p:cNvGraphicFramePr/>
          <p:nvPr>
            <p:extLst>
              <p:ext uri="{D42A27DB-BD31-4B8C-83A1-F6EECF244321}">
                <p14:modId xmlns:p14="http://schemas.microsoft.com/office/powerpoint/2010/main" val="32966129"/>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498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C0D8BD-F5FA-483C-8D2C-8FF935B6A887}"/>
              </a:ext>
            </a:extLst>
          </p:cNvPr>
          <p:cNvSpPr>
            <a:spLocks noGrp="1"/>
          </p:cNvSpPr>
          <p:nvPr>
            <p:ph type="title"/>
          </p:nvPr>
        </p:nvSpPr>
        <p:spPr>
          <a:xfrm>
            <a:off x="868680" y="405575"/>
            <a:ext cx="5001768" cy="1371600"/>
          </a:xfrm>
        </p:spPr>
        <p:txBody>
          <a:bodyPr vert="horz" lIns="91440" tIns="45720" rIns="91440" bIns="45720" rtlCol="0" anchor="ctr">
            <a:normAutofit/>
          </a:bodyPr>
          <a:lstStyle/>
          <a:p>
            <a:r>
              <a:rPr lang="en-US" sz="3600" dirty="0"/>
              <a:t>Nightcrawlers – push the feeling on</a:t>
            </a:r>
          </a:p>
        </p:txBody>
      </p:sp>
      <p:sp>
        <p:nvSpPr>
          <p:cNvPr id="19" name="Rectangle 1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hlinkClick r:id="" action="ppaction://media"/>
            <a:extLst>
              <a:ext uri="{FF2B5EF4-FFF2-40B4-BE49-F238E27FC236}">
                <a16:creationId xmlns:a16="http://schemas.microsoft.com/office/drawing/2014/main" id="{B15312E4-54E3-4557-AFA7-CB6FCA761A20}"/>
              </a:ext>
            </a:extLst>
          </p:cNvPr>
          <p:cNvPicPr>
            <a:picLocks noRot="1" noChangeAspect="1"/>
          </p:cNvPicPr>
          <p:nvPr>
            <a:videoFile r:link="rId1"/>
          </p:nvPr>
        </p:nvPicPr>
        <p:blipFill>
          <a:blip r:embed="rId4"/>
          <a:stretch>
            <a:fillRect/>
          </a:stretch>
        </p:blipFill>
        <p:spPr>
          <a:xfrm>
            <a:off x="549058" y="2157389"/>
            <a:ext cx="5431536" cy="4073652"/>
          </a:xfrm>
          <a:prstGeom prst="rect">
            <a:avLst/>
          </a:prstGeom>
        </p:spPr>
      </p:pic>
      <p:pic>
        <p:nvPicPr>
          <p:cNvPr id="6" name="Picture 6">
            <a:hlinkClick r:id="" action="ppaction://media"/>
            <a:extLst>
              <a:ext uri="{FF2B5EF4-FFF2-40B4-BE49-F238E27FC236}">
                <a16:creationId xmlns:a16="http://schemas.microsoft.com/office/drawing/2014/main" id="{43C65BE7-C5DE-4137-9D42-21A2F5420188}"/>
              </a:ext>
            </a:extLst>
          </p:cNvPr>
          <p:cNvPicPr>
            <a:picLocks noRot="1" noChangeAspect="1"/>
          </p:cNvPicPr>
          <p:nvPr>
            <a:videoFile r:link="rId2"/>
          </p:nvPr>
        </p:nvPicPr>
        <p:blipFill>
          <a:blip r:embed="rId5"/>
          <a:stretch>
            <a:fillRect/>
          </a:stretch>
        </p:blipFill>
        <p:spPr>
          <a:xfrm>
            <a:off x="6211408" y="2152375"/>
            <a:ext cx="5431536" cy="4073652"/>
          </a:xfrm>
          <a:prstGeom prst="rect">
            <a:avLst/>
          </a:prstGeom>
        </p:spPr>
      </p:pic>
      <p:sp>
        <p:nvSpPr>
          <p:cNvPr id="12" name="Title 1">
            <a:extLst>
              <a:ext uri="{FF2B5EF4-FFF2-40B4-BE49-F238E27FC236}">
                <a16:creationId xmlns:a16="http://schemas.microsoft.com/office/drawing/2014/main" id="{99842AE5-D056-7A44-B447-921FB8D9F8E7}"/>
              </a:ext>
            </a:extLst>
          </p:cNvPr>
          <p:cNvSpPr txBox="1">
            <a:spLocks/>
          </p:cNvSpPr>
          <p:nvPr/>
        </p:nvSpPr>
        <p:spPr>
          <a:xfrm>
            <a:off x="6472836" y="498944"/>
            <a:ext cx="5746263" cy="1021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2800"/>
              <a:t>Great examples to analyse</a:t>
            </a:r>
          </a:p>
        </p:txBody>
      </p:sp>
      <p:sp>
        <p:nvSpPr>
          <p:cNvPr id="14" name="Rectangle 13">
            <a:extLst>
              <a:ext uri="{FF2B5EF4-FFF2-40B4-BE49-F238E27FC236}">
                <a16:creationId xmlns:a16="http://schemas.microsoft.com/office/drawing/2014/main" id="{538AE0DB-CA74-8C42-9C42-0520FD9248C1}"/>
              </a:ext>
            </a:extLst>
          </p:cNvPr>
          <p:cNvSpPr/>
          <p:nvPr/>
        </p:nvSpPr>
        <p:spPr>
          <a:xfrm>
            <a:off x="436009" y="6293607"/>
            <a:ext cx="1098378" cy="369332"/>
          </a:xfrm>
          <a:prstGeom prst="rect">
            <a:avLst/>
          </a:prstGeom>
        </p:spPr>
        <p:txBody>
          <a:bodyPr wrap="none">
            <a:spAutoFit/>
          </a:bodyPr>
          <a:lstStyle/>
          <a:p>
            <a:r>
              <a:rPr lang="en-US" dirty="0"/>
              <a:t>Original </a:t>
            </a:r>
          </a:p>
        </p:txBody>
      </p:sp>
      <p:sp>
        <p:nvSpPr>
          <p:cNvPr id="16" name="Rectangle 15">
            <a:extLst>
              <a:ext uri="{FF2B5EF4-FFF2-40B4-BE49-F238E27FC236}">
                <a16:creationId xmlns:a16="http://schemas.microsoft.com/office/drawing/2014/main" id="{FAD4E9F5-27CE-ED4D-BD82-8B5B7F9681FA}"/>
              </a:ext>
            </a:extLst>
          </p:cNvPr>
          <p:cNvSpPr/>
          <p:nvPr/>
        </p:nvSpPr>
        <p:spPr>
          <a:xfrm>
            <a:off x="11178033" y="6293607"/>
            <a:ext cx="824649" cy="369332"/>
          </a:xfrm>
          <a:prstGeom prst="rect">
            <a:avLst/>
          </a:prstGeom>
        </p:spPr>
        <p:txBody>
          <a:bodyPr wrap="none">
            <a:spAutoFit/>
          </a:bodyPr>
          <a:lstStyle/>
          <a:p>
            <a:r>
              <a:rPr lang="en-US" dirty="0"/>
              <a:t>Remix</a:t>
            </a:r>
          </a:p>
        </p:txBody>
      </p:sp>
      <p:sp>
        <p:nvSpPr>
          <p:cNvPr id="3" name="Rectangle 2">
            <a:extLst>
              <a:ext uri="{FF2B5EF4-FFF2-40B4-BE49-F238E27FC236}">
                <a16:creationId xmlns:a16="http://schemas.microsoft.com/office/drawing/2014/main" id="{ADCF6BCC-3B91-354C-A8AC-35676EA09D45}"/>
              </a:ext>
            </a:extLst>
          </p:cNvPr>
          <p:cNvSpPr/>
          <p:nvPr/>
        </p:nvSpPr>
        <p:spPr>
          <a:xfrm>
            <a:off x="2256264" y="6262057"/>
            <a:ext cx="3430858" cy="215444"/>
          </a:xfrm>
          <a:prstGeom prst="rect">
            <a:avLst/>
          </a:prstGeom>
        </p:spPr>
        <p:txBody>
          <a:bodyPr wrap="square">
            <a:spAutoFit/>
          </a:bodyPr>
          <a:lstStyle/>
          <a:p>
            <a:r>
              <a:rPr lang="en-GB" sz="800" dirty="0">
                <a:hlinkClick r:id="rId6"/>
              </a:rPr>
              <a:t>https://www.youtube.com/watch?v=A4tZiThZPdE&amp;feature=emb_logo</a:t>
            </a:r>
            <a:endParaRPr lang="en-US" sz="800" dirty="0"/>
          </a:p>
        </p:txBody>
      </p:sp>
      <p:sp>
        <p:nvSpPr>
          <p:cNvPr id="5" name="Rectangle 4">
            <a:extLst>
              <a:ext uri="{FF2B5EF4-FFF2-40B4-BE49-F238E27FC236}">
                <a16:creationId xmlns:a16="http://schemas.microsoft.com/office/drawing/2014/main" id="{A1EC201D-F0A2-FC4F-9005-C27F733AC559}"/>
              </a:ext>
            </a:extLst>
          </p:cNvPr>
          <p:cNvSpPr/>
          <p:nvPr/>
        </p:nvSpPr>
        <p:spPr>
          <a:xfrm>
            <a:off x="7696381" y="6262057"/>
            <a:ext cx="3481652" cy="215444"/>
          </a:xfrm>
          <a:prstGeom prst="rect">
            <a:avLst/>
          </a:prstGeom>
        </p:spPr>
        <p:txBody>
          <a:bodyPr wrap="square">
            <a:spAutoFit/>
          </a:bodyPr>
          <a:lstStyle/>
          <a:p>
            <a:r>
              <a:rPr lang="en-GB" sz="800" dirty="0">
                <a:hlinkClick r:id="rId7"/>
              </a:rPr>
              <a:t>https://www.youtube.com/watch?v=ZBR2sraqEVI&amp;feature=emb_logo</a:t>
            </a:r>
            <a:endParaRPr lang="en-US" sz="800" dirty="0"/>
          </a:p>
        </p:txBody>
      </p:sp>
    </p:spTree>
    <p:extLst>
      <p:ext uri="{BB962C8B-B14F-4D97-AF65-F5344CB8AC3E}">
        <p14:creationId xmlns:p14="http://schemas.microsoft.com/office/powerpoint/2010/main" val="287850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2AC202B4-641C-4480-98F1-AEC5634FAAFD}"/>
              </a:ext>
            </a:extLst>
          </p:cNvPr>
          <p:cNvPicPr>
            <a:picLocks noRot="1" noChangeAspect="1"/>
          </p:cNvPicPr>
          <p:nvPr>
            <a:videoFile r:link="rId1"/>
          </p:nvPr>
        </p:nvPicPr>
        <p:blipFill>
          <a:blip r:embed="rId4"/>
          <a:stretch>
            <a:fillRect/>
          </a:stretch>
        </p:blipFill>
        <p:spPr>
          <a:xfrm>
            <a:off x="5998920" y="3018773"/>
            <a:ext cx="5945780" cy="3457183"/>
          </a:xfrm>
          <a:prstGeom prst="rect">
            <a:avLst/>
          </a:prstGeom>
        </p:spPr>
      </p:pic>
      <p:pic>
        <p:nvPicPr>
          <p:cNvPr id="4" name="Picture 4">
            <a:hlinkClick r:id="" action="ppaction://media"/>
            <a:extLst>
              <a:ext uri="{FF2B5EF4-FFF2-40B4-BE49-F238E27FC236}">
                <a16:creationId xmlns:a16="http://schemas.microsoft.com/office/drawing/2014/main" id="{0BBB5D07-49E7-4EB8-8580-C40F83C373AF}"/>
              </a:ext>
            </a:extLst>
          </p:cNvPr>
          <p:cNvPicPr>
            <a:picLocks noRot="1" noChangeAspect="1"/>
          </p:cNvPicPr>
          <p:nvPr>
            <a:videoFile r:link="rId2"/>
          </p:nvPr>
        </p:nvPicPr>
        <p:blipFill>
          <a:blip r:embed="rId5"/>
          <a:stretch>
            <a:fillRect/>
          </a:stretch>
        </p:blipFill>
        <p:spPr>
          <a:xfrm>
            <a:off x="247300" y="3018773"/>
            <a:ext cx="5582322" cy="3457183"/>
          </a:xfrm>
          <a:prstGeom prst="rect">
            <a:avLst/>
          </a:prstGeom>
        </p:spPr>
      </p:pic>
      <p:sp>
        <p:nvSpPr>
          <p:cNvPr id="5" name="Title 1">
            <a:extLst>
              <a:ext uri="{FF2B5EF4-FFF2-40B4-BE49-F238E27FC236}">
                <a16:creationId xmlns:a16="http://schemas.microsoft.com/office/drawing/2014/main" id="{85520C9C-34F1-9246-B113-B5892B4F3686}"/>
              </a:ext>
            </a:extLst>
          </p:cNvPr>
          <p:cNvSpPr txBox="1">
            <a:spLocks/>
          </p:cNvSpPr>
          <p:nvPr/>
        </p:nvSpPr>
        <p:spPr>
          <a:xfrm>
            <a:off x="78002" y="2301982"/>
            <a:ext cx="2531509" cy="71679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90000"/>
              </a:lnSpc>
              <a:spcAft>
                <a:spcPts val="600"/>
              </a:spcAft>
            </a:pPr>
            <a:r>
              <a:rPr lang="en-US" sz="3400" dirty="0"/>
              <a:t>Original</a:t>
            </a:r>
          </a:p>
        </p:txBody>
      </p:sp>
      <p:sp>
        <p:nvSpPr>
          <p:cNvPr id="6" name="Title 1">
            <a:extLst>
              <a:ext uri="{FF2B5EF4-FFF2-40B4-BE49-F238E27FC236}">
                <a16:creationId xmlns:a16="http://schemas.microsoft.com/office/drawing/2014/main" id="{D00A3412-3B1B-E541-82BB-21E9022F0E73}"/>
              </a:ext>
            </a:extLst>
          </p:cNvPr>
          <p:cNvSpPr txBox="1">
            <a:spLocks/>
          </p:cNvSpPr>
          <p:nvPr/>
        </p:nvSpPr>
        <p:spPr>
          <a:xfrm>
            <a:off x="5998920" y="2301981"/>
            <a:ext cx="2531509" cy="716791"/>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90000"/>
              </a:lnSpc>
              <a:spcAft>
                <a:spcPts val="600"/>
              </a:spcAft>
            </a:pPr>
            <a:r>
              <a:rPr lang="en-US" sz="3400" dirty="0"/>
              <a:t>New song</a:t>
            </a:r>
          </a:p>
        </p:txBody>
      </p:sp>
      <p:sp>
        <p:nvSpPr>
          <p:cNvPr id="7" name="Title 1">
            <a:extLst>
              <a:ext uri="{FF2B5EF4-FFF2-40B4-BE49-F238E27FC236}">
                <a16:creationId xmlns:a16="http://schemas.microsoft.com/office/drawing/2014/main" id="{461807CF-794A-0747-9976-D7C08F261B7F}"/>
              </a:ext>
            </a:extLst>
          </p:cNvPr>
          <p:cNvSpPr txBox="1">
            <a:spLocks/>
          </p:cNvSpPr>
          <p:nvPr/>
        </p:nvSpPr>
        <p:spPr>
          <a:xfrm>
            <a:off x="648601" y="1226794"/>
            <a:ext cx="10894798" cy="716791"/>
          </a:xfrm>
          <a:prstGeom prst="rect">
            <a:avLst/>
          </a:prstGeom>
        </p:spPr>
        <p:txBody>
          <a:bodyPr vert="horz" lIns="91440" tIns="45720" rIns="91440" bIns="45720" rtlCol="0" anchor="ctr">
            <a:normAutofit fontScale="8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90000"/>
              </a:lnSpc>
              <a:spcAft>
                <a:spcPts val="600"/>
              </a:spcAft>
            </a:pPr>
            <a:r>
              <a:rPr lang="en-US" sz="3400" dirty="0"/>
              <a:t>How much of the original song appears in the new song?</a:t>
            </a:r>
          </a:p>
        </p:txBody>
      </p:sp>
      <p:sp>
        <p:nvSpPr>
          <p:cNvPr id="3" name="Rectangle 2">
            <a:extLst>
              <a:ext uri="{FF2B5EF4-FFF2-40B4-BE49-F238E27FC236}">
                <a16:creationId xmlns:a16="http://schemas.microsoft.com/office/drawing/2014/main" id="{C9E117B9-55AB-5D4B-B5CA-D7714DF8BADD}"/>
              </a:ext>
            </a:extLst>
          </p:cNvPr>
          <p:cNvSpPr/>
          <p:nvPr/>
        </p:nvSpPr>
        <p:spPr>
          <a:xfrm>
            <a:off x="184889" y="6475956"/>
            <a:ext cx="4849244" cy="215444"/>
          </a:xfrm>
          <a:prstGeom prst="rect">
            <a:avLst/>
          </a:prstGeom>
        </p:spPr>
        <p:txBody>
          <a:bodyPr wrap="square">
            <a:spAutoFit/>
          </a:bodyPr>
          <a:lstStyle/>
          <a:p>
            <a:r>
              <a:rPr lang="en-GB" sz="800" dirty="0">
                <a:hlinkClick r:id="rId6"/>
              </a:rPr>
              <a:t>https://www.youtube.com/watch?v=BGoUAC6oNe0&amp;feature=emb_logo</a:t>
            </a:r>
            <a:endParaRPr lang="en-US" sz="800" dirty="0"/>
          </a:p>
        </p:txBody>
      </p:sp>
      <p:sp>
        <p:nvSpPr>
          <p:cNvPr id="8" name="Rectangle 7">
            <a:extLst>
              <a:ext uri="{FF2B5EF4-FFF2-40B4-BE49-F238E27FC236}">
                <a16:creationId xmlns:a16="http://schemas.microsoft.com/office/drawing/2014/main" id="{8FEC68B5-67D4-4846-BDD9-7CE77BDCB967}"/>
              </a:ext>
            </a:extLst>
          </p:cNvPr>
          <p:cNvSpPr/>
          <p:nvPr/>
        </p:nvSpPr>
        <p:spPr>
          <a:xfrm>
            <a:off x="8121805" y="6492370"/>
            <a:ext cx="6096000" cy="230832"/>
          </a:xfrm>
          <a:prstGeom prst="rect">
            <a:avLst/>
          </a:prstGeom>
        </p:spPr>
        <p:txBody>
          <a:bodyPr>
            <a:spAutoFit/>
          </a:bodyPr>
          <a:lstStyle/>
          <a:p>
            <a:r>
              <a:rPr lang="en-GB" sz="900" dirty="0">
                <a:hlinkClick r:id="rId7"/>
              </a:rPr>
              <a:t>https://www.youtube.com/watch?v=M0quXl_od3g&amp;feature=emb_logo</a:t>
            </a:r>
            <a:endParaRPr lang="en-US" sz="900" dirty="0"/>
          </a:p>
        </p:txBody>
      </p:sp>
    </p:spTree>
    <p:extLst>
      <p:ext uri="{BB962C8B-B14F-4D97-AF65-F5344CB8AC3E}">
        <p14:creationId xmlns:p14="http://schemas.microsoft.com/office/powerpoint/2010/main" val="141320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64EC5959-2E48-BA48-85CE-D2882ECC2987}"/>
              </a:ext>
            </a:extLst>
          </p:cNvPr>
          <p:cNvSpPr txBox="1">
            <a:spLocks/>
          </p:cNvSpPr>
          <p:nvPr/>
        </p:nvSpPr>
        <p:spPr>
          <a:xfrm>
            <a:off x="2103121" y="310343"/>
            <a:ext cx="7985759" cy="86882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90000"/>
              </a:lnSpc>
              <a:spcAft>
                <a:spcPts val="600"/>
              </a:spcAft>
            </a:pPr>
            <a:r>
              <a:rPr lang="en-US" sz="2800"/>
              <a:t>How does the producer achieve a remix in this example?</a:t>
            </a:r>
          </a:p>
        </p:txBody>
      </p:sp>
      <p:sp>
        <p:nvSpPr>
          <p:cNvPr id="34" name="Rectangle: Rounded Corners 3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4" descr="A person looking at the camera&#10;&#10;Description automatically generated">
            <a:hlinkClick r:id="" action="ppaction://media"/>
            <a:extLst>
              <a:ext uri="{FF2B5EF4-FFF2-40B4-BE49-F238E27FC236}">
                <a16:creationId xmlns:a16="http://schemas.microsoft.com/office/drawing/2014/main" id="{8652001F-28E9-4538-8565-061412956A25}"/>
              </a:ext>
            </a:extLst>
          </p:cNvPr>
          <p:cNvPicPr>
            <a:picLocks noRot="1" noChangeAspect="1"/>
          </p:cNvPicPr>
          <p:nvPr>
            <a:videoFile r:link="rId1"/>
          </p:nvPr>
        </p:nvPicPr>
        <p:blipFill>
          <a:blip r:embed="rId4"/>
          <a:stretch>
            <a:fillRect/>
          </a:stretch>
        </p:blipFill>
        <p:spPr>
          <a:xfrm>
            <a:off x="452628" y="2139484"/>
            <a:ext cx="5462016" cy="4096512"/>
          </a:xfrm>
          <a:prstGeom prst="rect">
            <a:avLst/>
          </a:prstGeom>
        </p:spPr>
      </p:pic>
      <p:pic>
        <p:nvPicPr>
          <p:cNvPr id="6" name="Picture 6" descr="A person looking at the camera&#10;&#10;Description automatically generated">
            <a:hlinkClick r:id="" action="ppaction://media"/>
            <a:extLst>
              <a:ext uri="{FF2B5EF4-FFF2-40B4-BE49-F238E27FC236}">
                <a16:creationId xmlns:a16="http://schemas.microsoft.com/office/drawing/2014/main" id="{CFB92A20-AD16-4423-B04B-76297421C1D2}"/>
              </a:ext>
            </a:extLst>
          </p:cNvPr>
          <p:cNvPicPr>
            <a:picLocks noRot="1" noChangeAspect="1"/>
          </p:cNvPicPr>
          <p:nvPr>
            <a:videoFile r:link="rId2"/>
          </p:nvPr>
        </p:nvPicPr>
        <p:blipFill>
          <a:blip r:embed="rId5"/>
          <a:stretch>
            <a:fillRect/>
          </a:stretch>
        </p:blipFill>
        <p:spPr>
          <a:xfrm>
            <a:off x="6277358" y="2139484"/>
            <a:ext cx="5462016" cy="4096512"/>
          </a:xfrm>
          <a:prstGeom prst="rect">
            <a:avLst/>
          </a:prstGeom>
        </p:spPr>
      </p:pic>
      <p:sp>
        <p:nvSpPr>
          <p:cNvPr id="2" name="Rectangle 1">
            <a:extLst>
              <a:ext uri="{FF2B5EF4-FFF2-40B4-BE49-F238E27FC236}">
                <a16:creationId xmlns:a16="http://schemas.microsoft.com/office/drawing/2014/main" id="{ABEA49AD-EC25-3946-A18A-6D07A4FA3183}"/>
              </a:ext>
            </a:extLst>
          </p:cNvPr>
          <p:cNvSpPr/>
          <p:nvPr/>
        </p:nvSpPr>
        <p:spPr>
          <a:xfrm>
            <a:off x="421993" y="6236113"/>
            <a:ext cx="4122234" cy="215444"/>
          </a:xfrm>
          <a:prstGeom prst="rect">
            <a:avLst/>
          </a:prstGeom>
        </p:spPr>
        <p:txBody>
          <a:bodyPr wrap="square">
            <a:spAutoFit/>
          </a:bodyPr>
          <a:lstStyle/>
          <a:p>
            <a:r>
              <a:rPr lang="en-GB" sz="800" dirty="0">
                <a:hlinkClick r:id="rId6"/>
              </a:rPr>
              <a:t>https://www.youtube.com/watch?v=0a5WyAjL1MM&amp;feature=emb_logo</a:t>
            </a:r>
            <a:endParaRPr lang="en-US" sz="800" dirty="0"/>
          </a:p>
        </p:txBody>
      </p:sp>
      <p:sp>
        <p:nvSpPr>
          <p:cNvPr id="3" name="Rectangle 2">
            <a:extLst>
              <a:ext uri="{FF2B5EF4-FFF2-40B4-BE49-F238E27FC236}">
                <a16:creationId xmlns:a16="http://schemas.microsoft.com/office/drawing/2014/main" id="{055610CA-8BA3-B34D-9B83-92CE551DCCC8}"/>
              </a:ext>
            </a:extLst>
          </p:cNvPr>
          <p:cNvSpPr/>
          <p:nvPr/>
        </p:nvSpPr>
        <p:spPr>
          <a:xfrm>
            <a:off x="8337395" y="6236113"/>
            <a:ext cx="3854605" cy="215444"/>
          </a:xfrm>
          <a:prstGeom prst="rect">
            <a:avLst/>
          </a:prstGeom>
        </p:spPr>
        <p:txBody>
          <a:bodyPr wrap="square">
            <a:spAutoFit/>
          </a:bodyPr>
          <a:lstStyle/>
          <a:p>
            <a:r>
              <a:rPr lang="en-GB" sz="800" dirty="0">
                <a:hlinkClick r:id="rId7"/>
              </a:rPr>
              <a:t>https://www.youtube.com/watch?v=pUjE9H8QlA4&amp;feature=emb_logo</a:t>
            </a:r>
            <a:endParaRPr lang="en-US" sz="800" dirty="0"/>
          </a:p>
        </p:txBody>
      </p:sp>
    </p:spTree>
    <p:extLst>
      <p:ext uri="{BB962C8B-B14F-4D97-AF65-F5344CB8AC3E}">
        <p14:creationId xmlns:p14="http://schemas.microsoft.com/office/powerpoint/2010/main" val="2369683275"/>
      </p:ext>
    </p:extLst>
  </p:cSld>
  <p:clrMapOvr>
    <a:masterClrMapping/>
  </p:clrMapOvr>
</p:sld>
</file>

<file path=ppt/theme/theme1.xml><?xml version="1.0" encoding="utf-8"?>
<a:theme xmlns:a="http://schemas.openxmlformats.org/drawingml/2006/main" name="AccentBoxVTI">
  <a:themeElements>
    <a:clrScheme name="AnalogousFromRegularSeed_2SEEDS">
      <a:dk1>
        <a:srgbClr val="000000"/>
      </a:dk1>
      <a:lt1>
        <a:srgbClr val="FFFFFF"/>
      </a:lt1>
      <a:dk2>
        <a:srgbClr val="243841"/>
      </a:dk2>
      <a:lt2>
        <a:srgbClr val="E2E8E6"/>
      </a:lt2>
      <a:accent1>
        <a:srgbClr val="B13B63"/>
      </a:accent1>
      <a:accent2>
        <a:srgbClr val="C34DA6"/>
      </a:accent2>
      <a:accent3>
        <a:srgbClr val="C3564D"/>
      </a:accent3>
      <a:accent4>
        <a:srgbClr val="3BB13B"/>
      </a:accent4>
      <a:accent5>
        <a:srgbClr val="48B777"/>
      </a:accent5>
      <a:accent6>
        <a:srgbClr val="3BB19E"/>
      </a:accent6>
      <a:hlink>
        <a:srgbClr val="319472"/>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4205</TotalTime>
  <Words>1430</Words>
  <Application>Microsoft Office PowerPoint</Application>
  <PresentationFormat>Widescreen</PresentationFormat>
  <Paragraphs>92</Paragraphs>
  <Slides>13</Slides>
  <Notes>2</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AccentBoxVTI</vt:lpstr>
      <vt:lpstr>Music Technology BTEC</vt:lpstr>
      <vt:lpstr>The BTEC in Music technology is an exciting, industry specific course that is highly regarded by universities, conservatoires and apprenticeship providers such as the BBC; focusing on the skills needed for progress into a professional career in music. The BTEC especially supports those studying A Level music. This course is equivalent to one A level. </vt:lpstr>
      <vt:lpstr>PowerPoint Presentation</vt:lpstr>
      <vt:lpstr>PowerPoint Presentation</vt:lpstr>
      <vt:lpstr>A short history of the remix</vt:lpstr>
      <vt:lpstr>Analysis task </vt:lpstr>
      <vt:lpstr>Nightcrawlers – push the feeling on</vt:lpstr>
      <vt:lpstr>PowerPoint Presentation</vt:lpstr>
      <vt:lpstr>PowerPoint Presentation</vt:lpstr>
      <vt:lpstr>PowerPoint Presentation</vt:lpstr>
      <vt:lpstr>LOGIC DEMO – It’s really quite hard to have a virtual lesson where you actually use the software at home. This is a video tutorial filmed in the music tech suite at Xaverian. This is an example of what a real lesson starter will look like. You will then go onto your own computer working at your own speed and being really creative.                   LOGIC PRO X is the software we and many other people use to produce music. At first site it might look scary if you haven’t used it before but before long it will be second nature to you. I promise!</vt:lpstr>
      <vt:lpstr>Remix must haves</vt:lpstr>
      <vt:lpstr>WE ARE LOOKING FORWARD TO SEEING  YOU IN SEPTEMBER.   TAKE CARE.   XAVERIAN COLLEGE MUSIC DEPARTMENT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Technology BTEC</dc:title>
  <dc:creator>Gerard Marciniak</dc:creator>
  <cp:lastModifiedBy>Stephen Hall</cp:lastModifiedBy>
  <cp:revision>20</cp:revision>
  <dcterms:created xsi:type="dcterms:W3CDTF">2020-06-19T10:13:03Z</dcterms:created>
  <dcterms:modified xsi:type="dcterms:W3CDTF">2020-06-25T10:22:09Z</dcterms:modified>
</cp:coreProperties>
</file>