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3" r:id="rId3"/>
    <p:sldId id="299" r:id="rId4"/>
    <p:sldId id="327" r:id="rId5"/>
    <p:sldId id="328" r:id="rId6"/>
    <p:sldId id="332" r:id="rId7"/>
    <p:sldId id="329" r:id="rId8"/>
    <p:sldId id="330" r:id="rId9"/>
    <p:sldId id="331" r:id="rId10"/>
    <p:sldId id="334" r:id="rId11"/>
    <p:sldId id="335" r:id="rId12"/>
    <p:sldId id="300" r:id="rId13"/>
    <p:sldId id="301" r:id="rId14"/>
    <p:sldId id="302" r:id="rId15"/>
    <p:sldId id="303" r:id="rId16"/>
    <p:sldId id="316" r:id="rId17"/>
    <p:sldId id="322" r:id="rId18"/>
    <p:sldId id="337" r:id="rId19"/>
    <p:sldId id="323" r:id="rId20"/>
    <p:sldId id="320" r:id="rId21"/>
    <p:sldId id="321" r:id="rId22"/>
    <p:sldId id="317" r:id="rId23"/>
    <p:sldId id="319" r:id="rId24"/>
    <p:sldId id="325" r:id="rId25"/>
    <p:sldId id="309" r:id="rId26"/>
    <p:sldId id="307" r:id="rId27"/>
    <p:sldId id="305" r:id="rId28"/>
    <p:sldId id="308" r:id="rId29"/>
    <p:sldId id="310" r:id="rId30"/>
    <p:sldId id="311" r:id="rId31"/>
    <p:sldId id="306" r:id="rId32"/>
    <p:sldId id="336" r:id="rId33"/>
    <p:sldId id="294" r:id="rId3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BAA7F-8B2B-ED02-17FF-543C6F86A730}" v="63" dt="2020-06-10T10:03:38.644"/>
    <p1510:client id="{7CF1C64B-415F-15BD-C210-2E8BC5F5199F}" v="1" dt="2020-06-25T08:28:56.325"/>
    <p1510:client id="{B84FC81E-9DB4-046E-B1A2-06EEA644D169}" v="1" dt="2020-06-10T09:59:10.266"/>
    <p1510:client id="{BB0413CC-CAF9-41DA-2D23-B0F373B57B58}" v="1" dt="2020-06-25T08:29:15.254"/>
    <p1510:client id="{C255538C-8200-000B-B6D9-A02BCB3D8E98}" v="21" dt="2020-06-25T10:39:50.5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Warren" userId="S::n.warren@xaverian.ac.uk::227e0ed3-9c4b-4ecf-8d9b-78781ad114af" providerId="AD" clId="Web-{42BBAA7F-8B2B-ED02-17FF-543C6F86A730}"/>
    <pc:docChg chg="modSld">
      <pc:chgData name="Nathan Warren" userId="S::n.warren@xaverian.ac.uk::227e0ed3-9c4b-4ecf-8d9b-78781ad114af" providerId="AD" clId="Web-{42BBAA7F-8B2B-ED02-17FF-543C6F86A730}" dt="2020-06-10T10:03:38.644" v="62" actId="14100"/>
      <pc:docMkLst>
        <pc:docMk/>
      </pc:docMkLst>
      <pc:sldChg chg="modSp">
        <pc:chgData name="Nathan Warren" userId="S::n.warren@xaverian.ac.uk::227e0ed3-9c4b-4ecf-8d9b-78781ad114af" providerId="AD" clId="Web-{42BBAA7F-8B2B-ED02-17FF-543C6F86A730}" dt="2020-06-10T10:03:38.644" v="62" actId="14100"/>
        <pc:sldMkLst>
          <pc:docMk/>
          <pc:sldMk cId="1486234287" sldId="294"/>
        </pc:sldMkLst>
        <pc:spChg chg="mod">
          <ac:chgData name="Nathan Warren" userId="S::n.warren@xaverian.ac.uk::227e0ed3-9c4b-4ecf-8d9b-78781ad114af" providerId="AD" clId="Web-{42BBAA7F-8B2B-ED02-17FF-543C6F86A730}" dt="2020-06-10T10:03:38.644" v="62" actId="14100"/>
          <ac:spMkLst>
            <pc:docMk/>
            <pc:sldMk cId="1486234287" sldId="294"/>
            <ac:spMk id="2" creationId="{00000000-0000-0000-0000-000000000000}"/>
          </ac:spMkLst>
        </pc:spChg>
      </pc:sldChg>
    </pc:docChg>
  </pc:docChgLst>
  <pc:docChgLst>
    <pc:chgData name="Nathan Warren" userId="S::n.warren@xaverian.ac.uk::227e0ed3-9c4b-4ecf-8d9b-78781ad114af" providerId="AD" clId="Web-{B84FC81E-9DB4-046E-B1A2-06EEA644D169}"/>
    <pc:docChg chg="modSld">
      <pc:chgData name="Nathan Warren" userId="S::n.warren@xaverian.ac.uk::227e0ed3-9c4b-4ecf-8d9b-78781ad114af" providerId="AD" clId="Web-{B84FC81E-9DB4-046E-B1A2-06EEA644D169}" dt="2020-06-10T09:59:10.266" v="0"/>
      <pc:docMkLst>
        <pc:docMk/>
      </pc:docMkLst>
      <pc:sldChg chg="delSp">
        <pc:chgData name="Nathan Warren" userId="S::n.warren@xaverian.ac.uk::227e0ed3-9c4b-4ecf-8d9b-78781ad114af" providerId="AD" clId="Web-{B84FC81E-9DB4-046E-B1A2-06EEA644D169}" dt="2020-06-10T09:59:10.266" v="0"/>
        <pc:sldMkLst>
          <pc:docMk/>
          <pc:sldMk cId="1486234287" sldId="294"/>
        </pc:sldMkLst>
        <pc:spChg chg="del">
          <ac:chgData name="Nathan Warren" userId="S::n.warren@xaverian.ac.uk::227e0ed3-9c4b-4ecf-8d9b-78781ad114af" providerId="AD" clId="Web-{B84FC81E-9DB4-046E-B1A2-06EEA644D169}" dt="2020-06-10T09:59:10.266" v="0"/>
          <ac:spMkLst>
            <pc:docMk/>
            <pc:sldMk cId="1486234287" sldId="294"/>
            <ac:spMk id="4" creationId="{00000000-0000-0000-0000-000000000000}"/>
          </ac:spMkLst>
        </pc:spChg>
      </pc:sldChg>
    </pc:docChg>
  </pc:docChgLst>
  <pc:docChgLst>
    <pc:chgData name="Laura Watson" userId="S::laura.watson@xaverian.ac.uk::e49e65d3-58da-4e6a-87fc-9f7f45cec559" providerId="AD" clId="Web-{BB0413CC-CAF9-41DA-2D23-B0F373B57B58}"/>
    <pc:docChg chg="modSld">
      <pc:chgData name="Laura Watson" userId="S::laura.watson@xaverian.ac.uk::e49e65d3-58da-4e6a-87fc-9f7f45cec559" providerId="AD" clId="Web-{BB0413CC-CAF9-41DA-2D23-B0F373B57B58}" dt="2020-06-25T08:29:15.254" v="0" actId="1076"/>
      <pc:docMkLst>
        <pc:docMk/>
      </pc:docMkLst>
      <pc:sldChg chg="modSp">
        <pc:chgData name="Laura Watson" userId="S::laura.watson@xaverian.ac.uk::e49e65d3-58da-4e6a-87fc-9f7f45cec559" providerId="AD" clId="Web-{BB0413CC-CAF9-41DA-2D23-B0F373B57B58}" dt="2020-06-25T08:29:15.254" v="0" actId="1076"/>
        <pc:sldMkLst>
          <pc:docMk/>
          <pc:sldMk cId="39389244" sldId="329"/>
        </pc:sldMkLst>
        <pc:picChg chg="mod">
          <ac:chgData name="Laura Watson" userId="S::laura.watson@xaverian.ac.uk::e49e65d3-58da-4e6a-87fc-9f7f45cec559" providerId="AD" clId="Web-{BB0413CC-CAF9-41DA-2D23-B0F373B57B58}" dt="2020-06-25T08:29:15.254" v="0" actId="1076"/>
          <ac:picMkLst>
            <pc:docMk/>
            <pc:sldMk cId="39389244" sldId="329"/>
            <ac:picMk id="5" creationId="{48A64CD7-2354-814D-B9FD-2B4F731BE08A}"/>
          </ac:picMkLst>
        </pc:picChg>
      </pc:sldChg>
    </pc:docChg>
  </pc:docChgLst>
  <pc:docChgLst>
    <pc:chgData name="Laura Watson" userId="S::laura.watson@xaverian.ac.uk::e49e65d3-58da-4e6a-87fc-9f7f45cec559" providerId="AD" clId="Web-{7CF1C64B-415F-15BD-C210-2E8BC5F5199F}"/>
    <pc:docChg chg="modSld">
      <pc:chgData name="Laura Watson" userId="S::laura.watson@xaverian.ac.uk::e49e65d3-58da-4e6a-87fc-9f7f45cec559" providerId="AD" clId="Web-{7CF1C64B-415F-15BD-C210-2E8BC5F5199F}" dt="2020-06-25T08:28:56.325" v="0" actId="1076"/>
      <pc:docMkLst>
        <pc:docMk/>
      </pc:docMkLst>
      <pc:sldChg chg="modSp">
        <pc:chgData name="Laura Watson" userId="S::laura.watson@xaverian.ac.uk::e49e65d3-58da-4e6a-87fc-9f7f45cec559" providerId="AD" clId="Web-{7CF1C64B-415F-15BD-C210-2E8BC5F5199F}" dt="2020-06-25T08:28:56.325" v="0" actId="1076"/>
        <pc:sldMkLst>
          <pc:docMk/>
          <pc:sldMk cId="39389244" sldId="329"/>
        </pc:sldMkLst>
        <pc:picChg chg="mod">
          <ac:chgData name="Laura Watson" userId="S::laura.watson@xaverian.ac.uk::e49e65d3-58da-4e6a-87fc-9f7f45cec559" providerId="AD" clId="Web-{7CF1C64B-415F-15BD-C210-2E8BC5F5199F}" dt="2020-06-25T08:28:56.325" v="0" actId="1076"/>
          <ac:picMkLst>
            <pc:docMk/>
            <pc:sldMk cId="39389244" sldId="329"/>
            <ac:picMk id="5" creationId="{48A64CD7-2354-814D-B9FD-2B4F731BE08A}"/>
          </ac:picMkLst>
        </pc:picChg>
      </pc:sldChg>
    </pc:docChg>
  </pc:docChgLst>
  <pc:docChgLst>
    <pc:chgData name="Laura Watson" userId="S::laura.watson@xaverian.ac.uk::e49e65d3-58da-4e6a-87fc-9f7f45cec559" providerId="AD" clId="Web-{C255538C-8200-000B-B6D9-A02BCB3D8E98}"/>
    <pc:docChg chg="modSld">
      <pc:chgData name="Laura Watson" userId="S::laura.watson@xaverian.ac.uk::e49e65d3-58da-4e6a-87fc-9f7f45cec559" providerId="AD" clId="Web-{C255538C-8200-000B-B6D9-A02BCB3D8E98}" dt="2020-06-25T10:39:50.590" v="20" actId="20577"/>
      <pc:docMkLst>
        <pc:docMk/>
      </pc:docMkLst>
      <pc:sldChg chg="modSp">
        <pc:chgData name="Laura Watson" userId="S::laura.watson@xaverian.ac.uk::e49e65d3-58da-4e6a-87fc-9f7f45cec559" providerId="AD" clId="Web-{C255538C-8200-000B-B6D9-A02BCB3D8E98}" dt="2020-06-25T10:39:28.073" v="18" actId="20577"/>
        <pc:sldMkLst>
          <pc:docMk/>
          <pc:sldMk cId="1915248529" sldId="307"/>
        </pc:sldMkLst>
        <pc:spChg chg="mod">
          <ac:chgData name="Laura Watson" userId="S::laura.watson@xaverian.ac.uk::e49e65d3-58da-4e6a-87fc-9f7f45cec559" providerId="AD" clId="Web-{C255538C-8200-000B-B6D9-A02BCB3D8E98}" dt="2020-06-25T10:39:28.073" v="18" actId="20577"/>
          <ac:spMkLst>
            <pc:docMk/>
            <pc:sldMk cId="1915248529" sldId="307"/>
            <ac:spMk id="3" creationId="{5CA88F52-6A69-2848-9AF0-0A701900AE5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6D1690-7C9A-48DF-BF3C-CDD531C13B0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85068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6D1690-7C9A-48DF-BF3C-CDD531C13B0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3599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6D1690-7C9A-48DF-BF3C-CDD531C13B0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342422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6D1690-7C9A-48DF-BF3C-CDD531C13B0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422081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6D1690-7C9A-48DF-BF3C-CDD531C13B0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90914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6D1690-7C9A-48DF-BF3C-CDD531C13B0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246540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6D1690-7C9A-48DF-BF3C-CDD531C13B02}"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127777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6D1690-7C9A-48DF-BF3C-CDD531C13B02}"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419907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D1690-7C9A-48DF-BF3C-CDD531C13B02}"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128170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6D1690-7C9A-48DF-BF3C-CDD531C13B0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130334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6D1690-7C9A-48DF-BF3C-CDD531C13B0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66D0A5-736D-479F-9209-7BC1948C5915}" type="slidenum">
              <a:rPr lang="en-GB" smtClean="0"/>
              <a:t>‹#›</a:t>
            </a:fld>
            <a:endParaRPr lang="en-GB"/>
          </a:p>
        </p:txBody>
      </p:sp>
    </p:spTree>
    <p:extLst>
      <p:ext uri="{BB962C8B-B14F-4D97-AF65-F5344CB8AC3E}">
        <p14:creationId xmlns:p14="http://schemas.microsoft.com/office/powerpoint/2010/main" val="119383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D1690-7C9A-48DF-BF3C-CDD531C13B02}" type="datetimeFigureOut">
              <a:rPr lang="en-GB" smtClean="0"/>
              <a:t>25/06/2020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D0A5-736D-479F-9209-7BC1948C5915}" type="slidenum">
              <a:rPr lang="en-GB" smtClean="0"/>
              <a:t>‹#›</a:t>
            </a:fld>
            <a:endParaRPr lang="en-GB"/>
          </a:p>
        </p:txBody>
      </p:sp>
    </p:spTree>
    <p:extLst>
      <p:ext uri="{BB962C8B-B14F-4D97-AF65-F5344CB8AC3E}">
        <p14:creationId xmlns:p14="http://schemas.microsoft.com/office/powerpoint/2010/main" val="2441505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DiJpJQYw4GQ"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bbc.co.uk/programmes/p02msv8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app.senecalearning.com/dashboard/join-class/apkv7niht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44.png"/><Relationship Id="rId4" Type="http://schemas.openxmlformats.org/officeDocument/2006/relationships/audio" Target="../media/media3.m4a"/><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bbc.co.uk/programmes/b039rqpx" TargetMode="External"/><Relationship Id="rId3" Type="http://schemas.openxmlformats.org/officeDocument/2006/relationships/image" Target="../media/image46.png"/><Relationship Id="rId7" Type="http://schemas.openxmlformats.org/officeDocument/2006/relationships/hyperlink" Target="https://www.youtube.com/watch?v=dIuaW9YWqEU"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www.bbc.co.uk/programmes/b06r4gpj"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youtu.be/bzFo150G4V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ewstatesman.com/politics/uk/2020/06/we-cant-breathe" TargetMode="External"/><Relationship Id="rId2" Type="http://schemas.openxmlformats.org/officeDocument/2006/relationships/hyperlink" Target="https://www.theguardian.com/uk-news/2016/aug/06/black-lives-matter-uk-found-vital-social-justice"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theglassbeadgame.co.uk/episode/blacklivesmatt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r-12RlvPANA" TargetMode="Externa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hyperlink" Target="https://youtu.be/0U-oigBJwC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gib9vrTPTE" TargetMode="External"/><Relationship Id="rId2" Type="http://schemas.openxmlformats.org/officeDocument/2006/relationships/hyperlink" Target="https://www.khanacademy.org/humanities/us-history/road-to-revolution/creating-a-nation/v/the-us-constitut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12YDLZq8rT4"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12192000" cy="1825623"/>
          </a:xfrm>
          <a:solidFill>
            <a:srgbClr val="0070C0"/>
          </a:solidFill>
        </p:spPr>
        <p:txBody>
          <a:bodyPr>
            <a:noAutofit/>
          </a:bodyPr>
          <a:lstStyle/>
          <a:p>
            <a:pPr algn="ctr"/>
            <a:r>
              <a:rPr lang="en-GB" altLang="en-US" sz="11500" b="1">
                <a:solidFill>
                  <a:srgbClr val="FFFF00"/>
                </a:solidFill>
                <a:latin typeface="Segoe UI Light" panose="020B0502040204020203" pitchFamily="34" charset="0"/>
                <a:cs typeface="Segoe UI Light" panose="020B0502040204020203" pitchFamily="34" charset="0"/>
              </a:rPr>
              <a:t>Why Politics?</a:t>
            </a:r>
          </a:p>
        </p:txBody>
      </p:sp>
      <p:sp>
        <p:nvSpPr>
          <p:cNvPr id="5123" name="Content Placeholder 2"/>
          <p:cNvSpPr>
            <a:spLocks noGrp="1"/>
          </p:cNvSpPr>
          <p:nvPr>
            <p:ph idx="1"/>
          </p:nvPr>
        </p:nvSpPr>
        <p:spPr/>
        <p:txBody>
          <a:bodyPr/>
          <a:lstStyle/>
          <a:p>
            <a:endParaRPr lang="en-GB" altLang="en-US"/>
          </a:p>
        </p:txBody>
      </p:sp>
      <p:sp>
        <p:nvSpPr>
          <p:cNvPr id="2" name="TextBox 1"/>
          <p:cNvSpPr txBox="1"/>
          <p:nvPr/>
        </p:nvSpPr>
        <p:spPr>
          <a:xfrm>
            <a:off x="0" y="5288340"/>
            <a:ext cx="12192000" cy="1569660"/>
          </a:xfrm>
          <a:prstGeom prst="rect">
            <a:avLst/>
          </a:prstGeom>
          <a:solidFill>
            <a:srgbClr val="0070C0"/>
          </a:solidFill>
        </p:spPr>
        <p:txBody>
          <a:bodyPr wrap="square" rtlCol="0">
            <a:spAutoFit/>
          </a:bodyPr>
          <a:lstStyle/>
          <a:p>
            <a:pPr algn="ctr"/>
            <a:r>
              <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rPr>
              <a:t>It broadens horizons </a:t>
            </a:r>
          </a:p>
          <a:p>
            <a:pPr algn="ctr"/>
            <a:r>
              <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rPr>
              <a:t>Preparation for adult life</a:t>
            </a:r>
          </a:p>
          <a:p>
            <a:pPr algn="ctr"/>
            <a:r>
              <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rPr>
              <a:t>It builds essential university skills</a:t>
            </a:r>
          </a:p>
          <a:p>
            <a:pPr algn="ctr"/>
            <a:r>
              <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rPr>
              <a:t>It’s thought-provoking</a:t>
            </a:r>
          </a:p>
        </p:txBody>
      </p:sp>
      <p:pic>
        <p:nvPicPr>
          <p:cNvPr id="3" name="Picture 2"/>
          <p:cNvPicPr>
            <a:picLocks noChangeAspect="1"/>
          </p:cNvPicPr>
          <p:nvPr/>
        </p:nvPicPr>
        <p:blipFill>
          <a:blip r:embed="rId2"/>
          <a:stretch>
            <a:fillRect/>
          </a:stretch>
        </p:blipFill>
        <p:spPr>
          <a:xfrm>
            <a:off x="0" y="1825625"/>
            <a:ext cx="4016845" cy="3462715"/>
          </a:xfrm>
          <a:prstGeom prst="rect">
            <a:avLst/>
          </a:prstGeom>
        </p:spPr>
      </p:pic>
      <p:pic>
        <p:nvPicPr>
          <p:cNvPr id="4" name="Picture 3"/>
          <p:cNvPicPr>
            <a:picLocks noChangeAspect="1"/>
          </p:cNvPicPr>
          <p:nvPr/>
        </p:nvPicPr>
        <p:blipFill>
          <a:blip r:embed="rId3"/>
          <a:stretch>
            <a:fillRect/>
          </a:stretch>
        </p:blipFill>
        <p:spPr>
          <a:xfrm>
            <a:off x="3972725" y="1825624"/>
            <a:ext cx="8223157" cy="3462716"/>
          </a:xfrm>
          <a:prstGeom prst="rect">
            <a:avLst/>
          </a:prstGeom>
        </p:spPr>
      </p:pic>
    </p:spTree>
    <p:extLst>
      <p:ext uri="{BB962C8B-B14F-4D97-AF65-F5344CB8AC3E}">
        <p14:creationId xmlns:p14="http://schemas.microsoft.com/office/powerpoint/2010/main" val="50404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921-2C2A-874C-88B1-0CA5743EE7D3}"/>
              </a:ext>
            </a:extLst>
          </p:cNvPr>
          <p:cNvSpPr>
            <a:spLocks noGrp="1"/>
          </p:cNvSpPr>
          <p:nvPr>
            <p:ph type="title"/>
          </p:nvPr>
        </p:nvSpPr>
        <p:spPr/>
        <p:txBody>
          <a:bodyPr/>
          <a:lstStyle/>
          <a:p>
            <a:endParaRPr lang="en-US"/>
          </a:p>
        </p:txBody>
      </p:sp>
      <p:pic>
        <p:nvPicPr>
          <p:cNvPr id="9" name="Picture 8" descr="A picture containing screenshot, building, photo, many&#10;&#10;Description automatically generated">
            <a:extLst>
              <a:ext uri="{FF2B5EF4-FFF2-40B4-BE49-F238E27FC236}">
                <a16:creationId xmlns:a16="http://schemas.microsoft.com/office/drawing/2014/main" id="{48C42353-BBF0-3742-A36B-8A752DA5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05" y="192932"/>
            <a:ext cx="11706279" cy="6442646"/>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0BF655A2-3B43-F040-ADB8-404C575866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3339817" y="5068127"/>
            <a:ext cx="1182405" cy="963124"/>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ACD13EF5-8C2B-DC49-963C-23A2262300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3339817" y="3893287"/>
            <a:ext cx="1182405" cy="963124"/>
          </a:xfrm>
          <a:prstGeom prst="rect">
            <a:avLst/>
          </a:prstGeom>
        </p:spPr>
      </p:pic>
      <p:pic>
        <p:nvPicPr>
          <p:cNvPr id="37" name="Picture 36" descr="A screenshot of a cell phone&#10;&#10;Description automatically generated">
            <a:extLst>
              <a:ext uri="{FF2B5EF4-FFF2-40B4-BE49-F238E27FC236}">
                <a16:creationId xmlns:a16="http://schemas.microsoft.com/office/drawing/2014/main" id="{10B8FD26-B7C6-7944-8B8A-B85C58AE6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3339817" y="2718447"/>
            <a:ext cx="1182405" cy="963124"/>
          </a:xfrm>
          <a:prstGeom prst="rect">
            <a:avLst/>
          </a:prstGeom>
        </p:spPr>
      </p:pic>
      <p:pic>
        <p:nvPicPr>
          <p:cNvPr id="38" name="Picture 37" descr="A screenshot of a cell phone&#10;&#10;Description automatically generated">
            <a:extLst>
              <a:ext uri="{FF2B5EF4-FFF2-40B4-BE49-F238E27FC236}">
                <a16:creationId xmlns:a16="http://schemas.microsoft.com/office/drawing/2014/main" id="{9B1AEFB0-660B-D34F-B54C-DBEC57A8D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3339817" y="1520028"/>
            <a:ext cx="1182405" cy="963124"/>
          </a:xfrm>
          <a:prstGeom prst="rect">
            <a:avLst/>
          </a:prstGeom>
        </p:spPr>
      </p:pic>
      <p:pic>
        <p:nvPicPr>
          <p:cNvPr id="39" name="Picture 38" descr="A screenshot of a cell phone&#10;&#10;Description automatically generated">
            <a:extLst>
              <a:ext uri="{FF2B5EF4-FFF2-40B4-BE49-F238E27FC236}">
                <a16:creationId xmlns:a16="http://schemas.microsoft.com/office/drawing/2014/main" id="{1E22F905-31BF-6346-9E78-F94A1B38C3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3339817" y="365125"/>
            <a:ext cx="1182405" cy="963124"/>
          </a:xfrm>
          <a:prstGeom prst="rect">
            <a:avLst/>
          </a:prstGeom>
        </p:spPr>
      </p:pic>
      <p:pic>
        <p:nvPicPr>
          <p:cNvPr id="40" name="Picture 39" descr="A screenshot of a cell phone&#10;&#10;Description automatically generated">
            <a:extLst>
              <a:ext uri="{FF2B5EF4-FFF2-40B4-BE49-F238E27FC236}">
                <a16:creationId xmlns:a16="http://schemas.microsoft.com/office/drawing/2014/main" id="{600CDD1E-6ACE-A04F-8BC7-1538D68E2F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7446379" y="5068127"/>
            <a:ext cx="1182405" cy="963124"/>
          </a:xfrm>
          <a:prstGeom prst="rect">
            <a:avLst/>
          </a:prstGeom>
        </p:spPr>
      </p:pic>
      <p:pic>
        <p:nvPicPr>
          <p:cNvPr id="41" name="Picture 40" descr="A screenshot of a cell phone&#10;&#10;Description automatically generated">
            <a:extLst>
              <a:ext uri="{FF2B5EF4-FFF2-40B4-BE49-F238E27FC236}">
                <a16:creationId xmlns:a16="http://schemas.microsoft.com/office/drawing/2014/main" id="{2853C8DE-F166-E846-95DA-B59907279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7446379" y="3893287"/>
            <a:ext cx="1182405" cy="963124"/>
          </a:xfrm>
          <a:prstGeom prst="rect">
            <a:avLst/>
          </a:prstGeom>
        </p:spPr>
      </p:pic>
      <p:pic>
        <p:nvPicPr>
          <p:cNvPr id="42" name="Picture 41" descr="A screenshot of a cell phone&#10;&#10;Description automatically generated">
            <a:extLst>
              <a:ext uri="{FF2B5EF4-FFF2-40B4-BE49-F238E27FC236}">
                <a16:creationId xmlns:a16="http://schemas.microsoft.com/office/drawing/2014/main" id="{9A36910D-F098-FA4F-A83B-0C8816E792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7446379" y="2718447"/>
            <a:ext cx="1182405" cy="963124"/>
          </a:xfrm>
          <a:prstGeom prst="rect">
            <a:avLst/>
          </a:prstGeom>
        </p:spPr>
      </p:pic>
      <p:pic>
        <p:nvPicPr>
          <p:cNvPr id="43" name="Picture 42" descr="A screenshot of a cell phone&#10;&#10;Description automatically generated">
            <a:extLst>
              <a:ext uri="{FF2B5EF4-FFF2-40B4-BE49-F238E27FC236}">
                <a16:creationId xmlns:a16="http://schemas.microsoft.com/office/drawing/2014/main" id="{7A041243-BDF3-6049-8A4D-6EE61D8309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7446379" y="1520028"/>
            <a:ext cx="1182405" cy="963124"/>
          </a:xfrm>
          <a:prstGeom prst="rect">
            <a:avLst/>
          </a:prstGeom>
        </p:spPr>
      </p:pic>
      <p:pic>
        <p:nvPicPr>
          <p:cNvPr id="44" name="Picture 43" descr="A screenshot of a cell phone&#10;&#10;Description automatically generated">
            <a:extLst>
              <a:ext uri="{FF2B5EF4-FFF2-40B4-BE49-F238E27FC236}">
                <a16:creationId xmlns:a16="http://schemas.microsoft.com/office/drawing/2014/main" id="{27282480-07FE-AA45-8D76-4F75A67F04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903" b="56283"/>
          <a:stretch/>
        </p:blipFill>
        <p:spPr>
          <a:xfrm>
            <a:off x="7446379" y="365125"/>
            <a:ext cx="1182405" cy="963124"/>
          </a:xfrm>
          <a:prstGeom prst="rect">
            <a:avLst/>
          </a:prstGeom>
        </p:spPr>
      </p:pic>
    </p:spTree>
    <p:extLst>
      <p:ext uri="{BB962C8B-B14F-4D97-AF65-F5344CB8AC3E}">
        <p14:creationId xmlns:p14="http://schemas.microsoft.com/office/powerpoint/2010/main" val="201910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46E0-AF1D-1046-A865-E2F035D12547}"/>
              </a:ext>
            </a:extLst>
          </p:cNvPr>
          <p:cNvSpPr>
            <a:spLocks noGrp="1"/>
          </p:cNvSpPr>
          <p:nvPr>
            <p:ph type="title"/>
          </p:nvPr>
        </p:nvSpPr>
        <p:spPr/>
        <p:txBody>
          <a:bodyPr/>
          <a:lstStyle/>
          <a:p>
            <a:endParaRPr lang="en-US"/>
          </a:p>
        </p:txBody>
      </p:sp>
      <p:pic>
        <p:nvPicPr>
          <p:cNvPr id="5" name="Content Placeholder 4" descr="A screenshot of a newspaper&#10;&#10;Description automatically generated">
            <a:extLst>
              <a:ext uri="{FF2B5EF4-FFF2-40B4-BE49-F238E27FC236}">
                <a16:creationId xmlns:a16="http://schemas.microsoft.com/office/drawing/2014/main" id="{C9864A87-90DD-864B-8410-4C3EC58FE3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341" y="0"/>
            <a:ext cx="5564659" cy="6858000"/>
          </a:xfrm>
        </p:spPr>
      </p:pic>
      <p:pic>
        <p:nvPicPr>
          <p:cNvPr id="7" name="Picture 6" descr="A screenshot of a social media post&#10;&#10;Description automatically generated">
            <a:extLst>
              <a:ext uri="{FF2B5EF4-FFF2-40B4-BE49-F238E27FC236}">
                <a16:creationId xmlns:a16="http://schemas.microsoft.com/office/drawing/2014/main" id="{CE1C6411-3311-9049-8F13-D68882116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564658" cy="6858000"/>
          </a:xfrm>
          <a:prstGeom prst="rect">
            <a:avLst/>
          </a:prstGeom>
        </p:spPr>
      </p:pic>
    </p:spTree>
    <p:extLst>
      <p:ext uri="{BB962C8B-B14F-4D97-AF65-F5344CB8AC3E}">
        <p14:creationId xmlns:p14="http://schemas.microsoft.com/office/powerpoint/2010/main" val="384173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25625"/>
          </a:xfrm>
          <a:solidFill>
            <a:srgbClr val="0070C0"/>
          </a:solidFill>
        </p:spPr>
        <p:txBody>
          <a:bodyPr>
            <a:normAutofit/>
          </a:bodyPr>
          <a:lstStyle/>
          <a:p>
            <a:pPr algn="ctr"/>
            <a:r>
              <a:rPr lang="en-GB" sz="6600" b="1">
                <a:solidFill>
                  <a:srgbClr val="FFFF00"/>
                </a:solidFill>
                <a:latin typeface="Segoe UI Light" panose="020B0502040204020203" pitchFamily="34" charset="0"/>
              </a:rPr>
              <a:t>A Level Virtual Lesson</a:t>
            </a:r>
          </a:p>
        </p:txBody>
      </p:sp>
      <p:sp>
        <p:nvSpPr>
          <p:cNvPr id="3" name="Content Placeholder 2"/>
          <p:cNvSpPr>
            <a:spLocks noGrp="1"/>
          </p:cNvSpPr>
          <p:nvPr>
            <p:ph idx="1"/>
          </p:nvPr>
        </p:nvSpPr>
        <p:spPr>
          <a:xfrm>
            <a:off x="0" y="2057400"/>
            <a:ext cx="12192000" cy="4800599"/>
          </a:xfrm>
          <a:solidFill>
            <a:srgbClr val="0070C0"/>
          </a:solidFill>
        </p:spPr>
        <p:txBody>
          <a:bodyPr>
            <a:normAutofit/>
          </a:bodyPr>
          <a:lstStyle/>
          <a:p>
            <a:pPr marL="457200" lvl="1" indent="0" algn="ctr">
              <a:buNone/>
            </a:pPr>
            <a:br>
              <a:rPr lang="en-GB" sz="2800"/>
            </a:br>
            <a:r>
              <a:rPr lang="en-GB" sz="23900" b="1">
                <a:solidFill>
                  <a:srgbClr val="FFFF00"/>
                </a:solidFill>
                <a:latin typeface="Segoe UI Light" panose="020B0502040204020203" pitchFamily="34" charset="0"/>
              </a:rPr>
              <a:t>POWER</a:t>
            </a:r>
          </a:p>
        </p:txBody>
      </p:sp>
      <p:sp>
        <p:nvSpPr>
          <p:cNvPr id="5" name="AutoShape 2" descr="Image result for general election 2019"/>
          <p:cNvSpPr>
            <a:spLocks noChangeAspect="1" noChangeArrowheads="1"/>
          </p:cNvSpPr>
          <p:nvPr/>
        </p:nvSpPr>
        <p:spPr bwMode="auto">
          <a:xfrm>
            <a:off x="214574" y="-147102"/>
            <a:ext cx="210601" cy="21060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6901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96" y="1609918"/>
            <a:ext cx="4249006" cy="1325563"/>
          </a:xfrm>
        </p:spPr>
        <p:txBody>
          <a:bodyPr>
            <a:normAutofit fontScale="90000"/>
          </a:bodyPr>
          <a:lstStyle/>
          <a:p>
            <a:pPr algn="ctr"/>
            <a:r>
              <a:rPr lang="en-GB" sz="9600" b="1">
                <a:solidFill>
                  <a:srgbClr val="FFFF00"/>
                </a:solidFill>
                <a:latin typeface="Segoe UI Light" panose="020B0502040204020203" pitchFamily="34" charset="0"/>
              </a:rPr>
              <a:t>Power</a:t>
            </a:r>
          </a:p>
        </p:txBody>
      </p:sp>
      <p:sp>
        <p:nvSpPr>
          <p:cNvPr id="3" name="Content Placeholder 2"/>
          <p:cNvSpPr>
            <a:spLocks noGrp="1"/>
          </p:cNvSpPr>
          <p:nvPr>
            <p:ph idx="1"/>
          </p:nvPr>
        </p:nvSpPr>
        <p:spPr>
          <a:xfrm>
            <a:off x="546858" y="3095416"/>
            <a:ext cx="5549141" cy="3181684"/>
          </a:xfrm>
        </p:spPr>
        <p:txBody>
          <a:bodyPr anchor="t">
            <a:normAutofit/>
          </a:bodyPr>
          <a:lstStyle/>
          <a:p>
            <a:pPr marL="0" indent="0">
              <a:buNone/>
            </a:pPr>
            <a:endParaRPr lang="en-GB" sz="1800">
              <a:solidFill>
                <a:srgbClr val="FFFF00"/>
              </a:solidFill>
            </a:endParaRPr>
          </a:p>
          <a:p>
            <a:pPr lvl="1"/>
            <a:r>
              <a:rPr lang="en-GB" b="1">
                <a:solidFill>
                  <a:srgbClr val="FFFF00"/>
                </a:solidFill>
                <a:latin typeface="Segoe UI Light" panose="020B0502040204020203" pitchFamily="34" charset="0"/>
              </a:rPr>
              <a:t>Is a key concept that underpins politics</a:t>
            </a:r>
          </a:p>
          <a:p>
            <a:pPr lvl="1"/>
            <a:endParaRPr lang="en-GB" b="1">
              <a:solidFill>
                <a:srgbClr val="FFFF00"/>
              </a:solidFill>
              <a:latin typeface="Segoe UI Light" panose="020B0502040204020203" pitchFamily="34" charset="0"/>
            </a:endParaRPr>
          </a:p>
          <a:p>
            <a:pPr lvl="1"/>
            <a:r>
              <a:rPr lang="en-GB" b="1">
                <a:solidFill>
                  <a:srgbClr val="FFFF00"/>
                </a:solidFill>
                <a:latin typeface="Segoe UI Light" panose="020B0502040204020203" pitchFamily="34" charset="0"/>
              </a:rPr>
              <a:t>Is relevant to all areas of the course</a:t>
            </a:r>
          </a:p>
          <a:p>
            <a:pPr lvl="1"/>
            <a:endParaRPr lang="en-GB" b="1">
              <a:solidFill>
                <a:srgbClr val="FFFF00"/>
              </a:solidFill>
              <a:latin typeface="Segoe UI Light" panose="020B0502040204020203" pitchFamily="34" charset="0"/>
            </a:endParaRPr>
          </a:p>
          <a:p>
            <a:pPr lvl="1"/>
            <a:r>
              <a:rPr lang="en-GB" b="1">
                <a:solidFill>
                  <a:srgbClr val="FFFF00"/>
                </a:solidFill>
                <a:latin typeface="Segoe UI Light" panose="020B0502040204020203" pitchFamily="34" charset="0"/>
              </a:rPr>
              <a:t>Comes in different forms</a:t>
            </a:r>
          </a:p>
          <a:p>
            <a:pPr lvl="1"/>
            <a:endParaRPr lang="en-GB" sz="1800" b="1">
              <a:latin typeface="Segoe UI Light" panose="020B0502040204020203" pitchFamily="34" charset="0"/>
            </a:endParaRPr>
          </a:p>
          <a:p>
            <a:pPr lvl="1"/>
            <a:endParaRPr lang="en-GB" sz="1800" b="1">
              <a:latin typeface="Segoe UI Light" panose="020B0502040204020203" pitchFamily="34" charset="0"/>
            </a:endParaRPr>
          </a:p>
        </p:txBody>
      </p:sp>
      <p:sp>
        <p:nvSpPr>
          <p:cNvPr id="14" name="Freeform: Shape 13">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screenshot of a social media post&#10;&#10;Description automatically generated">
            <a:extLst>
              <a:ext uri="{FF2B5EF4-FFF2-40B4-BE49-F238E27FC236}">
                <a16:creationId xmlns:a16="http://schemas.microsoft.com/office/drawing/2014/main" id="{896AAEA0-3816-F242-B76B-34FCF61FB9E6}"/>
              </a:ext>
            </a:extLst>
          </p:cNvPr>
          <p:cNvPicPr>
            <a:picLocks noChangeAspect="1"/>
          </p:cNvPicPr>
          <p:nvPr/>
        </p:nvPicPr>
        <p:blipFill rotWithShape="1">
          <a:blip r:embed="rId2">
            <a:extLst>
              <a:ext uri="{28A0092B-C50C-407E-A947-70E740481C1C}">
                <a14:useLocalDpi xmlns:a14="http://schemas.microsoft.com/office/drawing/2010/main" val="0"/>
              </a:ext>
            </a:extLst>
          </a:blip>
          <a:srcRect b="2521"/>
          <a:stretch/>
        </p:blipFill>
        <p:spPr>
          <a:xfrm>
            <a:off x="5050105" y="98464"/>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6" name="Freeform: Shape 15">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group of people on a sidewalk&#10;&#10;Description automatically generated">
            <a:extLst>
              <a:ext uri="{FF2B5EF4-FFF2-40B4-BE49-F238E27FC236}">
                <a16:creationId xmlns:a16="http://schemas.microsoft.com/office/drawing/2014/main" id="{6C2697B4-1D22-CF43-9BDF-9C54E8039D9B}"/>
              </a:ext>
            </a:extLst>
          </p:cNvPr>
          <p:cNvPicPr>
            <a:picLocks noChangeAspect="1"/>
          </p:cNvPicPr>
          <p:nvPr/>
        </p:nvPicPr>
        <p:blipFill rotWithShape="1">
          <a:blip r:embed="rId3">
            <a:extLst>
              <a:ext uri="{28A0092B-C50C-407E-A947-70E740481C1C}">
                <a14:useLocalDpi xmlns:a14="http://schemas.microsoft.com/office/drawing/2010/main" val="0"/>
              </a:ext>
            </a:extLst>
          </a:blip>
          <a:srcRect l="1181" t="-1" r="11742" b="4"/>
          <a:stretch/>
        </p:blipFill>
        <p:spPr>
          <a:xfrm>
            <a:off x="7092286" y="2990752"/>
            <a:ext cx="5001415" cy="3777253"/>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5" name="AutoShape 2" descr="Image result for general election 2019"/>
          <p:cNvSpPr>
            <a:spLocks noChangeAspect="1" noChangeArrowheads="1"/>
          </p:cNvSpPr>
          <p:nvPr/>
        </p:nvSpPr>
        <p:spPr bwMode="auto">
          <a:xfrm>
            <a:off x="214574" y="-147102"/>
            <a:ext cx="210601" cy="21060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833975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black, white, man&#10;&#10;Description automatically generated">
            <a:extLst>
              <a:ext uri="{FF2B5EF4-FFF2-40B4-BE49-F238E27FC236}">
                <a16:creationId xmlns:a16="http://schemas.microsoft.com/office/drawing/2014/main" id="{1F81D344-44C2-2545-9EA1-B70A16E4A072}"/>
              </a:ext>
            </a:extLst>
          </p:cNvPr>
          <p:cNvPicPr>
            <a:picLocks noChangeAspect="1"/>
          </p:cNvPicPr>
          <p:nvPr/>
        </p:nvPicPr>
        <p:blipFill rotWithShape="1">
          <a:blip r:embed="rId2">
            <a:extLst>
              <a:ext uri="{28A0092B-C50C-407E-A947-70E740481C1C}">
                <a14:useLocalDpi xmlns:a14="http://schemas.microsoft.com/office/drawing/2010/main" val="0"/>
              </a:ext>
            </a:extLst>
          </a:blip>
          <a:srcRect t="22505" b="1662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535459" y="3944222"/>
            <a:ext cx="5453449" cy="2632017"/>
          </a:xfrm>
          <a:solidFill>
            <a:srgbClr val="0070C0"/>
          </a:solidFill>
        </p:spPr>
        <p:txBody>
          <a:bodyPr anchor="ctr">
            <a:normAutofit/>
          </a:bodyPr>
          <a:lstStyle/>
          <a:p>
            <a:pPr marL="0" indent="0">
              <a:buNone/>
            </a:pPr>
            <a:endParaRPr lang="en-GB" sz="1700"/>
          </a:p>
          <a:p>
            <a:pPr marL="457200" lvl="1" indent="0">
              <a:buNone/>
            </a:pPr>
            <a:r>
              <a:rPr lang="en-GB" sz="4700" b="1">
                <a:solidFill>
                  <a:srgbClr val="FFFF00"/>
                </a:solidFill>
                <a:latin typeface="Segoe UI Light" panose="020B0502040204020203" pitchFamily="34" charset="0"/>
              </a:rPr>
              <a:t>TASK</a:t>
            </a:r>
          </a:p>
          <a:p>
            <a:pPr marL="457200" lvl="1" indent="0">
              <a:buNone/>
            </a:pPr>
            <a:endParaRPr lang="en-GB" b="1">
              <a:solidFill>
                <a:srgbClr val="FFFF00"/>
              </a:solidFill>
              <a:latin typeface="Segoe UI Light" panose="020B0502040204020203" pitchFamily="34" charset="0"/>
            </a:endParaRPr>
          </a:p>
          <a:p>
            <a:pPr marL="457200" lvl="1" indent="0">
              <a:buNone/>
            </a:pPr>
            <a:r>
              <a:rPr lang="en-GB" b="1">
                <a:solidFill>
                  <a:srgbClr val="FFFF00"/>
                </a:solidFill>
                <a:latin typeface="Segoe UI Light" panose="020B0502040204020203" pitchFamily="34" charset="0"/>
              </a:rPr>
              <a:t>You have 10 mins to write down answers to the following Qs </a:t>
            </a:r>
            <a:r>
              <a:rPr lang="mr-IN" b="1">
                <a:solidFill>
                  <a:srgbClr val="FFFF00"/>
                </a:solidFill>
                <a:latin typeface="Segoe UI Light" panose="020B0502040204020203" pitchFamily="34" charset="0"/>
              </a:rPr>
              <a:t>–</a:t>
            </a:r>
            <a:r>
              <a:rPr lang="en-GB" b="1">
                <a:solidFill>
                  <a:srgbClr val="FFFF00"/>
                </a:solidFill>
                <a:latin typeface="Segoe UI Light" panose="020B0502040204020203" pitchFamily="34" charset="0"/>
              </a:rPr>
              <a:t> set a timer on your phone!</a:t>
            </a:r>
          </a:p>
          <a:p>
            <a:pPr lvl="1"/>
            <a:endParaRPr lang="en-GB" b="1">
              <a:solidFill>
                <a:srgbClr val="FFFF00"/>
              </a:solidFill>
              <a:latin typeface="Segoe UI Light" panose="020B0502040204020203" pitchFamily="34" charset="0"/>
            </a:endParaRPr>
          </a:p>
          <a:p>
            <a:pPr lvl="2"/>
            <a:endParaRPr lang="en-GB" sz="1800" b="1">
              <a:solidFill>
                <a:srgbClr val="FFFF00"/>
              </a:solidFill>
              <a:latin typeface="Segoe UI Light" panose="020B0502040204020203" pitchFamily="34" charset="0"/>
            </a:endParaRPr>
          </a:p>
        </p:txBody>
      </p:sp>
      <p:sp>
        <p:nvSpPr>
          <p:cNvPr id="5" name="AutoShape 2" descr="Image result for general election 2019"/>
          <p:cNvSpPr>
            <a:spLocks noChangeAspect="1" noChangeArrowheads="1"/>
          </p:cNvSpPr>
          <p:nvPr/>
        </p:nvSpPr>
        <p:spPr bwMode="auto">
          <a:xfrm>
            <a:off x="214574" y="-147102"/>
            <a:ext cx="210601" cy="21060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Content Placeholder 2">
            <a:extLst>
              <a:ext uri="{FF2B5EF4-FFF2-40B4-BE49-F238E27FC236}">
                <a16:creationId xmlns:a16="http://schemas.microsoft.com/office/drawing/2014/main" id="{845959BE-AD70-AC4C-8DD4-4D66AD581C4E}"/>
              </a:ext>
            </a:extLst>
          </p:cNvPr>
          <p:cNvSpPr txBox="1">
            <a:spLocks/>
          </p:cNvSpPr>
          <p:nvPr/>
        </p:nvSpPr>
        <p:spPr>
          <a:xfrm>
            <a:off x="6203092" y="3944222"/>
            <a:ext cx="5453449" cy="2632017"/>
          </a:xfrm>
          <a:prstGeom prst="rect">
            <a:avLst/>
          </a:prstGeom>
          <a:solidFill>
            <a:srgbClr val="0070C0"/>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700"/>
          </a:p>
          <a:p>
            <a:pPr marL="1371600" lvl="2" indent="-457200">
              <a:buFont typeface="+mj-lt"/>
              <a:buAutoNum type="arabicPeriod"/>
            </a:pPr>
            <a:r>
              <a:rPr lang="en-GB" sz="2400" b="1">
                <a:solidFill>
                  <a:srgbClr val="FFFF00"/>
                </a:solidFill>
                <a:latin typeface="Segoe UI Light" panose="020B0502040204020203" pitchFamily="34" charset="0"/>
              </a:rPr>
              <a:t>What is power?</a:t>
            </a:r>
          </a:p>
          <a:p>
            <a:pPr marL="1371600" lvl="2" indent="-457200">
              <a:buFont typeface="+mj-lt"/>
              <a:buAutoNum type="arabicPeriod"/>
            </a:pPr>
            <a:r>
              <a:rPr lang="en-GB" sz="2400" b="1">
                <a:solidFill>
                  <a:srgbClr val="FFFF00"/>
                </a:solidFill>
                <a:latin typeface="Segoe UI Light" panose="020B0502040204020203" pitchFamily="34" charset="0"/>
              </a:rPr>
              <a:t>How is power exercised?</a:t>
            </a:r>
          </a:p>
          <a:p>
            <a:pPr marL="1371600" lvl="2" indent="-457200">
              <a:buFont typeface="+mj-lt"/>
              <a:buAutoNum type="arabicPeriod"/>
            </a:pPr>
            <a:r>
              <a:rPr lang="en-GB" sz="2400" b="1">
                <a:solidFill>
                  <a:srgbClr val="FFFF00"/>
                </a:solidFill>
                <a:latin typeface="Segoe UI Light" panose="020B0502040204020203" pitchFamily="34" charset="0"/>
              </a:rPr>
              <a:t>Who has it?</a:t>
            </a:r>
          </a:p>
          <a:p>
            <a:pPr marL="1371600" lvl="2" indent="-457200">
              <a:buFont typeface="+mj-lt"/>
              <a:buAutoNum type="arabicPeriod"/>
            </a:pPr>
            <a:r>
              <a:rPr lang="en-GB" sz="2400" b="1">
                <a:solidFill>
                  <a:srgbClr val="FFFF00"/>
                </a:solidFill>
                <a:latin typeface="Segoe UI Light" panose="020B0502040204020203" pitchFamily="34" charset="0"/>
              </a:rPr>
              <a:t>What is the impact of who has power in society?</a:t>
            </a:r>
          </a:p>
          <a:p>
            <a:pPr marL="1371600" lvl="2" indent="-457200">
              <a:buFont typeface="+mj-lt"/>
              <a:buAutoNum type="arabicPeriod"/>
            </a:pPr>
            <a:r>
              <a:rPr lang="en-GB" sz="2400" b="1">
                <a:solidFill>
                  <a:srgbClr val="FFFF00"/>
                </a:solidFill>
                <a:latin typeface="Segoe UI Light" panose="020B0502040204020203" pitchFamily="34" charset="0"/>
              </a:rPr>
              <a:t>Who needs more power in society?</a:t>
            </a:r>
          </a:p>
        </p:txBody>
      </p:sp>
    </p:spTree>
    <p:extLst>
      <p:ext uri="{BB962C8B-B14F-4D97-AF65-F5344CB8AC3E}">
        <p14:creationId xmlns:p14="http://schemas.microsoft.com/office/powerpoint/2010/main" val="2625418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4821" b="18247"/>
          <a:stretch/>
        </p:blipFill>
        <p:spPr>
          <a:xfrm>
            <a:off x="1040348" y="621458"/>
            <a:ext cx="9971127" cy="5712441"/>
          </a:xfrm>
          <a:prstGeom prst="rect">
            <a:avLst/>
          </a:prstGeom>
        </p:spPr>
      </p:pic>
      <p:pic>
        <p:nvPicPr>
          <p:cNvPr id="6" name="Picture 5"/>
          <p:cNvPicPr>
            <a:picLocks noChangeAspect="1"/>
          </p:cNvPicPr>
          <p:nvPr/>
        </p:nvPicPr>
        <p:blipFill rotWithShape="1">
          <a:blip r:embed="rId3"/>
          <a:srcRect l="15919" t="6699" r="2161"/>
          <a:stretch/>
        </p:blipFill>
        <p:spPr>
          <a:xfrm>
            <a:off x="1229503" y="310730"/>
            <a:ext cx="6323153" cy="6398662"/>
          </a:xfrm>
          <a:prstGeom prst="rect">
            <a:avLst/>
          </a:prstGeom>
        </p:spPr>
      </p:pic>
      <p:pic>
        <p:nvPicPr>
          <p:cNvPr id="7" name="Picture 6"/>
          <p:cNvPicPr>
            <a:picLocks noChangeAspect="1"/>
          </p:cNvPicPr>
          <p:nvPr/>
        </p:nvPicPr>
        <p:blipFill rotWithShape="1">
          <a:blip r:embed="rId4"/>
          <a:srcRect l="19856" t="3348" r="20805" b="3472"/>
          <a:stretch/>
        </p:blipFill>
        <p:spPr>
          <a:xfrm>
            <a:off x="2080696" y="229670"/>
            <a:ext cx="7782343" cy="6390217"/>
          </a:xfrm>
          <a:prstGeom prst="rect">
            <a:avLst/>
          </a:prstGeom>
        </p:spPr>
      </p:pic>
      <p:pic>
        <p:nvPicPr>
          <p:cNvPr id="8" name="Picture 7"/>
          <p:cNvPicPr>
            <a:picLocks noChangeAspect="1"/>
          </p:cNvPicPr>
          <p:nvPr/>
        </p:nvPicPr>
        <p:blipFill rotWithShape="1">
          <a:blip r:embed="rId5"/>
          <a:srcRect l="1050" t="-4335" r="-1050" b="14504"/>
          <a:stretch/>
        </p:blipFill>
        <p:spPr>
          <a:xfrm>
            <a:off x="783638" y="243180"/>
            <a:ext cx="10606145" cy="6160548"/>
          </a:xfrm>
          <a:prstGeom prst="rect">
            <a:avLst/>
          </a:prstGeom>
        </p:spPr>
      </p:pic>
      <p:pic>
        <p:nvPicPr>
          <p:cNvPr id="9" name="Picture 8"/>
          <p:cNvPicPr>
            <a:picLocks noChangeAspect="1"/>
          </p:cNvPicPr>
          <p:nvPr/>
        </p:nvPicPr>
        <p:blipFill rotWithShape="1">
          <a:blip r:embed="rId6"/>
          <a:srcRect t="3545" r="1381" b="8397"/>
          <a:stretch/>
        </p:blipFill>
        <p:spPr>
          <a:xfrm>
            <a:off x="0" y="0"/>
            <a:ext cx="12192000" cy="6858000"/>
          </a:xfrm>
          <a:prstGeom prst="rect">
            <a:avLst/>
          </a:prstGeom>
        </p:spPr>
      </p:pic>
    </p:spTree>
    <p:extLst>
      <p:ext uri="{BB962C8B-B14F-4D97-AF65-F5344CB8AC3E}">
        <p14:creationId xmlns:p14="http://schemas.microsoft.com/office/powerpoint/2010/main" val="13895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3E3D-1872-DF4E-9C8C-B544AFDEA28E}"/>
              </a:ext>
            </a:extLst>
          </p:cNvPr>
          <p:cNvSpPr>
            <a:spLocks noGrp="1"/>
          </p:cNvSpPr>
          <p:nvPr>
            <p:ph type="title"/>
          </p:nvPr>
        </p:nvSpPr>
        <p:spPr>
          <a:xfrm>
            <a:off x="5523470" y="132750"/>
            <a:ext cx="6486024" cy="6539898"/>
          </a:xfrm>
          <a:solidFill>
            <a:srgbClr val="0070C0"/>
          </a:solidFill>
        </p:spPr>
        <p:txBody>
          <a:bodyPr>
            <a:normAutofit fontScale="90000"/>
          </a:bodyPr>
          <a:lstStyle/>
          <a:p>
            <a:pPr algn="ctr">
              <a:lnSpc>
                <a:spcPct val="100000"/>
              </a:lnSpc>
            </a:pPr>
            <a:br>
              <a:rPr lang="en-US" sz="3600">
                <a:solidFill>
                  <a:srgbClr val="FFFF00"/>
                </a:solidFill>
              </a:rPr>
            </a:br>
            <a:r>
              <a:rPr lang="en-US" sz="4000" b="1">
                <a:solidFill>
                  <a:srgbClr val="FFFF00"/>
                </a:solidFill>
                <a:latin typeface="Segoe UI Emoji" panose="020B0502040204020203" pitchFamily="34" charset="0"/>
                <a:ea typeface="Segoe UI Emoji" panose="020B0502040204020203" pitchFamily="34" charset="0"/>
              </a:rPr>
              <a:t>The Prime Minister is the focal point for power in the British political system.</a:t>
            </a:r>
            <a:br>
              <a:rPr lang="en-US" sz="3100">
                <a:solidFill>
                  <a:srgbClr val="FFFF00"/>
                </a:solidFill>
                <a:latin typeface="Segoe UI Emoji" panose="020B0502040204020203" pitchFamily="34" charset="0"/>
                <a:ea typeface="Segoe UI Emoji" panose="020B0502040204020203" pitchFamily="34" charset="0"/>
              </a:rPr>
            </a:br>
            <a:br>
              <a:rPr lang="en-US" sz="2700">
                <a:solidFill>
                  <a:srgbClr val="FFFF00"/>
                </a:solidFill>
                <a:latin typeface="Segoe UI Emoji" panose="020B0502040204020203" pitchFamily="34" charset="0"/>
                <a:ea typeface="Segoe UI Emoji" panose="020B0502040204020203" pitchFamily="34" charset="0"/>
              </a:rPr>
            </a:br>
            <a:r>
              <a:rPr lang="en-US" sz="2700" b="1" u="sng">
                <a:solidFill>
                  <a:srgbClr val="FFFF00"/>
                </a:solidFill>
                <a:latin typeface="Segoe UI Emoji" panose="020B0502040204020203" pitchFamily="34" charset="0"/>
                <a:ea typeface="Segoe UI Emoji" panose="020B0502040204020203" pitchFamily="34" charset="0"/>
              </a:rPr>
              <a:t>TASK 1</a:t>
            </a:r>
            <a:r>
              <a:rPr lang="en-US" sz="2700">
                <a:solidFill>
                  <a:srgbClr val="FFFF00"/>
                </a:solidFill>
                <a:latin typeface="Segoe UI Emoji" panose="020B0502040204020203" pitchFamily="34" charset="0"/>
                <a:ea typeface="Segoe UI Emoji" panose="020B0502040204020203" pitchFamily="34" charset="0"/>
              </a:rPr>
              <a:t>: Work through the sources on the next 5 slides (graphics, video links, article). </a:t>
            </a:r>
            <a:br>
              <a:rPr lang="en-US" sz="2200" i="1">
                <a:solidFill>
                  <a:schemeClr val="bg1"/>
                </a:solidFill>
                <a:latin typeface="Segoe UI Emoji" panose="020B0502040204020203" pitchFamily="34" charset="0"/>
                <a:ea typeface="Segoe UI Emoji" panose="020B0502040204020203" pitchFamily="34" charset="0"/>
              </a:rPr>
            </a:br>
            <a:br>
              <a:rPr lang="en-US" sz="2200">
                <a:latin typeface="Segoe UI Emoji" panose="020B0502040204020203" pitchFamily="34" charset="0"/>
                <a:ea typeface="Segoe UI Emoji" panose="020B0502040204020203" pitchFamily="34" charset="0"/>
              </a:rPr>
            </a:br>
            <a:r>
              <a:rPr lang="en-US" sz="2700" b="1" u="sng">
                <a:solidFill>
                  <a:srgbClr val="FFFF00"/>
                </a:solidFill>
                <a:latin typeface="Segoe UI Emoji" panose="020B0502040204020203" pitchFamily="34" charset="0"/>
                <a:ea typeface="Segoe UI Emoji" panose="020B0502040204020203" pitchFamily="34" charset="0"/>
              </a:rPr>
              <a:t>TASK 2</a:t>
            </a:r>
            <a:r>
              <a:rPr lang="en-US" sz="2700">
                <a:solidFill>
                  <a:srgbClr val="FFFF00"/>
                </a:solidFill>
                <a:latin typeface="Segoe UI Emoji" panose="020B0502040204020203" pitchFamily="34" charset="0"/>
                <a:ea typeface="Segoe UI Emoji" panose="020B0502040204020203" pitchFamily="34" charset="0"/>
              </a:rPr>
              <a:t>: Answer the following questions using the source material.</a:t>
            </a:r>
            <a:br>
              <a:rPr lang="en-US" sz="2700">
                <a:solidFill>
                  <a:srgbClr val="FFFF00"/>
                </a:solidFill>
                <a:latin typeface="Segoe UI Emoji" panose="020B0502040204020203" pitchFamily="34" charset="0"/>
                <a:ea typeface="Segoe UI Emoji" panose="020B0502040204020203" pitchFamily="34" charset="0"/>
              </a:rPr>
            </a:br>
            <a:r>
              <a:rPr lang="en-US" sz="2700">
                <a:solidFill>
                  <a:srgbClr val="FFFF00"/>
                </a:solidFill>
                <a:latin typeface="Segoe UI Emoji" panose="020B0502040204020203" pitchFamily="34" charset="0"/>
                <a:ea typeface="Segoe UI Emoji" panose="020B0502040204020203" pitchFamily="34" charset="0"/>
              </a:rPr>
              <a:t> </a:t>
            </a:r>
            <a:br>
              <a:rPr lang="en-US" sz="2700">
                <a:solidFill>
                  <a:srgbClr val="FFFF00"/>
                </a:solidFill>
                <a:latin typeface="Segoe UI Emoji" panose="020B0502040204020203" pitchFamily="34" charset="0"/>
                <a:ea typeface="Segoe UI Emoji" panose="020B0502040204020203" pitchFamily="34" charset="0"/>
              </a:rPr>
            </a:br>
            <a:r>
              <a:rPr lang="en-US" sz="2700" i="1">
                <a:solidFill>
                  <a:schemeClr val="bg1"/>
                </a:solidFill>
                <a:latin typeface="Segoe UI Emoji" panose="020B0502040204020203" pitchFamily="34" charset="0"/>
                <a:ea typeface="Segoe UI Emoji" panose="020B0502040204020203" pitchFamily="34" charset="0"/>
              </a:rPr>
              <a:t>What power does a PM have? </a:t>
            </a:r>
            <a:br>
              <a:rPr lang="en-US" sz="2700" i="1">
                <a:solidFill>
                  <a:schemeClr val="bg1"/>
                </a:solidFill>
                <a:latin typeface="Segoe UI Emoji" panose="020B0502040204020203" pitchFamily="34" charset="0"/>
                <a:ea typeface="Segoe UI Emoji" panose="020B0502040204020203" pitchFamily="34" charset="0"/>
              </a:rPr>
            </a:br>
            <a:r>
              <a:rPr lang="en-US" sz="2700" i="1">
                <a:solidFill>
                  <a:schemeClr val="bg1"/>
                </a:solidFill>
                <a:latin typeface="Segoe UI Emoji" panose="020B0502040204020203" pitchFamily="34" charset="0"/>
                <a:ea typeface="Segoe UI Emoji" panose="020B0502040204020203" pitchFamily="34" charset="0"/>
              </a:rPr>
              <a:t>Where does that power come from?</a:t>
            </a:r>
            <a:br>
              <a:rPr lang="en-US" sz="2700" i="1">
                <a:solidFill>
                  <a:schemeClr val="bg1"/>
                </a:solidFill>
                <a:latin typeface="Segoe UI Emoji" panose="020B0502040204020203" pitchFamily="34" charset="0"/>
                <a:ea typeface="Segoe UI Emoji" panose="020B0502040204020203" pitchFamily="34" charset="0"/>
              </a:rPr>
            </a:br>
            <a:r>
              <a:rPr lang="en-US" sz="2700" i="1">
                <a:solidFill>
                  <a:schemeClr val="bg1"/>
                </a:solidFill>
                <a:latin typeface="Segoe UI Emoji" panose="020B0502040204020203" pitchFamily="34" charset="0"/>
                <a:ea typeface="Segoe UI Emoji" panose="020B0502040204020203" pitchFamily="34" charset="0"/>
              </a:rPr>
              <a:t>How might a PM’s power be limited by others?</a:t>
            </a:r>
            <a:endParaRPr lang="en-US" sz="2700"/>
          </a:p>
        </p:txBody>
      </p:sp>
      <p:pic>
        <p:nvPicPr>
          <p:cNvPr id="5" name="Content Placeholder 4" descr="A picture containing text, book, photo, screen&#10;&#10;Description automatically generated">
            <a:extLst>
              <a:ext uri="{FF2B5EF4-FFF2-40B4-BE49-F238E27FC236}">
                <a16:creationId xmlns:a16="http://schemas.microsoft.com/office/drawing/2014/main" id="{B3629369-0E65-3B49-B811-0AD078683C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06" y="132749"/>
            <a:ext cx="5109589" cy="6539899"/>
          </a:xfrm>
        </p:spPr>
      </p:pic>
    </p:spTree>
    <p:extLst>
      <p:ext uri="{BB962C8B-B14F-4D97-AF65-F5344CB8AC3E}">
        <p14:creationId xmlns:p14="http://schemas.microsoft.com/office/powerpoint/2010/main" val="180325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4D08-6379-124B-99CD-658324DCC465}"/>
              </a:ext>
            </a:extLst>
          </p:cNvPr>
          <p:cNvSpPr>
            <a:spLocks noGrp="1"/>
          </p:cNvSpPr>
          <p:nvPr>
            <p:ph type="title"/>
          </p:nvPr>
        </p:nvSpPr>
        <p:spPr/>
        <p:txBody>
          <a:bodyPr/>
          <a:lstStyle/>
          <a:p>
            <a:endParaRPr lang="en-US"/>
          </a:p>
        </p:txBody>
      </p:sp>
      <p:pic>
        <p:nvPicPr>
          <p:cNvPr id="7" name="Picture 6" descr="A picture containing food&#10;&#10;Description automatically generated">
            <a:extLst>
              <a:ext uri="{FF2B5EF4-FFF2-40B4-BE49-F238E27FC236}">
                <a16:creationId xmlns:a16="http://schemas.microsoft.com/office/drawing/2014/main" id="{AD25EB1A-1B57-714D-81A3-18284DDA6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6426"/>
            <a:ext cx="5869287" cy="6422082"/>
          </a:xfrm>
          <a:prstGeom prst="rect">
            <a:avLst/>
          </a:prstGeom>
        </p:spPr>
      </p:pic>
      <p:pic>
        <p:nvPicPr>
          <p:cNvPr id="9" name="Picture 8" descr="A picture containing fruit&#10;&#10;Description automatically generated">
            <a:extLst>
              <a:ext uri="{FF2B5EF4-FFF2-40B4-BE49-F238E27FC236}">
                <a16:creationId xmlns:a16="http://schemas.microsoft.com/office/drawing/2014/main" id="{E6CC813C-4FEB-5949-B2CD-CC3B07E54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12" y="176426"/>
            <a:ext cx="5712768" cy="6316449"/>
          </a:xfrm>
          <a:prstGeom prst="rect">
            <a:avLst/>
          </a:prstGeom>
        </p:spPr>
      </p:pic>
    </p:spTree>
    <p:extLst>
      <p:ext uri="{BB962C8B-B14F-4D97-AF65-F5344CB8AC3E}">
        <p14:creationId xmlns:p14="http://schemas.microsoft.com/office/powerpoint/2010/main" val="54031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050" y="258468"/>
            <a:ext cx="5917306" cy="916900"/>
          </a:xfrm>
        </p:spPr>
        <p:txBody>
          <a:bodyPr/>
          <a:lstStyle/>
          <a:p>
            <a:pPr marL="0" indent="0">
              <a:buNone/>
            </a:pPr>
            <a:r>
              <a:rPr lang="en-US">
                <a:hlinkClick r:id="rId2"/>
              </a:rPr>
              <a:t>What makes a good Prime Minister</a:t>
            </a:r>
            <a:endParaRPr lang="en-US"/>
          </a:p>
        </p:txBody>
      </p:sp>
      <p:pic>
        <p:nvPicPr>
          <p:cNvPr id="4" name="Picture 3" descr="Screen Shot 2020-06-09 at 13.29.08.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63" y="1026888"/>
            <a:ext cx="11106051" cy="5470213"/>
          </a:xfrm>
          <a:prstGeom prst="rect">
            <a:avLst/>
          </a:prstGeom>
        </p:spPr>
      </p:pic>
    </p:spTree>
    <p:extLst>
      <p:ext uri="{BB962C8B-B14F-4D97-AF65-F5344CB8AC3E}">
        <p14:creationId xmlns:p14="http://schemas.microsoft.com/office/powerpoint/2010/main" val="318806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99591-B3F5-A74A-AFE6-38AF61636637}"/>
              </a:ext>
            </a:extLst>
          </p:cNvPr>
          <p:cNvSpPr>
            <a:spLocks noGrp="1"/>
          </p:cNvSpPr>
          <p:nvPr>
            <p:ph idx="1"/>
          </p:nvPr>
        </p:nvSpPr>
        <p:spPr>
          <a:xfrm>
            <a:off x="2500054" y="0"/>
            <a:ext cx="7308941" cy="1524848"/>
          </a:xfrm>
        </p:spPr>
        <p:txBody>
          <a:bodyPr/>
          <a:lstStyle/>
          <a:p>
            <a:endParaRPr lang="en-US"/>
          </a:p>
          <a:p>
            <a:pPr marL="0" indent="0">
              <a:buNone/>
            </a:pPr>
            <a:r>
              <a:rPr lang="en-GB">
                <a:hlinkClick r:id="rId2" tooltip="Original URL: https://www.bbc.co.uk/programmes/p02msv8d. Click or tap if you trust this link."/>
              </a:rPr>
              <a:t>https://www.bbc.co.uk/programmes/p02msv8d</a:t>
            </a:r>
            <a:endParaRPr lang="en-US"/>
          </a:p>
          <a:p>
            <a:endParaRPr lang="en-US"/>
          </a:p>
        </p:txBody>
      </p:sp>
      <p:pic>
        <p:nvPicPr>
          <p:cNvPr id="4" name="Picture 3" descr="Screen Shot 2020-06-09 at 13.07.54.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72" y="1225068"/>
            <a:ext cx="10362946" cy="5497831"/>
          </a:xfrm>
          <a:prstGeom prst="rect">
            <a:avLst/>
          </a:prstGeom>
        </p:spPr>
      </p:pic>
    </p:spTree>
    <p:extLst>
      <p:ext uri="{BB962C8B-B14F-4D97-AF65-F5344CB8AC3E}">
        <p14:creationId xmlns:p14="http://schemas.microsoft.com/office/powerpoint/2010/main" val="418090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84894" cy="1825625"/>
          </a:xfrm>
          <a:solidFill>
            <a:srgbClr val="0070C0"/>
          </a:solidFill>
        </p:spPr>
        <p:txBody>
          <a:bodyPr>
            <a:normAutofit/>
          </a:bodyPr>
          <a:lstStyle/>
          <a:p>
            <a:pPr algn="ctr"/>
            <a:r>
              <a:rPr lang="en-GB" sz="6600" b="1">
                <a:solidFill>
                  <a:srgbClr val="FFFF00"/>
                </a:solidFill>
                <a:latin typeface="Segoe UI Light" panose="020B0502040204020203" pitchFamily="34" charset="0"/>
              </a:rPr>
              <a:t>What will I study?</a:t>
            </a:r>
          </a:p>
        </p:txBody>
      </p:sp>
      <p:sp>
        <p:nvSpPr>
          <p:cNvPr id="3" name="Content Placeholder 2"/>
          <p:cNvSpPr>
            <a:spLocks noGrp="1"/>
          </p:cNvSpPr>
          <p:nvPr>
            <p:ph idx="1"/>
          </p:nvPr>
        </p:nvSpPr>
        <p:spPr>
          <a:xfrm>
            <a:off x="0" y="1825624"/>
            <a:ext cx="6884894" cy="5032375"/>
          </a:xfrm>
          <a:solidFill>
            <a:srgbClr val="0070C0"/>
          </a:solidFill>
        </p:spPr>
        <p:txBody>
          <a:bodyPr>
            <a:normAutofit/>
          </a:bodyPr>
          <a:lstStyle/>
          <a:p>
            <a:pPr marL="0" indent="0">
              <a:buNone/>
            </a:pPr>
            <a:endParaRPr lang="en-GB" sz="2800"/>
          </a:p>
          <a:p>
            <a:pPr lvl="1" algn="ctr"/>
            <a:r>
              <a:rPr lang="en-GB" sz="3600" b="1">
                <a:solidFill>
                  <a:srgbClr val="FFFF00"/>
                </a:solidFill>
                <a:latin typeface="Segoe UI Light" panose="020B0502040204020203" pitchFamily="34" charset="0"/>
              </a:rPr>
              <a:t>UK Politics </a:t>
            </a:r>
          </a:p>
          <a:p>
            <a:pPr lvl="1" algn="ctr"/>
            <a:endParaRPr lang="en-GB" sz="3600" b="1">
              <a:solidFill>
                <a:srgbClr val="FFFF00"/>
              </a:solidFill>
              <a:latin typeface="Segoe UI Light" panose="020B0502040204020203" pitchFamily="34" charset="0"/>
            </a:endParaRPr>
          </a:p>
          <a:p>
            <a:pPr lvl="1" algn="ctr"/>
            <a:r>
              <a:rPr lang="en-GB" sz="3600" b="1">
                <a:solidFill>
                  <a:srgbClr val="FFFF00"/>
                </a:solidFill>
                <a:latin typeface="Segoe UI Light" panose="020B0502040204020203" pitchFamily="34" charset="0"/>
              </a:rPr>
              <a:t>Political Ideas</a:t>
            </a:r>
          </a:p>
          <a:p>
            <a:pPr lvl="1" algn="ctr"/>
            <a:endParaRPr lang="en-GB" sz="3600" b="1">
              <a:solidFill>
                <a:srgbClr val="FFFF00"/>
              </a:solidFill>
              <a:latin typeface="Segoe UI Light" panose="020B0502040204020203" pitchFamily="34" charset="0"/>
            </a:endParaRPr>
          </a:p>
          <a:p>
            <a:pPr lvl="1" algn="ctr"/>
            <a:r>
              <a:rPr lang="en-GB" sz="3600" b="1">
                <a:solidFill>
                  <a:srgbClr val="FFFF00"/>
                </a:solidFill>
                <a:latin typeface="Segoe UI Light" panose="020B0502040204020203" pitchFamily="34" charset="0"/>
              </a:rPr>
              <a:t>UK Government </a:t>
            </a:r>
          </a:p>
          <a:p>
            <a:pPr lvl="1" algn="ctr"/>
            <a:endParaRPr lang="en-GB" sz="3600" b="1">
              <a:solidFill>
                <a:srgbClr val="FFFF00"/>
              </a:solidFill>
              <a:latin typeface="Segoe UI Light" panose="020B0502040204020203" pitchFamily="34" charset="0"/>
            </a:endParaRPr>
          </a:p>
          <a:p>
            <a:pPr lvl="1" algn="ctr"/>
            <a:r>
              <a:rPr lang="en-GB" sz="3600" b="1">
                <a:solidFill>
                  <a:srgbClr val="FFFF00"/>
                </a:solidFill>
                <a:latin typeface="Segoe UI Light" panose="020B0502040204020203" pitchFamily="34" charset="0"/>
              </a:rPr>
              <a:t>Global Politics</a:t>
            </a:r>
          </a:p>
        </p:txBody>
      </p:sp>
      <p:pic>
        <p:nvPicPr>
          <p:cNvPr id="6" name="Picture 5"/>
          <p:cNvPicPr>
            <a:picLocks noChangeAspect="1"/>
          </p:cNvPicPr>
          <p:nvPr/>
        </p:nvPicPr>
        <p:blipFill>
          <a:blip r:embed="rId2"/>
          <a:stretch>
            <a:fillRect/>
          </a:stretch>
        </p:blipFill>
        <p:spPr>
          <a:xfrm>
            <a:off x="7487322" y="3962015"/>
            <a:ext cx="4339300" cy="2653937"/>
          </a:xfrm>
          <a:prstGeom prst="rect">
            <a:avLst/>
          </a:prstGeom>
        </p:spPr>
      </p:pic>
      <p:sp>
        <p:nvSpPr>
          <p:cNvPr id="5" name="AutoShape 2" descr="Image result for general election 2019"/>
          <p:cNvSpPr>
            <a:spLocks noChangeAspect="1" noChangeArrowheads="1"/>
          </p:cNvSpPr>
          <p:nvPr/>
        </p:nvSpPr>
        <p:spPr bwMode="auto">
          <a:xfrm>
            <a:off x="214574" y="-147102"/>
            <a:ext cx="210601" cy="21060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Image result for general election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629" y="300168"/>
            <a:ext cx="3270904" cy="32709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1974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713A-9A3F-9946-8467-52C447F8AE9A}"/>
              </a:ext>
            </a:extLst>
          </p:cNvPr>
          <p:cNvSpPr>
            <a:spLocks noGrp="1"/>
          </p:cNvSpPr>
          <p:nvPr>
            <p:ph type="title"/>
          </p:nvPr>
        </p:nvSpPr>
        <p:spPr/>
        <p:txBody>
          <a:bodyPr/>
          <a:lstStyle/>
          <a:p>
            <a:endParaRPr lang="en-US"/>
          </a:p>
        </p:txBody>
      </p:sp>
      <p:pic>
        <p:nvPicPr>
          <p:cNvPr id="5" name="Content Placeholder 4" descr="A screenshot of text&#10;&#10;Description automatically generated">
            <a:extLst>
              <a:ext uri="{FF2B5EF4-FFF2-40B4-BE49-F238E27FC236}">
                <a16:creationId xmlns:a16="http://schemas.microsoft.com/office/drawing/2014/main" id="{C91BE193-41D2-E845-BDCA-5D02C1A4B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69" y="183764"/>
            <a:ext cx="6052488" cy="6490472"/>
          </a:xfrm>
        </p:spPr>
      </p:pic>
      <p:pic>
        <p:nvPicPr>
          <p:cNvPr id="7" name="Picture 6" descr="A close up of a newspaper&#10;&#10;Description automatically generated">
            <a:extLst>
              <a:ext uri="{FF2B5EF4-FFF2-40B4-BE49-F238E27FC236}">
                <a16:creationId xmlns:a16="http://schemas.microsoft.com/office/drawing/2014/main" id="{22CF9D5D-DD58-CF43-9802-44A5343B8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057" y="0"/>
            <a:ext cx="5892374" cy="6858000"/>
          </a:xfrm>
          <a:prstGeom prst="rect">
            <a:avLst/>
          </a:prstGeom>
        </p:spPr>
      </p:pic>
    </p:spTree>
    <p:extLst>
      <p:ext uri="{BB962C8B-B14F-4D97-AF65-F5344CB8AC3E}">
        <p14:creationId xmlns:p14="http://schemas.microsoft.com/office/powerpoint/2010/main" val="328452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713A-9A3F-9946-8467-52C447F8AE9A}"/>
              </a:ext>
            </a:extLst>
          </p:cNvPr>
          <p:cNvSpPr>
            <a:spLocks noGrp="1"/>
          </p:cNvSpPr>
          <p:nvPr>
            <p:ph type="title"/>
          </p:nvPr>
        </p:nvSpPr>
        <p:spPr/>
        <p:txBody>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9C850B1E-B39B-A344-8B59-5658A6472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35" y="302768"/>
            <a:ext cx="10083113" cy="6190107"/>
          </a:xfrm>
          <a:prstGeom prst="rect">
            <a:avLst/>
          </a:prstGeom>
        </p:spPr>
      </p:pic>
      <p:sp>
        <p:nvSpPr>
          <p:cNvPr id="4" name="Content Placeholder 3">
            <a:extLst>
              <a:ext uri="{FF2B5EF4-FFF2-40B4-BE49-F238E27FC236}">
                <a16:creationId xmlns:a16="http://schemas.microsoft.com/office/drawing/2014/main" id="{F7679E60-F331-3746-908E-80886EE881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767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116FE-9C31-AE46-A286-4CD55D4DD9EB}"/>
              </a:ext>
            </a:extLst>
          </p:cNvPr>
          <p:cNvSpPr>
            <a:spLocks noGrp="1"/>
          </p:cNvSpPr>
          <p:nvPr>
            <p:ph idx="1"/>
          </p:nvPr>
        </p:nvSpPr>
        <p:spPr>
          <a:xfrm>
            <a:off x="383059" y="370703"/>
            <a:ext cx="11343503" cy="6178378"/>
          </a:xfrm>
          <a:noFill/>
          <a:ln>
            <a:solidFill>
              <a:schemeClr val="accent6">
                <a:lumMod val="75000"/>
              </a:schemeClr>
            </a:solidFill>
          </a:ln>
        </p:spPr>
        <p:txBody>
          <a:bodyPr>
            <a:normAutofit/>
          </a:bodyPr>
          <a:lstStyle/>
          <a:p>
            <a:pPr marL="0" indent="0" algn="ctr">
              <a:buNone/>
            </a:pPr>
            <a:endParaRPr lang="en-US" sz="4400">
              <a:solidFill>
                <a:srgbClr val="FFFF00"/>
              </a:solidFill>
              <a:latin typeface="Segoe UI Emoji" panose="020B0502040204020203" pitchFamily="34" charset="0"/>
              <a:ea typeface="Segoe UI Emoji" panose="020B0502040204020203" pitchFamily="34" charset="0"/>
            </a:endParaRPr>
          </a:p>
          <a:p>
            <a:pPr marL="0" indent="0" algn="ctr">
              <a:buNone/>
            </a:pPr>
            <a:endParaRPr lang="en-GB">
              <a:solidFill>
                <a:schemeClr val="accent2"/>
              </a:solidFill>
            </a:endParaRPr>
          </a:p>
          <a:p>
            <a:pPr marL="0" indent="0" algn="ctr">
              <a:buNone/>
            </a:pPr>
            <a:r>
              <a:rPr lang="en-GB" sz="6000">
                <a:solidFill>
                  <a:srgbClr val="FFFF00"/>
                </a:solidFill>
                <a:latin typeface="Segoe UI Emoji" panose="020B0502040204020203" pitchFamily="34" charset="0"/>
                <a:ea typeface="Segoe UI Emoji" panose="020B0502040204020203" pitchFamily="34" charset="0"/>
                <a:hlinkClick r:id="rId2"/>
              </a:rPr>
              <a:t>Work through the following test on Seneca on the role and powers of the PM.  </a:t>
            </a:r>
            <a:endParaRPr lang="en-US" sz="6000">
              <a:solidFill>
                <a:srgbClr val="FFFF00"/>
              </a:solidFill>
              <a:latin typeface="Segoe UI Emoji" panose="020B0502040204020203" pitchFamily="34" charset="0"/>
              <a:ea typeface="Segoe UI Emoji" panose="020B0502040204020203" pitchFamily="34" charset="0"/>
            </a:endParaRPr>
          </a:p>
          <a:p>
            <a:pPr marL="0" indent="0" algn="ctr">
              <a:buNone/>
            </a:pPr>
            <a:endParaRPr lang="en-US">
              <a:solidFill>
                <a:srgbClr val="FFFF00"/>
              </a:solidFill>
              <a:latin typeface="Segoe UI Emoji" panose="020B0502040204020203" pitchFamily="34" charset="0"/>
              <a:ea typeface="Segoe UI Emoji" panose="020B0502040204020203" pitchFamily="34" charset="0"/>
            </a:endParaRPr>
          </a:p>
          <a:p>
            <a:pPr marL="0" indent="0" algn="ctr">
              <a:buNone/>
            </a:pPr>
            <a:r>
              <a:rPr lang="en-US">
                <a:solidFill>
                  <a:srgbClr val="FFFF00"/>
                </a:solidFill>
                <a:latin typeface="Segoe UI Emoji" panose="020B0502040204020203" pitchFamily="34" charset="0"/>
                <a:ea typeface="Segoe UI Emoji" panose="020B0502040204020203" pitchFamily="34" charset="0"/>
              </a:rPr>
              <a:t>(You will need to download Seneca App or access task through the link below on a tablet or PC or phone </a:t>
            </a:r>
            <a:r>
              <a:rPr lang="mr-IN">
                <a:solidFill>
                  <a:srgbClr val="FFFF00"/>
                </a:solidFill>
                <a:latin typeface="Segoe UI Emoji" panose="020B0502040204020203" pitchFamily="34" charset="0"/>
                <a:ea typeface="Segoe UI Emoji" panose="020B0502040204020203" pitchFamily="34" charset="0"/>
              </a:rPr>
              <a:t>–</a:t>
            </a:r>
            <a:r>
              <a:rPr lang="en-US">
                <a:solidFill>
                  <a:srgbClr val="FFFF00"/>
                </a:solidFill>
                <a:latin typeface="Segoe UI Emoji" panose="020B0502040204020203" pitchFamily="34" charset="0"/>
                <a:ea typeface="Segoe UI Emoji" panose="020B0502040204020203" pitchFamily="34" charset="0"/>
              </a:rPr>
              <a:t> We will be able to see how you get on with the task!) Class code: </a:t>
            </a:r>
            <a:r>
              <a:rPr lang="en-US" u="sng">
                <a:solidFill>
                  <a:srgbClr val="FF6600"/>
                </a:solidFill>
                <a:latin typeface="Segoe UI Emoji" panose="020B0502040204020203" pitchFamily="34" charset="0"/>
                <a:ea typeface="Segoe UI Emoji" panose="020B0502040204020203" pitchFamily="34" charset="0"/>
              </a:rPr>
              <a:t>apKv7nihtp</a:t>
            </a:r>
          </a:p>
          <a:p>
            <a:pPr marL="0" indent="0" algn="ctr">
              <a:buNone/>
            </a:pPr>
            <a:endParaRPr lang="en-US">
              <a:solidFill>
                <a:srgbClr val="FFFF00"/>
              </a:solidFill>
              <a:latin typeface="Segoe UI Emoji" panose="020B0502040204020203" pitchFamily="34" charset="0"/>
              <a:ea typeface="Segoe UI Emoji" panose="020B0502040204020203" pitchFamily="34" charset="0"/>
            </a:endParaRPr>
          </a:p>
          <a:p>
            <a:pPr marL="0" indent="0" algn="ctr">
              <a:buNone/>
            </a:pPr>
            <a:endParaRPr lang="en-US">
              <a:solidFill>
                <a:srgbClr val="FFFF00"/>
              </a:solidFill>
              <a:latin typeface="Segoe UI Emoji" panose="020B0502040204020203" pitchFamily="34" charset="0"/>
              <a:ea typeface="Segoe UI Emoji" panose="020B0502040204020203" pitchFamily="34" charset="0"/>
            </a:endParaRPr>
          </a:p>
          <a:p>
            <a:pPr marL="0" indent="0" algn="ctr">
              <a:buNone/>
            </a:pPr>
            <a:endParaRPr lang="en-US"/>
          </a:p>
        </p:txBody>
      </p:sp>
    </p:spTree>
    <p:extLst>
      <p:ext uri="{BB962C8B-B14F-4D97-AF65-F5344CB8AC3E}">
        <p14:creationId xmlns:p14="http://schemas.microsoft.com/office/powerpoint/2010/main" val="3584724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424D-70C9-8840-A142-D1AD656C25D9}"/>
              </a:ext>
            </a:extLst>
          </p:cNvPr>
          <p:cNvSpPr>
            <a:spLocks noGrp="1"/>
          </p:cNvSpPr>
          <p:nvPr>
            <p:ph type="title"/>
          </p:nvPr>
        </p:nvSpPr>
        <p:spPr>
          <a:xfrm>
            <a:off x="197068" y="144407"/>
            <a:ext cx="11879317" cy="2199399"/>
          </a:xfrm>
          <a:solidFill>
            <a:srgbClr val="0070C0"/>
          </a:solidFill>
        </p:spPr>
        <p:txBody>
          <a:bodyPr>
            <a:noAutofit/>
          </a:bodyPr>
          <a:lstStyle/>
          <a:p>
            <a:pPr algn="ctr"/>
            <a:r>
              <a:rPr lang="en-US" sz="5400" b="1">
                <a:solidFill>
                  <a:srgbClr val="FFFF00"/>
                </a:solidFill>
                <a:latin typeface="Segoe UI Emoji" panose="020B0502040204020203" pitchFamily="34" charset="0"/>
                <a:ea typeface="Segoe UI Emoji" panose="020B0502040204020203" pitchFamily="34" charset="0"/>
              </a:rPr>
              <a:t>Battle of the PMs</a:t>
            </a:r>
            <a:br>
              <a:rPr lang="en-US" sz="5400" b="1">
                <a:solidFill>
                  <a:srgbClr val="FFFF00"/>
                </a:solidFill>
                <a:latin typeface="Segoe UI Emoji" panose="020B0502040204020203" pitchFamily="34" charset="0"/>
                <a:ea typeface="Segoe UI Emoji" panose="020B0502040204020203" pitchFamily="34" charset="0"/>
              </a:rPr>
            </a:br>
            <a:r>
              <a:rPr lang="en-US" sz="5400" b="1">
                <a:solidFill>
                  <a:srgbClr val="FFFF00"/>
                </a:solidFill>
                <a:latin typeface="Segoe UI Emoji" panose="020B0502040204020203" pitchFamily="34" charset="0"/>
                <a:ea typeface="Segoe UI Emoji" panose="020B0502040204020203" pitchFamily="34" charset="0"/>
              </a:rPr>
              <a:t>Who was the most powerful?</a:t>
            </a:r>
          </a:p>
        </p:txBody>
      </p:sp>
      <p:pic>
        <p:nvPicPr>
          <p:cNvPr id="4" name="Picture 3"/>
          <p:cNvPicPr>
            <a:picLocks noChangeAspect="1"/>
          </p:cNvPicPr>
          <p:nvPr/>
        </p:nvPicPr>
        <p:blipFill>
          <a:blip r:embed="rId2"/>
          <a:stretch>
            <a:fillRect/>
          </a:stretch>
        </p:blipFill>
        <p:spPr>
          <a:xfrm>
            <a:off x="2312277" y="2639574"/>
            <a:ext cx="7136198" cy="3866329"/>
          </a:xfrm>
          <a:prstGeom prst="rect">
            <a:avLst/>
          </a:prstGeom>
        </p:spPr>
      </p:pic>
    </p:spTree>
    <p:extLst>
      <p:ext uri="{BB962C8B-B14F-4D97-AF65-F5344CB8AC3E}">
        <p14:creationId xmlns:p14="http://schemas.microsoft.com/office/powerpoint/2010/main" val="202337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80691" y="140866"/>
            <a:ext cx="11564909" cy="3641414"/>
          </a:xfrm>
          <a:solidFill>
            <a:schemeClr val="accent5"/>
          </a:solidFill>
        </p:spPr>
        <p:txBody>
          <a:bodyPr>
            <a:normAutofit/>
          </a:bodyPr>
          <a:lstStyle/>
          <a:p>
            <a:pPr marL="0" indent="0" algn="ctr">
              <a:buNone/>
            </a:pPr>
            <a:r>
              <a:rPr lang="en-GB">
                <a:solidFill>
                  <a:srgbClr val="FFFF00"/>
                </a:solidFill>
              </a:rPr>
              <a:t>Listen to the audio file and make a list of the arguments that propose why Tony Blair and Margaret Thatcher were each powerful PMs. </a:t>
            </a:r>
          </a:p>
          <a:p>
            <a:pPr marL="0" indent="0">
              <a:buNone/>
            </a:pPr>
            <a:endParaRPr lang="en-GB">
              <a:solidFill>
                <a:srgbClr val="FFFF00"/>
              </a:solidFill>
            </a:endParaRPr>
          </a:p>
          <a:p>
            <a:pPr marL="0" indent="0">
              <a:buNone/>
            </a:pPr>
            <a:endParaRPr lang="en-GB">
              <a:solidFill>
                <a:srgbClr val="FFFF00"/>
              </a:solidFill>
            </a:endParaRPr>
          </a:p>
          <a:p>
            <a:pPr marL="0" indent="0" algn="ctr">
              <a:buNone/>
            </a:pPr>
            <a:r>
              <a:rPr lang="en-GB">
                <a:solidFill>
                  <a:srgbClr val="FFFF00"/>
                </a:solidFill>
              </a:rPr>
              <a:t>Who do you think was the most powerful PM (Blair or Thatcher) and why, what is the strongest argument made to support your view? </a:t>
            </a:r>
            <a:br>
              <a:rPr lang="en-GB">
                <a:solidFill>
                  <a:srgbClr val="FFFF00"/>
                </a:solidFill>
              </a:rPr>
            </a:br>
            <a:br>
              <a:rPr lang="en-GB">
                <a:solidFill>
                  <a:srgbClr val="FFFF00"/>
                </a:solidFill>
              </a:rPr>
            </a:br>
            <a:r>
              <a:rPr lang="en-GB">
                <a:solidFill>
                  <a:srgbClr val="FFFF00"/>
                </a:solidFill>
              </a:rPr>
              <a:t>Both politics teachers have different views and you hear both of ours below.</a:t>
            </a:r>
          </a:p>
          <a:p>
            <a:pPr marL="0" indent="0">
              <a:buNone/>
            </a:pPr>
            <a:endParaRPr lang="en-GB">
              <a:solidFill>
                <a:srgbClr val="FFFF00"/>
              </a:solidFill>
            </a:endParaRPr>
          </a:p>
          <a:p>
            <a:pPr marL="0" indent="0">
              <a:buNone/>
            </a:pPr>
            <a:endParaRPr lang="en-GB"/>
          </a:p>
          <a:p>
            <a:endParaRPr lang="en-GB"/>
          </a:p>
        </p:txBody>
      </p:sp>
      <p:pic>
        <p:nvPicPr>
          <p:cNvPr id="5" name="Picture 4"/>
          <p:cNvPicPr>
            <a:picLocks noChangeAspect="1"/>
          </p:cNvPicPr>
          <p:nvPr/>
        </p:nvPicPr>
        <p:blipFill>
          <a:blip r:embed="rId8"/>
          <a:stretch>
            <a:fillRect/>
          </a:stretch>
        </p:blipFill>
        <p:spPr>
          <a:xfrm>
            <a:off x="288279" y="3935805"/>
            <a:ext cx="4985564" cy="2721786"/>
          </a:xfrm>
          <a:prstGeom prst="rect">
            <a:avLst/>
          </a:prstGeom>
        </p:spPr>
      </p:pic>
      <p:pic>
        <p:nvPicPr>
          <p:cNvPr id="6" name="Picture 5"/>
          <p:cNvPicPr>
            <a:picLocks noChangeAspect="1"/>
          </p:cNvPicPr>
          <p:nvPr/>
        </p:nvPicPr>
        <p:blipFill>
          <a:blip r:embed="rId9"/>
          <a:stretch>
            <a:fillRect/>
          </a:stretch>
        </p:blipFill>
        <p:spPr>
          <a:xfrm>
            <a:off x="6503043" y="3935805"/>
            <a:ext cx="5458448" cy="2706550"/>
          </a:xfrm>
          <a:prstGeom prst="rect">
            <a:avLst/>
          </a:prstGeom>
        </p:spPr>
      </p:pic>
      <p:pic>
        <p:nvPicPr>
          <p:cNvPr id="7" name="Essa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62309" y="1133503"/>
            <a:ext cx="812800" cy="812800"/>
          </a:xfrm>
          <a:prstGeom prst="rect">
            <a:avLst/>
          </a:prstGeom>
        </p:spPr>
      </p:pic>
      <p:pic>
        <p:nvPicPr>
          <p:cNvPr id="8" name="Blair conclusion.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10569" y="5757911"/>
            <a:ext cx="812800" cy="812800"/>
          </a:xfrm>
          <a:prstGeom prst="rect">
            <a:avLst/>
          </a:prstGeom>
        </p:spPr>
      </p:pic>
      <p:pic>
        <p:nvPicPr>
          <p:cNvPr id="9" name="Thatcher conclusion.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96480" y="5783591"/>
            <a:ext cx="812800" cy="812800"/>
          </a:xfrm>
          <a:prstGeom prst="rect">
            <a:avLst/>
          </a:prstGeom>
        </p:spPr>
      </p:pic>
    </p:spTree>
    <p:extLst>
      <p:ext uri="{BB962C8B-B14F-4D97-AF65-F5344CB8AC3E}">
        <p14:creationId xmlns:p14="http://schemas.microsoft.com/office/powerpoint/2010/main" val="554260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05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14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6727"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4293-A311-C946-96B0-7174A5BAC23E}"/>
              </a:ext>
            </a:extLst>
          </p:cNvPr>
          <p:cNvSpPr>
            <a:spLocks noGrp="1"/>
          </p:cNvSpPr>
          <p:nvPr>
            <p:ph type="title"/>
          </p:nvPr>
        </p:nvSpPr>
        <p:spPr>
          <a:xfrm>
            <a:off x="0" y="0"/>
            <a:ext cx="12192000" cy="6858000"/>
          </a:xfrm>
          <a:solidFill>
            <a:srgbClr val="0070C0"/>
          </a:solidFill>
        </p:spPr>
        <p:txBody>
          <a:bodyPr>
            <a:normAutofit fontScale="90000"/>
          </a:bodyPr>
          <a:lstStyle/>
          <a:p>
            <a:pPr algn="ctr"/>
            <a:br>
              <a:rPr lang="en-US">
                <a:solidFill>
                  <a:srgbClr val="FFFF00"/>
                </a:solidFill>
                <a:latin typeface="Segoe UI Emoji" panose="020B0502040204020203" pitchFamily="34" charset="0"/>
                <a:ea typeface="Segoe UI Emoji" panose="020B0502040204020203" pitchFamily="34" charset="0"/>
              </a:rPr>
            </a:br>
            <a:r>
              <a:rPr lang="en-US">
                <a:solidFill>
                  <a:srgbClr val="FFFF00"/>
                </a:solidFill>
                <a:latin typeface="Segoe UI Emoji" panose="020B0502040204020203" pitchFamily="34" charset="0"/>
                <a:ea typeface="Segoe UI Emoji" panose="020B0502040204020203" pitchFamily="34" charset="0"/>
              </a:rPr>
              <a:t>Thank you for taking part in the lesson. We hope it engaged you and you got a taste for the approaches we use in the classroom. </a:t>
            </a:r>
            <a:br>
              <a:rPr lang="en-US">
                <a:solidFill>
                  <a:srgbClr val="FFFF00"/>
                </a:solidFill>
                <a:latin typeface="Segoe UI Emoji" panose="020B0502040204020203" pitchFamily="34" charset="0"/>
                <a:ea typeface="Segoe UI Emoji" panose="020B0502040204020203" pitchFamily="34" charset="0"/>
              </a:rPr>
            </a:br>
            <a:br>
              <a:rPr lang="en-US">
                <a:solidFill>
                  <a:srgbClr val="FFFF00"/>
                </a:solidFill>
                <a:latin typeface="Segoe UI Emoji" panose="020B0502040204020203" pitchFamily="34" charset="0"/>
                <a:ea typeface="Segoe UI Emoji" panose="020B0502040204020203" pitchFamily="34" charset="0"/>
              </a:rPr>
            </a:br>
            <a:br>
              <a:rPr lang="en-US">
                <a:solidFill>
                  <a:srgbClr val="FFFF00"/>
                </a:solidFill>
                <a:latin typeface="Segoe UI Emoji" panose="020B0502040204020203" pitchFamily="34" charset="0"/>
                <a:ea typeface="Segoe UI Emoji" panose="020B0502040204020203" pitchFamily="34" charset="0"/>
              </a:rPr>
            </a:br>
            <a:br>
              <a:rPr lang="en-US">
                <a:solidFill>
                  <a:srgbClr val="FFFF00"/>
                </a:solidFill>
                <a:latin typeface="Segoe UI Emoji" panose="020B0502040204020203" pitchFamily="34" charset="0"/>
                <a:ea typeface="Segoe UI Emoji" panose="020B0502040204020203" pitchFamily="34" charset="0"/>
              </a:rPr>
            </a:br>
            <a:r>
              <a:rPr lang="en-US">
                <a:solidFill>
                  <a:srgbClr val="FFFF00"/>
                </a:solidFill>
                <a:latin typeface="Segoe UI Emoji" panose="020B0502040204020203" pitchFamily="34" charset="0"/>
                <a:ea typeface="Segoe UI Emoji" panose="020B0502040204020203" pitchFamily="34" charset="0"/>
              </a:rPr>
              <a:t>If you want to learn more about ‘Power’ &amp; the A Level Politics Specification, there are a few slides that follow with links to resources to keep you thinking about politics.</a:t>
            </a:r>
            <a:br>
              <a:rPr lang="en-US">
                <a:solidFill>
                  <a:srgbClr val="FFFF00"/>
                </a:solidFill>
                <a:latin typeface="Segoe UI Emoji" panose="020B0502040204020203" pitchFamily="34" charset="0"/>
                <a:ea typeface="Segoe UI Emoji" panose="020B0502040204020203" pitchFamily="34" charset="0"/>
              </a:rPr>
            </a:br>
            <a:br>
              <a:rPr lang="en-US">
                <a:solidFill>
                  <a:srgbClr val="FFFF00"/>
                </a:solidFill>
                <a:latin typeface="Segoe UI Emoji" panose="020B0502040204020203" pitchFamily="34" charset="0"/>
                <a:ea typeface="Segoe UI Emoji" panose="020B0502040204020203" pitchFamily="34" charset="0"/>
              </a:rPr>
            </a:br>
            <a:endParaRPr lang="en-US">
              <a:solidFill>
                <a:srgbClr val="FFFF00"/>
              </a:solidFill>
              <a:latin typeface="Segoe UI Emoji" panose="020B0502040204020203" pitchFamily="34" charset="0"/>
              <a:ea typeface="Segoe UI Emoji" panose="020B0502040204020203" pitchFamily="34" charset="0"/>
            </a:endParaRPr>
          </a:p>
        </p:txBody>
      </p:sp>
    </p:spTree>
    <p:extLst>
      <p:ext uri="{BB962C8B-B14F-4D97-AF65-F5344CB8AC3E}">
        <p14:creationId xmlns:p14="http://schemas.microsoft.com/office/powerpoint/2010/main" val="242025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1706-DBEC-9F4F-AD50-9C588C5DF257}"/>
              </a:ext>
            </a:extLst>
          </p:cNvPr>
          <p:cNvSpPr>
            <a:spLocks noGrp="1"/>
          </p:cNvSpPr>
          <p:nvPr>
            <p:ph type="title"/>
          </p:nvPr>
        </p:nvSpPr>
        <p:spPr>
          <a:xfrm>
            <a:off x="7745406" y="-24897"/>
            <a:ext cx="4115431" cy="1702952"/>
          </a:xfrm>
        </p:spPr>
        <p:txBody>
          <a:bodyPr>
            <a:normAutofit fontScale="90000"/>
          </a:bodyPr>
          <a:lstStyle/>
          <a:p>
            <a:pPr algn="ctr"/>
            <a:r>
              <a:rPr lang="en-US" sz="4100" b="1">
                <a:solidFill>
                  <a:srgbClr val="FFFF00"/>
                </a:solidFill>
                <a:latin typeface="Segoe UI Emoji" panose="020F0502020204030204" pitchFamily="34" charset="0"/>
                <a:cs typeface="Segoe UI Emoji" panose="020F0502020204030204" pitchFamily="34" charset="0"/>
              </a:rPr>
              <a:t>Power &amp; </a:t>
            </a:r>
            <a:br>
              <a:rPr lang="en-US" sz="4100" b="1">
                <a:solidFill>
                  <a:srgbClr val="FFFF00"/>
                </a:solidFill>
                <a:latin typeface="Segoe UI Emoji" panose="020F0502020204030204" pitchFamily="34" charset="0"/>
                <a:cs typeface="Segoe UI Emoji" panose="020F0502020204030204" pitchFamily="34" charset="0"/>
              </a:rPr>
            </a:br>
            <a:r>
              <a:rPr lang="en-US" sz="4100" b="1">
                <a:solidFill>
                  <a:srgbClr val="FFFF00"/>
                </a:solidFill>
                <a:latin typeface="Segoe UI Emoji" panose="020F0502020204030204" pitchFamily="34" charset="0"/>
                <a:cs typeface="Segoe UI Emoji" panose="020F0502020204030204" pitchFamily="34" charset="0"/>
              </a:rPr>
              <a:t>Political Ideologies</a:t>
            </a:r>
          </a:p>
        </p:txBody>
      </p:sp>
      <p:sp>
        <p:nvSpPr>
          <p:cNvPr id="16" name="Rectangle 1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3A7C2ED-F8F7-D749-8201-0CBB824EB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60" y="826579"/>
            <a:ext cx="3044697" cy="2913943"/>
          </a:xfrm>
          <a:prstGeom prst="rect">
            <a:avLst/>
          </a:prstGeom>
        </p:spPr>
      </p:pic>
      <p:sp>
        <p:nvSpPr>
          <p:cNvPr id="22" name="Rectangle 2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screenshot of a cell phone&#10;&#10;Description automatically generated">
            <a:extLst>
              <a:ext uri="{FF2B5EF4-FFF2-40B4-BE49-F238E27FC236}">
                <a16:creationId xmlns:a16="http://schemas.microsoft.com/office/drawing/2014/main" id="{B20E3F20-1AD9-EC4D-AF7B-D7355C18A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497" y="916881"/>
            <a:ext cx="2434338" cy="1600577"/>
          </a:xfrm>
          <a:prstGeom prst="rect">
            <a:avLst/>
          </a:prstGeom>
        </p:spPr>
      </p:pic>
      <p:sp>
        <p:nvSpPr>
          <p:cNvPr id="24" name="Rectangle 2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miling for the camera&#10;&#10;Description automatically generated">
            <a:extLst>
              <a:ext uri="{FF2B5EF4-FFF2-40B4-BE49-F238E27FC236}">
                <a16:creationId xmlns:a16="http://schemas.microsoft.com/office/drawing/2014/main" id="{4324EA13-3CFC-6C43-BB6F-4D8A73341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60" y="4296855"/>
            <a:ext cx="3044697" cy="1727865"/>
          </a:xfrm>
          <a:prstGeom prst="rect">
            <a:avLst/>
          </a:prstGeom>
        </p:spPr>
      </p:pic>
      <p:sp>
        <p:nvSpPr>
          <p:cNvPr id="26" name="Rectangle 2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newspaper&#10;&#10;Description automatically generated">
            <a:extLst>
              <a:ext uri="{FF2B5EF4-FFF2-40B4-BE49-F238E27FC236}">
                <a16:creationId xmlns:a16="http://schemas.microsoft.com/office/drawing/2014/main" id="{A6506F97-D1CD-3B42-8235-B7C5D5200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490" y="3096468"/>
            <a:ext cx="2276352" cy="2956302"/>
          </a:xfrm>
          <a:prstGeom prst="rect">
            <a:avLst/>
          </a:prstGeom>
        </p:spPr>
      </p:pic>
      <p:sp>
        <p:nvSpPr>
          <p:cNvPr id="3" name="Content Placeholder 2">
            <a:extLst>
              <a:ext uri="{FF2B5EF4-FFF2-40B4-BE49-F238E27FC236}">
                <a16:creationId xmlns:a16="http://schemas.microsoft.com/office/drawing/2014/main" id="{5CA88F52-6A69-2848-9AF0-0A701900AE5C}"/>
              </a:ext>
            </a:extLst>
          </p:cNvPr>
          <p:cNvSpPr>
            <a:spLocks noGrp="1"/>
          </p:cNvSpPr>
          <p:nvPr>
            <p:ph idx="1"/>
          </p:nvPr>
        </p:nvSpPr>
        <p:spPr>
          <a:xfrm>
            <a:off x="7791895" y="1753662"/>
            <a:ext cx="4231229" cy="4686936"/>
          </a:xfrm>
        </p:spPr>
        <p:txBody>
          <a:bodyPr vert="horz" lIns="91440" tIns="45720" rIns="91440" bIns="45720" rtlCol="0" anchor="t">
            <a:normAutofit lnSpcReduction="10000"/>
          </a:bodyPr>
          <a:lstStyle/>
          <a:p>
            <a:pPr marL="0" indent="0">
              <a:buNone/>
            </a:pPr>
            <a:r>
              <a:rPr lang="en-US" sz="1800" dirty="0">
                <a:solidFill>
                  <a:srgbClr val="FFFF00"/>
                </a:solidFill>
                <a:latin typeface="Segoe UI Emoji"/>
                <a:ea typeface="Segoe UI Emoji"/>
              </a:rPr>
              <a:t>Power is a vital concept that we study when exploring political philosophies – click on each bullet point for further resources to explore power</a:t>
            </a:r>
          </a:p>
          <a:p>
            <a:pPr lvl="1"/>
            <a:endParaRPr lang="en-US" sz="1800">
              <a:solidFill>
                <a:srgbClr val="FFFF00"/>
              </a:solidFill>
              <a:latin typeface="Segoe UI Emoji" panose="020B0502040204020203" pitchFamily="34" charset="0"/>
              <a:ea typeface="Segoe UI Emoji" panose="020B0502040204020203" pitchFamily="34" charset="0"/>
            </a:endParaRPr>
          </a:p>
          <a:p>
            <a:pPr lvl="1"/>
            <a:r>
              <a:rPr lang="en-US" sz="1800" dirty="0">
                <a:solidFill>
                  <a:srgbClr val="FFFF00"/>
                </a:solidFill>
                <a:highlight>
                  <a:srgbClr val="FFFF00"/>
                </a:highlight>
                <a:latin typeface="Segoe UI Emoji"/>
                <a:ea typeface="Segoe UI Emoji"/>
                <a:hlinkClick r:id="rId6">
                  <a:extLst>
                    <a:ext uri="{A12FA001-AC4F-418D-AE19-62706E023703}">
                      <ahyp:hlinkClr xmlns:ahyp="http://schemas.microsoft.com/office/drawing/2018/hyperlinkcolor" val="tx"/>
                    </a:ext>
                  </a:extLst>
                </a:hlinkClick>
              </a:rPr>
              <a:t>Liberalism: the power of the state should be limited by a constitution</a:t>
            </a:r>
            <a:endParaRPr lang="en-US" sz="1800">
              <a:solidFill>
                <a:srgbClr val="FFFF00"/>
              </a:solidFill>
              <a:highlight>
                <a:srgbClr val="FFFF00"/>
              </a:highlight>
              <a:latin typeface="Segoe UI Emoji"/>
              <a:ea typeface="Segoe UI Emoji"/>
            </a:endParaRPr>
          </a:p>
          <a:p>
            <a:pPr lvl="1"/>
            <a:endParaRPr lang="en-US" sz="1800">
              <a:solidFill>
                <a:srgbClr val="FFFF00"/>
              </a:solidFill>
              <a:latin typeface="Segoe UI Emoji" panose="020B0502040204020203" pitchFamily="34" charset="0"/>
              <a:ea typeface="Segoe UI Emoji" panose="020B0502040204020203" pitchFamily="34" charset="0"/>
            </a:endParaRPr>
          </a:p>
          <a:p>
            <a:pPr lvl="1"/>
            <a:r>
              <a:rPr lang="en-US" sz="1800" dirty="0">
                <a:solidFill>
                  <a:srgbClr val="C00000"/>
                </a:solidFill>
                <a:highlight>
                  <a:srgbClr val="FFFF00"/>
                </a:highlight>
                <a:latin typeface="Segoe UI Emoji"/>
                <a:ea typeface="Segoe UI Emoji"/>
                <a:hlinkClick r:id="rId7">
                  <a:extLst>
                    <a:ext uri="{A12FA001-AC4F-418D-AE19-62706E023703}">
                      <ahyp:hlinkClr xmlns:ahyp="http://schemas.microsoft.com/office/drawing/2018/hyperlinkcolor" val="tx"/>
                    </a:ext>
                  </a:extLst>
                </a:hlinkClick>
              </a:rPr>
              <a:t>Socialism: the power of wealth accumulation in capitalist societies</a:t>
            </a:r>
            <a:endParaRPr lang="en-US" sz="1800">
              <a:solidFill>
                <a:srgbClr val="C00000"/>
              </a:solidFill>
              <a:highlight>
                <a:srgbClr val="FFFF00"/>
              </a:highlight>
              <a:latin typeface="Segoe UI Emoji"/>
              <a:ea typeface="Segoe UI Emoji"/>
            </a:endParaRPr>
          </a:p>
          <a:p>
            <a:pPr lvl="1"/>
            <a:endParaRPr lang="en-US" sz="1800">
              <a:solidFill>
                <a:srgbClr val="FFFF00"/>
              </a:solidFill>
              <a:latin typeface="Segoe UI Emoji" panose="020B0502040204020203" pitchFamily="34" charset="0"/>
              <a:ea typeface="Segoe UI Emoji" panose="020B0502040204020203" pitchFamily="34" charset="0"/>
            </a:endParaRPr>
          </a:p>
          <a:p>
            <a:pPr lvl="1"/>
            <a:r>
              <a:rPr lang="en-US" sz="1800" dirty="0">
                <a:solidFill>
                  <a:srgbClr val="002060"/>
                </a:solidFill>
                <a:highlight>
                  <a:srgbClr val="FFFF00"/>
                </a:highlight>
                <a:latin typeface="Segoe UI Emoji"/>
                <a:ea typeface="Segoe UI Emoji"/>
                <a:hlinkClick r:id="rId8">
                  <a:extLst>
                    <a:ext uri="{A12FA001-AC4F-418D-AE19-62706E023703}">
                      <ahyp:hlinkClr xmlns:ahyp="http://schemas.microsoft.com/office/drawing/2018/hyperlinkcolor" val="tx"/>
                    </a:ext>
                  </a:extLst>
                </a:hlinkClick>
              </a:rPr>
              <a:t>Conservatism: the power of traditional norms and values</a:t>
            </a:r>
            <a:endParaRPr lang="en-US" sz="1800">
              <a:solidFill>
                <a:srgbClr val="002060"/>
              </a:solidFill>
              <a:highlight>
                <a:srgbClr val="FFFF00"/>
              </a:highlight>
              <a:latin typeface="Segoe UI Emoji"/>
              <a:ea typeface="Segoe UI Emoji"/>
            </a:endParaRPr>
          </a:p>
          <a:p>
            <a:pPr lvl="1"/>
            <a:endParaRPr lang="en-US" sz="1800">
              <a:solidFill>
                <a:srgbClr val="FFFF00"/>
              </a:solidFill>
              <a:latin typeface="Segoe UI Emoji" panose="020B0502040204020203" pitchFamily="34" charset="0"/>
              <a:ea typeface="Segoe UI Emoji" panose="020B0502040204020203" pitchFamily="34" charset="0"/>
            </a:endParaRPr>
          </a:p>
          <a:p>
            <a:pPr lvl="1"/>
            <a:r>
              <a:rPr lang="en-US" sz="1800" dirty="0">
                <a:solidFill>
                  <a:srgbClr val="7030A0"/>
                </a:solidFill>
                <a:highlight>
                  <a:srgbClr val="FFFF00"/>
                </a:highlight>
                <a:latin typeface="Segoe UI Emoji"/>
                <a:ea typeface="Segoe UI Emoji"/>
                <a:hlinkClick r:id="rId9"/>
              </a:rPr>
              <a:t>Feminism: the institutional power of patriarchy</a:t>
            </a:r>
            <a:endParaRPr lang="en-US" sz="1800">
              <a:solidFill>
                <a:srgbClr val="7030A0"/>
              </a:solidFill>
              <a:highlight>
                <a:srgbClr val="FFFF00"/>
              </a:highlight>
              <a:latin typeface="Segoe UI Emoji"/>
              <a:ea typeface="Segoe UI Emoji"/>
            </a:endParaRPr>
          </a:p>
        </p:txBody>
      </p:sp>
    </p:spTree>
    <p:extLst>
      <p:ext uri="{BB962C8B-B14F-4D97-AF65-F5344CB8AC3E}">
        <p14:creationId xmlns:p14="http://schemas.microsoft.com/office/powerpoint/2010/main" val="191524852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FDE9-54CD-DE44-B87F-9A85D6D646F6}"/>
              </a:ext>
            </a:extLst>
          </p:cNvPr>
          <p:cNvSpPr>
            <a:spLocks noGrp="1"/>
          </p:cNvSpPr>
          <p:nvPr>
            <p:ph type="title"/>
          </p:nvPr>
        </p:nvSpPr>
        <p:spPr>
          <a:xfrm>
            <a:off x="0" y="0"/>
            <a:ext cx="3793524" cy="2763151"/>
          </a:xfrm>
          <a:solidFill>
            <a:srgbClr val="0070C0"/>
          </a:solidFill>
        </p:spPr>
        <p:txBody>
          <a:bodyPr anchor="ctr">
            <a:normAutofit/>
          </a:bodyPr>
          <a:lstStyle/>
          <a:p>
            <a:pPr algn="ctr"/>
            <a:r>
              <a:rPr lang="en-US" b="1">
                <a:solidFill>
                  <a:srgbClr val="FFFF00"/>
                </a:solidFill>
                <a:latin typeface="Segoe UI Emoji" panose="020B0502040204020203" pitchFamily="34" charset="0"/>
                <a:ea typeface="Segoe UI Emoji" panose="020B0502040204020203" pitchFamily="34" charset="0"/>
              </a:rPr>
              <a:t>Power in UK Politics</a:t>
            </a:r>
          </a:p>
        </p:txBody>
      </p:sp>
      <p:sp>
        <p:nvSpPr>
          <p:cNvPr id="3" name="Content Placeholder 2">
            <a:extLst>
              <a:ext uri="{FF2B5EF4-FFF2-40B4-BE49-F238E27FC236}">
                <a16:creationId xmlns:a16="http://schemas.microsoft.com/office/drawing/2014/main" id="{262B3F5F-5A30-3E46-96B2-8AA9DAB3B27B}"/>
              </a:ext>
            </a:extLst>
          </p:cNvPr>
          <p:cNvSpPr>
            <a:spLocks noGrp="1"/>
          </p:cNvSpPr>
          <p:nvPr>
            <p:ph idx="1"/>
          </p:nvPr>
        </p:nvSpPr>
        <p:spPr>
          <a:xfrm>
            <a:off x="3892378" y="0"/>
            <a:ext cx="8299622" cy="2763151"/>
          </a:xfrm>
          <a:solidFill>
            <a:srgbClr val="0070C0"/>
          </a:solidFill>
        </p:spPr>
        <p:txBody>
          <a:bodyPr anchor="ctr">
            <a:normAutofit/>
          </a:bodyPr>
          <a:lstStyle/>
          <a:p>
            <a:pPr marL="0" indent="0" algn="ctr">
              <a:buNone/>
            </a:pPr>
            <a:br>
              <a:rPr lang="en-US" sz="2400">
                <a:solidFill>
                  <a:srgbClr val="FFFF00"/>
                </a:solidFill>
                <a:latin typeface="Segoe UI Emoji" panose="020B0502040204020203" pitchFamily="34" charset="0"/>
                <a:ea typeface="Segoe UI Emoji" panose="020B0502040204020203" pitchFamily="34" charset="0"/>
              </a:rPr>
            </a:br>
            <a:r>
              <a:rPr lang="en-US">
                <a:solidFill>
                  <a:srgbClr val="FFFF00"/>
                </a:solidFill>
                <a:latin typeface="Segoe UI Emoji" panose="020B0502040204020203" pitchFamily="34" charset="0"/>
                <a:ea typeface="Segoe UI Emoji" panose="020B0502040204020203" pitchFamily="34" charset="0"/>
              </a:rPr>
              <a:t>There are many groups in UK society who lack access to power and decision making due to sex, race, class, age, disability, sexuality and religion. The powerless often use legal and illegal campaigning methods to try to pressure and influence the public, media and hopefully the political agenda.</a:t>
            </a:r>
            <a:endParaRPr lang="en-US" sz="2000">
              <a:solidFill>
                <a:srgbClr val="FFFF00"/>
              </a:solidFill>
              <a:latin typeface="Segoe UI Emoji" panose="020B0502040204020203" pitchFamily="34" charset="0"/>
              <a:ea typeface="Segoe UI Emoji" panose="020B0502040204020203" pitchFamily="34" charset="0"/>
            </a:endParaRPr>
          </a:p>
          <a:p>
            <a:endParaRPr lang="en-US" sz="1800"/>
          </a:p>
        </p:txBody>
      </p:sp>
      <p:sp>
        <p:nvSpPr>
          <p:cNvPr id="4" name="Content Placeholder 2">
            <a:extLst>
              <a:ext uri="{FF2B5EF4-FFF2-40B4-BE49-F238E27FC236}">
                <a16:creationId xmlns:a16="http://schemas.microsoft.com/office/drawing/2014/main" id="{324C0C08-3E15-A546-81F4-F6AB006F0B4F}"/>
              </a:ext>
            </a:extLst>
          </p:cNvPr>
          <p:cNvSpPr txBox="1">
            <a:spLocks/>
          </p:cNvSpPr>
          <p:nvPr/>
        </p:nvSpPr>
        <p:spPr>
          <a:xfrm>
            <a:off x="6353432" y="1690688"/>
            <a:ext cx="45246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a:p>
        </p:txBody>
      </p:sp>
      <p:pic>
        <p:nvPicPr>
          <p:cNvPr id="8" name="Picture 7" descr="A screenshot of a person&#10;&#10;Description automatically generated">
            <a:extLst>
              <a:ext uri="{FF2B5EF4-FFF2-40B4-BE49-F238E27FC236}">
                <a16:creationId xmlns:a16="http://schemas.microsoft.com/office/drawing/2014/main" id="{D552E857-B67E-DD40-A8D4-890BDB823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68" y="2865787"/>
            <a:ext cx="10878064" cy="3992213"/>
          </a:xfrm>
          <a:prstGeom prst="rect">
            <a:avLst/>
          </a:prstGeom>
        </p:spPr>
      </p:pic>
    </p:spTree>
    <p:extLst>
      <p:ext uri="{BB962C8B-B14F-4D97-AF65-F5344CB8AC3E}">
        <p14:creationId xmlns:p14="http://schemas.microsoft.com/office/powerpoint/2010/main" val="117500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24C0C08-3E15-A546-81F4-F6AB006F0B4F}"/>
              </a:ext>
            </a:extLst>
          </p:cNvPr>
          <p:cNvSpPr txBox="1">
            <a:spLocks/>
          </p:cNvSpPr>
          <p:nvPr/>
        </p:nvSpPr>
        <p:spPr>
          <a:xfrm>
            <a:off x="5795319" y="170808"/>
            <a:ext cx="6252519" cy="4586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atin typeface="Segoe UI Emoji" panose="020B0502040204020203" pitchFamily="34" charset="0"/>
                <a:ea typeface="Segoe UI Emoji" panose="020B0502040204020203" pitchFamily="34" charset="0"/>
              </a:rPr>
              <a:t>TASK: Access some of these resources to find out more about BLM in the UK and US and more widely about race &amp; power</a:t>
            </a:r>
          </a:p>
          <a:p>
            <a:r>
              <a:rPr lang="en-US" sz="2000">
                <a:hlinkClick r:id="rId2"/>
              </a:rPr>
              <a:t>https://blacklivesmatter.com/about/</a:t>
            </a:r>
          </a:p>
          <a:p>
            <a:r>
              <a:rPr lang="en-US" sz="2000">
                <a:hlinkClick r:id="rId3"/>
              </a:rPr>
              <a:t>https://www.newstatesman.com/politics/uk/2020/06/we-cant-breathe</a:t>
            </a:r>
            <a:endParaRPr lang="en-US" sz="2000"/>
          </a:p>
          <a:p>
            <a:r>
              <a:rPr lang="en-US" sz="2000">
                <a:hlinkClick r:id="rId4"/>
              </a:rPr>
              <a:t>http://www.theglassbeadgame.co.uk/episode/blacklivesmatter/</a:t>
            </a:r>
            <a:endParaRPr lang="en-US" sz="2000"/>
          </a:p>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a:p>
        </p:txBody>
      </p:sp>
      <p:pic>
        <p:nvPicPr>
          <p:cNvPr id="10" name="Picture 9">
            <a:extLst>
              <a:ext uri="{FF2B5EF4-FFF2-40B4-BE49-F238E27FC236}">
                <a16:creationId xmlns:a16="http://schemas.microsoft.com/office/drawing/2014/main" id="{F311C90E-B139-854A-A69C-DB5173ECB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622324" cy="6858000"/>
          </a:xfrm>
          <a:prstGeom prst="rect">
            <a:avLst/>
          </a:prstGeom>
        </p:spPr>
      </p:pic>
      <p:pic>
        <p:nvPicPr>
          <p:cNvPr id="12" name="Picture 11" descr="A picture containing newspaper, sign, people, street&#10;&#10;Description automatically generated">
            <a:extLst>
              <a:ext uri="{FF2B5EF4-FFF2-40B4-BE49-F238E27FC236}">
                <a16:creationId xmlns:a16="http://schemas.microsoft.com/office/drawing/2014/main" id="{97E22342-4523-F647-96B3-8121BE10D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318" y="3548397"/>
            <a:ext cx="6252519" cy="3138795"/>
          </a:xfrm>
          <a:prstGeom prst="rect">
            <a:avLst/>
          </a:prstGeom>
        </p:spPr>
      </p:pic>
    </p:spTree>
    <p:extLst>
      <p:ext uri="{BB962C8B-B14F-4D97-AF65-F5344CB8AC3E}">
        <p14:creationId xmlns:p14="http://schemas.microsoft.com/office/powerpoint/2010/main" val="1838457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C00A-8906-AD45-8A31-3744E31D468E}"/>
              </a:ext>
            </a:extLst>
          </p:cNvPr>
          <p:cNvSpPr>
            <a:spLocks noGrp="1"/>
          </p:cNvSpPr>
          <p:nvPr>
            <p:ph type="title"/>
          </p:nvPr>
        </p:nvSpPr>
        <p:spPr>
          <a:xfrm>
            <a:off x="4757351" y="151000"/>
            <a:ext cx="7290485" cy="1609344"/>
          </a:xfrm>
          <a:solidFill>
            <a:srgbClr val="0070C0"/>
          </a:solidFill>
        </p:spPr>
        <p:txBody>
          <a:bodyPr>
            <a:normAutofit/>
          </a:bodyPr>
          <a:lstStyle/>
          <a:p>
            <a:pPr algn="ctr"/>
            <a:r>
              <a:rPr lang="en-US" sz="4800" b="1">
                <a:solidFill>
                  <a:srgbClr val="FFFF00"/>
                </a:solidFill>
                <a:latin typeface="Segoe UI Emoji" panose="020B0502040204020203" pitchFamily="34" charset="0"/>
                <a:ea typeface="Segoe UI Emoji" panose="020B0502040204020203" pitchFamily="34" charset="0"/>
              </a:rPr>
              <a:t>Power &amp; The British Governing System</a:t>
            </a:r>
          </a:p>
        </p:txBody>
      </p:sp>
      <p:pic>
        <p:nvPicPr>
          <p:cNvPr id="10" name="Picture 9" descr="A close up of a logo&#10;&#10;Description automatically generated">
            <a:extLst>
              <a:ext uri="{FF2B5EF4-FFF2-40B4-BE49-F238E27FC236}">
                <a16:creationId xmlns:a16="http://schemas.microsoft.com/office/drawing/2014/main" id="{8124840D-8A0A-8642-9D55-C26B7DB40974}"/>
              </a:ext>
            </a:extLst>
          </p:cNvPr>
          <p:cNvPicPr>
            <a:picLocks noChangeAspect="1"/>
          </p:cNvPicPr>
          <p:nvPr/>
        </p:nvPicPr>
        <p:blipFill rotWithShape="1">
          <a:blip r:embed="rId2">
            <a:extLst>
              <a:ext uri="{28A0092B-C50C-407E-A947-70E740481C1C}">
                <a14:useLocalDpi xmlns:a14="http://schemas.microsoft.com/office/drawing/2010/main" val="0"/>
              </a:ext>
            </a:extLst>
          </a:blip>
          <a:srcRect r="-4" b="37625"/>
          <a:stretch/>
        </p:blipFill>
        <p:spPr>
          <a:xfrm>
            <a:off x="20" y="10"/>
            <a:ext cx="4471396" cy="2231126"/>
          </a:xfrm>
          <a:prstGeom prst="rect">
            <a:avLst/>
          </a:prstGeom>
        </p:spPr>
      </p:pic>
      <p:pic>
        <p:nvPicPr>
          <p:cNvPr id="8" name="Picture 7">
            <a:extLst>
              <a:ext uri="{FF2B5EF4-FFF2-40B4-BE49-F238E27FC236}">
                <a16:creationId xmlns:a16="http://schemas.microsoft.com/office/drawing/2014/main" id="{BC5E41C9-9BA5-134A-8601-C6D2BA7FC6C2}"/>
              </a:ext>
            </a:extLst>
          </p:cNvPr>
          <p:cNvPicPr>
            <a:picLocks noChangeAspect="1"/>
          </p:cNvPicPr>
          <p:nvPr/>
        </p:nvPicPr>
        <p:blipFill rotWithShape="1">
          <a:blip r:embed="rId3">
            <a:extLst>
              <a:ext uri="{28A0092B-C50C-407E-A947-70E740481C1C}">
                <a14:useLocalDpi xmlns:a14="http://schemas.microsoft.com/office/drawing/2010/main" val="0"/>
              </a:ext>
            </a:extLst>
          </a:blip>
          <a:srcRect r="2508" b="4"/>
          <a:stretch/>
        </p:blipFill>
        <p:spPr>
          <a:xfrm>
            <a:off x="20" y="2322576"/>
            <a:ext cx="4471396" cy="2212848"/>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4D6D7707-36A2-AF4F-A2BC-6CA8A61BE5F1}"/>
              </a:ext>
            </a:extLst>
          </p:cNvPr>
          <p:cNvPicPr>
            <a:picLocks noChangeAspect="1"/>
          </p:cNvPicPr>
          <p:nvPr/>
        </p:nvPicPr>
        <p:blipFill rotWithShape="1">
          <a:blip r:embed="rId4">
            <a:extLst>
              <a:ext uri="{28A0092B-C50C-407E-A947-70E740481C1C}">
                <a14:useLocalDpi xmlns:a14="http://schemas.microsoft.com/office/drawing/2010/main" val="0"/>
              </a:ext>
            </a:extLst>
          </a:blip>
          <a:srcRect t="3755" r="-4" b="20373"/>
          <a:stretch/>
        </p:blipFill>
        <p:spPr>
          <a:xfrm>
            <a:off x="20" y="4636008"/>
            <a:ext cx="4471396" cy="2221992"/>
          </a:xfrm>
          <a:prstGeom prst="rect">
            <a:avLst/>
          </a:prstGeom>
        </p:spPr>
      </p:pic>
      <p:sp>
        <p:nvSpPr>
          <p:cNvPr id="3" name="Content Placeholder 2">
            <a:extLst>
              <a:ext uri="{FF2B5EF4-FFF2-40B4-BE49-F238E27FC236}">
                <a16:creationId xmlns:a16="http://schemas.microsoft.com/office/drawing/2014/main" id="{A0833297-E844-E94E-BF5B-9C4CBC2B3B16}"/>
              </a:ext>
            </a:extLst>
          </p:cNvPr>
          <p:cNvSpPr>
            <a:spLocks noGrp="1"/>
          </p:cNvSpPr>
          <p:nvPr>
            <p:ph idx="1"/>
          </p:nvPr>
        </p:nvSpPr>
        <p:spPr>
          <a:xfrm>
            <a:off x="4757350" y="1951872"/>
            <a:ext cx="7290485" cy="4646636"/>
          </a:xfrm>
          <a:solidFill>
            <a:srgbClr val="0070C0"/>
          </a:solidFill>
        </p:spPr>
        <p:txBody>
          <a:bodyPr>
            <a:normAutofit/>
          </a:bodyPr>
          <a:lstStyle/>
          <a:p>
            <a:pPr marL="0" indent="0">
              <a:buNone/>
            </a:pPr>
            <a:r>
              <a:rPr lang="en-US" sz="1800">
                <a:solidFill>
                  <a:srgbClr val="FFFF00"/>
                </a:solidFill>
                <a:latin typeface="Segoe UI Emoji" panose="020B0502040204020203" pitchFamily="34" charset="0"/>
                <a:ea typeface="Segoe UI Emoji" panose="020B0502040204020203" pitchFamily="34" charset="0"/>
              </a:rPr>
              <a:t>At the heart of any governing system is the location of power and mechanisms which act to hold the powerful to account.  </a:t>
            </a:r>
          </a:p>
          <a:p>
            <a:endParaRPr lang="en-US" sz="1800">
              <a:solidFill>
                <a:srgbClr val="FFFF00"/>
              </a:solidFill>
              <a:latin typeface="Segoe UI Emoji" panose="020B0502040204020203" pitchFamily="34" charset="0"/>
              <a:ea typeface="Segoe UI Emoji" panose="020B0502040204020203" pitchFamily="34" charset="0"/>
            </a:endParaRPr>
          </a:p>
          <a:p>
            <a:r>
              <a:rPr lang="en-US" sz="1800">
                <a:solidFill>
                  <a:srgbClr val="FFFF00"/>
                </a:solidFill>
                <a:latin typeface="Segoe UI Emoji" panose="020B0502040204020203" pitchFamily="34" charset="0"/>
                <a:ea typeface="Segoe UI Emoji" panose="020B0502040204020203" pitchFamily="34" charset="0"/>
              </a:rPr>
              <a:t>Most liberal democracies have a written codified constitution, we do not. </a:t>
            </a:r>
          </a:p>
          <a:p>
            <a:r>
              <a:rPr lang="en-US" sz="1800">
                <a:solidFill>
                  <a:srgbClr val="FFFF00"/>
                </a:solidFill>
                <a:latin typeface="Segoe UI Emoji" panose="020B0502040204020203" pitchFamily="34" charset="0"/>
                <a:ea typeface="Segoe UI Emoji" panose="020B0502040204020203" pitchFamily="34" charset="0"/>
              </a:rPr>
              <a:t>Most liberal democracies have a separation of power between their legislative, administrative and judicial arms, we do not. </a:t>
            </a:r>
          </a:p>
          <a:p>
            <a:r>
              <a:rPr lang="en-US" sz="1800">
                <a:solidFill>
                  <a:srgbClr val="FFFF00"/>
                </a:solidFill>
                <a:latin typeface="Segoe UI Emoji" panose="020B0502040204020203" pitchFamily="34" charset="0"/>
                <a:ea typeface="Segoe UI Emoji" panose="020B0502040204020203" pitchFamily="34" charset="0"/>
              </a:rPr>
              <a:t>Most liberal democracies have co-equal powerful governing arms, we do not. </a:t>
            </a:r>
          </a:p>
          <a:p>
            <a:r>
              <a:rPr lang="en-US" sz="1800">
                <a:solidFill>
                  <a:srgbClr val="FFFF00"/>
                </a:solidFill>
                <a:latin typeface="Segoe UI Emoji" panose="020B0502040204020203" pitchFamily="34" charset="0"/>
                <a:ea typeface="Segoe UI Emoji" panose="020B0502040204020203" pitchFamily="34" charset="0"/>
              </a:rPr>
              <a:t>Most liberal democracies have an elected head of state, we do not.</a:t>
            </a:r>
          </a:p>
          <a:p>
            <a:r>
              <a:rPr lang="en-US" sz="1800">
                <a:solidFill>
                  <a:srgbClr val="FFFF00"/>
                </a:solidFill>
                <a:latin typeface="Segoe UI Emoji" panose="020B0502040204020203" pitchFamily="34" charset="0"/>
                <a:ea typeface="Segoe UI Emoji" panose="020B0502040204020203" pitchFamily="34" charset="0"/>
              </a:rPr>
              <a:t>Most liberal democracies have higher constitutional law which protects citizens rights, we do not.</a:t>
            </a:r>
          </a:p>
          <a:p>
            <a:r>
              <a:rPr lang="en-US" sz="1800">
                <a:solidFill>
                  <a:srgbClr val="FFFF00"/>
                </a:solidFill>
                <a:latin typeface="Segoe UI Emoji" panose="020B0502040204020203" pitchFamily="34" charset="0"/>
                <a:ea typeface="Segoe UI Emoji" panose="020B0502040204020203" pitchFamily="34" charset="0"/>
              </a:rPr>
              <a:t>Most liberal democracies use electoral systems which offer broad political party choice, we do not. </a:t>
            </a:r>
          </a:p>
        </p:txBody>
      </p:sp>
    </p:spTree>
    <p:extLst>
      <p:ext uri="{BB962C8B-B14F-4D97-AF65-F5344CB8AC3E}">
        <p14:creationId xmlns:p14="http://schemas.microsoft.com/office/powerpoint/2010/main" val="29847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p>
            <a:pPr algn="ctr"/>
            <a:r>
              <a:rPr lang="en-GB" sz="6600" b="1">
                <a:solidFill>
                  <a:srgbClr val="FFFF00"/>
                </a:solidFill>
                <a:latin typeface="Segoe UI Light" panose="020B0502040204020203" pitchFamily="34" charset="0"/>
              </a:rPr>
              <a:t>Meet the Politics Dept.</a:t>
            </a:r>
          </a:p>
        </p:txBody>
      </p:sp>
      <p:sp>
        <p:nvSpPr>
          <p:cNvPr id="4" name="Text Placeholder 3"/>
          <p:cNvSpPr>
            <a:spLocks noGrp="1"/>
          </p:cNvSpPr>
          <p:nvPr>
            <p:ph type="body" idx="1"/>
          </p:nvPr>
        </p:nvSpPr>
        <p:spPr/>
        <p:txBody>
          <a:bodyPr/>
          <a:lstStyle/>
          <a:p>
            <a:r>
              <a:rPr lang="en-US"/>
              <a:t>Alison Hall Head of Politics</a:t>
            </a:r>
          </a:p>
        </p:txBody>
      </p:sp>
      <p:sp>
        <p:nvSpPr>
          <p:cNvPr id="8" name="Text Placeholder 7"/>
          <p:cNvSpPr>
            <a:spLocks noGrp="1"/>
          </p:cNvSpPr>
          <p:nvPr>
            <p:ph type="body" sz="quarter" idx="3"/>
          </p:nvPr>
        </p:nvSpPr>
        <p:spPr/>
        <p:txBody>
          <a:bodyPr/>
          <a:lstStyle/>
          <a:p>
            <a:r>
              <a:rPr lang="en-US"/>
              <a:t>Jenny Ayres Teacher of Politics</a:t>
            </a:r>
          </a:p>
        </p:txBody>
      </p:sp>
      <p:sp>
        <p:nvSpPr>
          <p:cNvPr id="5" name="AutoShape 2" descr="Image result for general election 2019"/>
          <p:cNvSpPr>
            <a:spLocks noChangeAspect="1" noChangeArrowheads="1"/>
          </p:cNvSpPr>
          <p:nvPr/>
        </p:nvSpPr>
        <p:spPr bwMode="auto">
          <a:xfrm>
            <a:off x="214574" y="-147102"/>
            <a:ext cx="210601" cy="21060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a:hlinkClick r:id="rId2"/>
          </p:cNvPr>
          <p:cNvPicPr>
            <a:picLocks noChangeAspect="1"/>
          </p:cNvPicPr>
          <p:nvPr/>
        </p:nvPicPr>
        <p:blipFill rotWithShape="1">
          <a:blip r:embed="rId3"/>
          <a:srcRect b="9020"/>
          <a:stretch/>
        </p:blipFill>
        <p:spPr>
          <a:xfrm>
            <a:off x="7126643" y="2575249"/>
            <a:ext cx="2801128" cy="4023905"/>
          </a:xfrm>
          <a:prstGeom prst="rect">
            <a:avLst/>
          </a:prstGeom>
        </p:spPr>
      </p:pic>
      <p:pic>
        <p:nvPicPr>
          <p:cNvPr id="14" name="Picture 13">
            <a:hlinkClick r:id="rId4"/>
          </p:cNvPr>
          <p:cNvPicPr>
            <a:picLocks noChangeAspect="1"/>
          </p:cNvPicPr>
          <p:nvPr/>
        </p:nvPicPr>
        <p:blipFill>
          <a:blip r:embed="rId5"/>
          <a:stretch>
            <a:fillRect/>
          </a:stretch>
        </p:blipFill>
        <p:spPr>
          <a:xfrm>
            <a:off x="1028992" y="2505075"/>
            <a:ext cx="2678811" cy="4005651"/>
          </a:xfrm>
          <a:prstGeom prst="rect">
            <a:avLst/>
          </a:prstGeom>
        </p:spPr>
      </p:pic>
      <p:sp>
        <p:nvSpPr>
          <p:cNvPr id="16" name="Text Placeholder 3"/>
          <p:cNvSpPr txBox="1">
            <a:spLocks/>
          </p:cNvSpPr>
          <p:nvPr/>
        </p:nvSpPr>
        <p:spPr>
          <a:xfrm>
            <a:off x="3892375" y="3821113"/>
            <a:ext cx="280278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Click images to play on YouTube</a:t>
            </a:r>
          </a:p>
        </p:txBody>
      </p:sp>
    </p:spTree>
    <p:extLst>
      <p:ext uri="{BB962C8B-B14F-4D97-AF65-F5344CB8AC3E}">
        <p14:creationId xmlns:p14="http://schemas.microsoft.com/office/powerpoint/2010/main" val="6737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0C798-D1AC-AA47-AF41-25316823BA13}"/>
              </a:ext>
            </a:extLst>
          </p:cNvPr>
          <p:cNvSpPr>
            <a:spLocks noGrp="1"/>
          </p:cNvSpPr>
          <p:nvPr>
            <p:ph idx="1"/>
          </p:nvPr>
        </p:nvSpPr>
        <p:spPr>
          <a:xfrm>
            <a:off x="319215" y="210065"/>
            <a:ext cx="11642125" cy="6376086"/>
          </a:xfrm>
          <a:solidFill>
            <a:srgbClr val="0070C0"/>
          </a:solidFill>
        </p:spPr>
        <p:txBody>
          <a:bodyPr>
            <a:normAutofit/>
          </a:bodyPr>
          <a:lstStyle/>
          <a:p>
            <a:pPr marL="0" indent="0" algn="ctr" fontAlgn="base">
              <a:buNone/>
            </a:pPr>
            <a:endParaRPr lang="en-GB" sz="2400">
              <a:solidFill>
                <a:srgbClr val="FFFF00"/>
              </a:solidFill>
              <a:latin typeface="Segoe UI Emoji" panose="020B0502040204020203" pitchFamily="34" charset="0"/>
              <a:ea typeface="Segoe UI Emoji" panose="020B0502040204020203" pitchFamily="34" charset="0"/>
            </a:endParaRPr>
          </a:p>
          <a:p>
            <a:pPr marL="0" indent="0" algn="ctr" fontAlgn="base">
              <a:buNone/>
            </a:pPr>
            <a:r>
              <a:rPr lang="en-GB" sz="2400">
                <a:solidFill>
                  <a:srgbClr val="FFFF00"/>
                </a:solidFill>
                <a:latin typeface="Segoe UI Emoji" panose="020B0502040204020203" pitchFamily="34" charset="0"/>
                <a:ea typeface="Segoe UI Emoji" panose="020B0502040204020203" pitchFamily="34" charset="0"/>
              </a:rPr>
              <a:t>A </a:t>
            </a:r>
            <a:r>
              <a:rPr lang="en-GB" sz="2400" b="1" u="sng">
                <a:solidFill>
                  <a:srgbClr val="FFFF00"/>
                </a:solidFill>
                <a:latin typeface="Segoe UI Emoji" panose="020B0502040204020203" pitchFamily="34" charset="0"/>
                <a:ea typeface="Segoe UI Emoji" panose="020B0502040204020203" pitchFamily="34" charset="0"/>
              </a:rPr>
              <a:t>constitution</a:t>
            </a:r>
            <a:r>
              <a:rPr lang="en-GB" sz="2400">
                <a:solidFill>
                  <a:srgbClr val="FFFF00"/>
                </a:solidFill>
                <a:latin typeface="Segoe UI Emoji" panose="020B0502040204020203" pitchFamily="34" charset="0"/>
                <a:ea typeface="Segoe UI Emoji" panose="020B0502040204020203" pitchFamily="34" charset="0"/>
              </a:rPr>
              <a:t> is a system of rules which describes the structure and powers of Government, the relationship between different parts of the Government, and the relationship between the Government and the citizen. The constitution is recognised as a reliable source of guidance and instruction of how a country should be governed. </a:t>
            </a:r>
          </a:p>
          <a:p>
            <a:pPr marL="0" indent="0" fontAlgn="base">
              <a:buNone/>
            </a:pPr>
            <a:endParaRPr lang="en-GB" sz="2400">
              <a:solidFill>
                <a:srgbClr val="FFFF00"/>
              </a:solidFill>
              <a:latin typeface="Segoe UI Emoji" panose="020B0502040204020203" pitchFamily="34" charset="0"/>
              <a:ea typeface="Segoe UI Emoji" panose="020B0502040204020203" pitchFamily="34" charset="0"/>
            </a:endParaRPr>
          </a:p>
          <a:p>
            <a:pPr fontAlgn="base"/>
            <a:endParaRPr lang="en-GB" sz="2000">
              <a:solidFill>
                <a:srgbClr val="FFFF00"/>
              </a:solidFill>
              <a:latin typeface="Segoe UI Emoji" panose="020B0502040204020203" pitchFamily="34" charset="0"/>
              <a:ea typeface="Segoe UI Emoji" panose="020B0502040204020203" pitchFamily="34" charset="0"/>
            </a:endParaRPr>
          </a:p>
          <a:p>
            <a:pPr fontAlgn="base"/>
            <a:endParaRPr lang="en-GB" sz="2000">
              <a:solidFill>
                <a:srgbClr val="FFFF00"/>
              </a:solidFill>
              <a:latin typeface="Segoe UI Emoji" panose="020B0502040204020203" pitchFamily="34" charset="0"/>
              <a:ea typeface="Segoe UI Emoji" panose="020B0502040204020203" pitchFamily="34" charset="0"/>
            </a:endParaRPr>
          </a:p>
          <a:p>
            <a:pPr fontAlgn="base"/>
            <a:r>
              <a:rPr lang="en-GB" sz="2000">
                <a:solidFill>
                  <a:srgbClr val="FFFF00"/>
                </a:solidFill>
                <a:latin typeface="Segoe UI Emoji" panose="020B0502040204020203" pitchFamily="34" charset="0"/>
                <a:ea typeface="Segoe UI Emoji" panose="020B0502040204020203" pitchFamily="34" charset="0"/>
              </a:rPr>
              <a:t>To have some element of sovereignty </a:t>
            </a:r>
          </a:p>
          <a:p>
            <a:pPr fontAlgn="base"/>
            <a:r>
              <a:rPr lang="en-GB" sz="2000">
                <a:solidFill>
                  <a:srgbClr val="FFFF00"/>
                </a:solidFill>
                <a:latin typeface="Segoe UI Emoji" panose="020B0502040204020203" pitchFamily="34" charset="0"/>
                <a:ea typeface="Segoe UI Emoji" panose="020B0502040204020203" pitchFamily="34" charset="0"/>
              </a:rPr>
              <a:t>To give a Govt. legitimacy </a:t>
            </a:r>
          </a:p>
          <a:p>
            <a:pPr fontAlgn="base"/>
            <a:r>
              <a:rPr lang="en-GB" sz="2000">
                <a:solidFill>
                  <a:srgbClr val="FFFF00"/>
                </a:solidFill>
                <a:latin typeface="Segoe UI Emoji" panose="020B0502040204020203" pitchFamily="34" charset="0"/>
                <a:ea typeface="Segoe UI Emoji" panose="020B0502040204020203" pitchFamily="34" charset="0"/>
              </a:rPr>
              <a:t>To maintain stability in governance </a:t>
            </a:r>
          </a:p>
          <a:p>
            <a:pPr fontAlgn="base"/>
            <a:r>
              <a:rPr lang="en-GB" sz="2000">
                <a:solidFill>
                  <a:srgbClr val="FFFF00"/>
                </a:solidFill>
                <a:latin typeface="Segoe UI Emoji" panose="020B0502040204020203" pitchFamily="34" charset="0"/>
                <a:ea typeface="Segoe UI Emoji" panose="020B0502040204020203" pitchFamily="34" charset="0"/>
              </a:rPr>
              <a:t>To set out clear functions &amp; powers of each branch of govt </a:t>
            </a:r>
          </a:p>
          <a:p>
            <a:pPr fontAlgn="base"/>
            <a:r>
              <a:rPr lang="en-GB" sz="2000">
                <a:solidFill>
                  <a:srgbClr val="FFFF00"/>
                </a:solidFill>
                <a:latin typeface="Segoe UI Emoji" panose="020B0502040204020203" pitchFamily="34" charset="0"/>
                <a:ea typeface="Segoe UI Emoji" panose="020B0502040204020203" pitchFamily="34" charset="0"/>
              </a:rPr>
              <a:t>To provide accountability through checks &amp; balances </a:t>
            </a:r>
          </a:p>
          <a:p>
            <a:pPr fontAlgn="base"/>
            <a:r>
              <a:rPr lang="en-GB" sz="2000">
                <a:solidFill>
                  <a:srgbClr val="FFFF00"/>
                </a:solidFill>
                <a:latin typeface="Segoe UI Emoji" panose="020B0502040204020203" pitchFamily="34" charset="0"/>
                <a:ea typeface="Segoe UI Emoji" panose="020B0502040204020203" pitchFamily="34" charset="0"/>
              </a:rPr>
              <a:t>To set out citizens’ rights and duties </a:t>
            </a:r>
          </a:p>
          <a:p>
            <a:pPr fontAlgn="base"/>
            <a:r>
              <a:rPr lang="en-GB" sz="2000">
                <a:solidFill>
                  <a:srgbClr val="FFFF00"/>
                </a:solidFill>
                <a:latin typeface="Segoe UI Emoji" panose="020B0502040204020203" pitchFamily="34" charset="0"/>
                <a:ea typeface="Segoe UI Emoji" panose="020B0502040204020203" pitchFamily="34" charset="0"/>
              </a:rPr>
              <a:t>To safeguard citizens freedoms </a:t>
            </a:r>
          </a:p>
          <a:p>
            <a:endParaRPr lang="en-US"/>
          </a:p>
        </p:txBody>
      </p:sp>
      <p:sp>
        <p:nvSpPr>
          <p:cNvPr id="4" name="Content Placeholder 2">
            <a:extLst>
              <a:ext uri="{FF2B5EF4-FFF2-40B4-BE49-F238E27FC236}">
                <a16:creationId xmlns:a16="http://schemas.microsoft.com/office/drawing/2014/main" id="{4EAFF77C-B18F-554B-A3E3-333024035D7B}"/>
              </a:ext>
            </a:extLst>
          </p:cNvPr>
          <p:cNvSpPr txBox="1">
            <a:spLocks/>
          </p:cNvSpPr>
          <p:nvPr/>
        </p:nvSpPr>
        <p:spPr>
          <a:xfrm>
            <a:off x="7661189" y="2693773"/>
            <a:ext cx="4123037" cy="375821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u="sng"/>
              <a:t>TASK</a:t>
            </a:r>
            <a:r>
              <a:rPr lang="en-US" sz="2400"/>
              <a:t>: Watch these two videos to compare and contrast the US </a:t>
            </a:r>
            <a:r>
              <a:rPr lang="en-GB" sz="2400" b="1" u="sng">
                <a:hlinkClick r:id="rId2"/>
              </a:rPr>
              <a:t>https://www.khanacademy.org/humanities/us-history/road-to-revolution/creating-a-nation/v/the-us-constitution</a:t>
            </a:r>
            <a:r>
              <a:rPr lang="en-GB" sz="2400"/>
              <a:t> </a:t>
            </a:r>
          </a:p>
          <a:p>
            <a:pPr marL="0" indent="0" algn="ctr">
              <a:buNone/>
            </a:pPr>
            <a:r>
              <a:rPr lang="en-US" sz="2400"/>
              <a:t>and UK </a:t>
            </a:r>
            <a:r>
              <a:rPr lang="en-GB" sz="2400" b="1" u="sng">
                <a:hlinkClick r:id="rId3"/>
              </a:rPr>
              <a:t>https://www.youtube.com/watch?v=bgib9vrTPTE</a:t>
            </a:r>
            <a:r>
              <a:rPr lang="en-US" sz="2400"/>
              <a:t> </a:t>
            </a:r>
          </a:p>
          <a:p>
            <a:pPr marL="0" indent="0" algn="ctr">
              <a:buFont typeface="Arial" panose="020B0604020202020204" pitchFamily="34" charset="0"/>
              <a:buNone/>
            </a:pPr>
            <a:r>
              <a:rPr lang="en-US" sz="2400"/>
              <a:t>constitutions</a:t>
            </a:r>
            <a:endParaRPr lang="en-US"/>
          </a:p>
        </p:txBody>
      </p:sp>
    </p:spTree>
    <p:extLst>
      <p:ext uri="{BB962C8B-B14F-4D97-AF65-F5344CB8AC3E}">
        <p14:creationId xmlns:p14="http://schemas.microsoft.com/office/powerpoint/2010/main" val="902227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5C2A-3E37-064F-8E9B-7848FE4727CA}"/>
              </a:ext>
            </a:extLst>
          </p:cNvPr>
          <p:cNvSpPr>
            <a:spLocks noGrp="1"/>
          </p:cNvSpPr>
          <p:nvPr>
            <p:ph type="title"/>
          </p:nvPr>
        </p:nvSpPr>
        <p:spPr>
          <a:xfrm>
            <a:off x="195649" y="185351"/>
            <a:ext cx="6712894" cy="1215599"/>
          </a:xfrm>
          <a:solidFill>
            <a:srgbClr val="0070C0"/>
          </a:solidFill>
        </p:spPr>
        <p:txBody>
          <a:bodyPr>
            <a:normAutofit/>
          </a:bodyPr>
          <a:lstStyle/>
          <a:p>
            <a:pPr algn="ctr"/>
            <a:r>
              <a:rPr lang="en-US" sz="4800" b="1">
                <a:solidFill>
                  <a:srgbClr val="FFFF00"/>
                </a:solidFill>
                <a:latin typeface="Segoe UI Emoji" panose="020B0502040204020203" pitchFamily="34" charset="0"/>
                <a:ea typeface="Segoe UI Emoji" panose="020B0502040204020203" pitchFamily="34" charset="0"/>
                <a:hlinkClick r:id="rId2">
                  <a:extLst>
                    <a:ext uri="{A12FA001-AC4F-418D-AE19-62706E023703}">
                      <ahyp:hlinkClr xmlns:ahyp="http://schemas.microsoft.com/office/drawing/2018/hyperlinkcolor" val="tx"/>
                    </a:ext>
                  </a:extLst>
                </a:hlinkClick>
              </a:rPr>
              <a:t>Power in Global Politics</a:t>
            </a:r>
            <a:endParaRPr lang="en-US" sz="4800" b="1">
              <a:solidFill>
                <a:srgbClr val="FFFF00"/>
              </a:solidFill>
              <a:latin typeface="Segoe UI Emoji" panose="020B0502040204020203" pitchFamily="34" charset="0"/>
              <a:ea typeface="Segoe UI Emoji" panose="020B0502040204020203" pitchFamily="34" charset="0"/>
            </a:endParaRPr>
          </a:p>
        </p:txBody>
      </p:sp>
      <p:sp>
        <p:nvSpPr>
          <p:cNvPr id="3" name="Content Placeholder 2">
            <a:extLst>
              <a:ext uri="{FF2B5EF4-FFF2-40B4-BE49-F238E27FC236}">
                <a16:creationId xmlns:a16="http://schemas.microsoft.com/office/drawing/2014/main" id="{F7D002F3-B35D-7C43-ABEE-D64E878F3132}"/>
              </a:ext>
            </a:extLst>
          </p:cNvPr>
          <p:cNvSpPr>
            <a:spLocks noGrp="1"/>
          </p:cNvSpPr>
          <p:nvPr>
            <p:ph idx="1"/>
          </p:nvPr>
        </p:nvSpPr>
        <p:spPr>
          <a:xfrm>
            <a:off x="195649" y="1566132"/>
            <a:ext cx="6712894" cy="5216481"/>
          </a:xfrm>
          <a:solidFill>
            <a:srgbClr val="0070C0"/>
          </a:solidFill>
        </p:spPr>
        <p:txBody>
          <a:bodyPr>
            <a:normAutofit fontScale="92500"/>
          </a:bodyPr>
          <a:lstStyle/>
          <a:p>
            <a:pPr marL="0" indent="0" algn="ctr">
              <a:buNone/>
            </a:pPr>
            <a:br>
              <a:rPr lang="en-US">
                <a:solidFill>
                  <a:srgbClr val="FFFF00"/>
                </a:solidFill>
              </a:rPr>
            </a:br>
            <a:r>
              <a:rPr lang="en-US">
                <a:solidFill>
                  <a:srgbClr val="FFFF00"/>
                </a:solidFill>
              </a:rPr>
              <a:t>Global politics is ALL about the use of hard &amp; soft power in relations between states. Click on the link above for a documentary on Globalism</a:t>
            </a:r>
          </a:p>
          <a:p>
            <a:pPr marL="0" indent="0">
              <a:buNone/>
            </a:pPr>
            <a:endParaRPr lang="en-US">
              <a:solidFill>
                <a:srgbClr val="FFFF00"/>
              </a:solidFill>
            </a:endParaRPr>
          </a:p>
          <a:p>
            <a:r>
              <a:rPr lang="en-US" sz="2200">
                <a:solidFill>
                  <a:srgbClr val="FFFF00"/>
                </a:solidFill>
              </a:rPr>
              <a:t>The ability of states to strike trade deals which suit themselves rather than other states</a:t>
            </a:r>
          </a:p>
          <a:p>
            <a:r>
              <a:rPr lang="en-US" sz="2200">
                <a:solidFill>
                  <a:srgbClr val="FFFF00"/>
                </a:solidFill>
              </a:rPr>
              <a:t>States whose actions home and aboard don’t get challenged</a:t>
            </a:r>
          </a:p>
          <a:p>
            <a:r>
              <a:rPr lang="en-US" sz="2200">
                <a:solidFill>
                  <a:srgbClr val="FFFF00"/>
                </a:solidFill>
              </a:rPr>
              <a:t>States who can put a block on the progress of other states</a:t>
            </a:r>
          </a:p>
          <a:p>
            <a:r>
              <a:rPr lang="en-US" sz="2200">
                <a:solidFill>
                  <a:srgbClr val="FFFF00"/>
                </a:solidFill>
              </a:rPr>
              <a:t>States who see a benefit in pooling power to tackle common issues</a:t>
            </a:r>
          </a:p>
          <a:p>
            <a:r>
              <a:rPr lang="en-US" sz="2200">
                <a:solidFill>
                  <a:srgbClr val="FFFF00"/>
                </a:solidFill>
              </a:rPr>
              <a:t>States whose culture shape views, beliefs and actions around the world</a:t>
            </a:r>
          </a:p>
        </p:txBody>
      </p:sp>
      <p:pic>
        <p:nvPicPr>
          <p:cNvPr id="5" name="Picture 4" descr="A person holding a sign&#10;&#10;Description automatically generated">
            <a:extLst>
              <a:ext uri="{FF2B5EF4-FFF2-40B4-BE49-F238E27FC236}">
                <a16:creationId xmlns:a16="http://schemas.microsoft.com/office/drawing/2014/main" id="{8F1600FA-678D-BB43-9892-83C06A251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777" y="4591509"/>
            <a:ext cx="4903573" cy="2266491"/>
          </a:xfrm>
          <a:prstGeom prst="rect">
            <a:avLst/>
          </a:prstGeom>
        </p:spPr>
      </p:pic>
      <p:pic>
        <p:nvPicPr>
          <p:cNvPr id="7" name="Picture 6" descr="A picture containing indoor, table, sitting, lit&#10;&#10;Description automatically generated">
            <a:extLst>
              <a:ext uri="{FF2B5EF4-FFF2-40B4-BE49-F238E27FC236}">
                <a16:creationId xmlns:a16="http://schemas.microsoft.com/office/drawing/2014/main" id="{9A0D3C7C-49EB-7443-B8C9-C3E0E316E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777" y="2404128"/>
            <a:ext cx="4903573" cy="2049743"/>
          </a:xfrm>
          <a:prstGeom prst="rect">
            <a:avLst/>
          </a:prstGeom>
        </p:spPr>
      </p:pic>
      <p:pic>
        <p:nvPicPr>
          <p:cNvPr id="9" name="Picture 8" descr="A group of people walking down a street holding an umbrella&#10;&#10;Description automatically generated">
            <a:extLst>
              <a:ext uri="{FF2B5EF4-FFF2-40B4-BE49-F238E27FC236}">
                <a16:creationId xmlns:a16="http://schemas.microsoft.com/office/drawing/2014/main" id="{46E52CC0-E994-0044-B3CB-2FCD0EF39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777" y="0"/>
            <a:ext cx="4903573" cy="2236573"/>
          </a:xfrm>
          <a:prstGeom prst="rect">
            <a:avLst/>
          </a:prstGeom>
        </p:spPr>
      </p:pic>
    </p:spTree>
    <p:extLst>
      <p:ext uri="{BB962C8B-B14F-4D97-AF65-F5344CB8AC3E}">
        <p14:creationId xmlns:p14="http://schemas.microsoft.com/office/powerpoint/2010/main" val="1734260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921-2C2A-874C-88B1-0CA5743EE7D3}"/>
              </a:ext>
            </a:extLst>
          </p:cNvPr>
          <p:cNvSpPr>
            <a:spLocks noGrp="1"/>
          </p:cNvSpPr>
          <p:nvPr>
            <p:ph type="title"/>
          </p:nvPr>
        </p:nvSpPr>
        <p:spPr/>
        <p:txBody>
          <a:bodyPr/>
          <a:lstStyle/>
          <a:p>
            <a:endParaRPr lang="en-US"/>
          </a:p>
        </p:txBody>
      </p:sp>
      <p:pic>
        <p:nvPicPr>
          <p:cNvPr id="7" name="Picture 6" descr="A screenshot of a cell phone&#10;&#10;Description automatically generated">
            <a:extLst>
              <a:ext uri="{FF2B5EF4-FFF2-40B4-BE49-F238E27FC236}">
                <a16:creationId xmlns:a16="http://schemas.microsoft.com/office/drawing/2014/main" id="{1BE9E011-5280-874F-B798-1A94B02CF9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7354" y="49479"/>
            <a:ext cx="5894484" cy="2937128"/>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F7522689-6F10-4245-9B9D-FF75CD9F2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70" y="3174937"/>
            <a:ext cx="5894484" cy="3309608"/>
          </a:xfrm>
          <a:prstGeom prst="rect">
            <a:avLst/>
          </a:prstGeom>
        </p:spPr>
      </p:pic>
      <p:pic>
        <p:nvPicPr>
          <p:cNvPr id="13" name="Picture 12" descr="A picture containing table, sitting, bird&#10;&#10;Description automatically generated">
            <a:extLst>
              <a:ext uri="{FF2B5EF4-FFF2-40B4-BE49-F238E27FC236}">
                <a16:creationId xmlns:a16="http://schemas.microsoft.com/office/drawing/2014/main" id="{437261C5-F182-B644-A9BF-C78BAD456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16" y="228918"/>
            <a:ext cx="5894484" cy="2869738"/>
          </a:xfrm>
          <a:prstGeom prst="rect">
            <a:avLst/>
          </a:prstGeom>
        </p:spPr>
      </p:pic>
      <p:sp>
        <p:nvSpPr>
          <p:cNvPr id="4" name="Content Placeholder 3">
            <a:extLst>
              <a:ext uri="{FF2B5EF4-FFF2-40B4-BE49-F238E27FC236}">
                <a16:creationId xmlns:a16="http://schemas.microsoft.com/office/drawing/2014/main" id="{59FE9E6F-AC6E-B644-9E5B-0D274E87C07E}"/>
              </a:ext>
            </a:extLst>
          </p:cNvPr>
          <p:cNvSpPr>
            <a:spLocks noGrp="1"/>
          </p:cNvSpPr>
          <p:nvPr>
            <p:ph idx="1"/>
          </p:nvPr>
        </p:nvSpPr>
        <p:spPr>
          <a:xfrm>
            <a:off x="1162465" y="920456"/>
            <a:ext cx="10515600" cy="1362729"/>
          </a:xfrm>
          <a:solidFill>
            <a:srgbClr val="3366FF"/>
          </a:solidFill>
        </p:spPr>
        <p:txBody>
          <a:bodyPr>
            <a:normAutofit/>
          </a:bodyPr>
          <a:lstStyle/>
          <a:p>
            <a:pPr marL="0" indent="0" algn="ctr">
              <a:buNone/>
            </a:pPr>
            <a:r>
              <a:rPr lang="en-US" sz="4400">
                <a:solidFill>
                  <a:srgbClr val="FFFF00"/>
                </a:solidFill>
              </a:rPr>
              <a:t>Politics Enrichment </a:t>
            </a:r>
            <a:r>
              <a:rPr lang="mr-IN" sz="4400">
                <a:solidFill>
                  <a:srgbClr val="FFFF00"/>
                </a:solidFill>
              </a:rPr>
              <a:t>–</a:t>
            </a:r>
            <a:r>
              <a:rPr lang="en-US" sz="4400">
                <a:solidFill>
                  <a:srgbClr val="FFFF00"/>
                </a:solidFill>
              </a:rPr>
              <a:t> student run Feminist, Debate &amp; Model United Nations groups</a:t>
            </a:r>
          </a:p>
        </p:txBody>
      </p:sp>
      <p:pic>
        <p:nvPicPr>
          <p:cNvPr id="18" name="Picture 17" descr="A screenshot of a cell phone&#10;&#10;Description automatically generated">
            <a:extLst>
              <a:ext uri="{FF2B5EF4-FFF2-40B4-BE49-F238E27FC236}">
                <a16:creationId xmlns:a16="http://schemas.microsoft.com/office/drawing/2014/main" id="{EAE3DCCF-0FC8-344A-8D6D-C1AA4F826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16" y="3261259"/>
            <a:ext cx="5894484" cy="3136963"/>
          </a:xfrm>
          <a:prstGeom prst="rect">
            <a:avLst/>
          </a:prstGeom>
        </p:spPr>
      </p:pic>
    </p:spTree>
    <p:extLst>
      <p:ext uri="{BB962C8B-B14F-4D97-AF65-F5344CB8AC3E}">
        <p14:creationId xmlns:p14="http://schemas.microsoft.com/office/powerpoint/2010/main" val="5827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71" y="365125"/>
            <a:ext cx="11412070" cy="3230563"/>
          </a:xfrm>
          <a:solidFill>
            <a:srgbClr val="0070C0"/>
          </a:solidFill>
        </p:spPr>
        <p:txBody>
          <a:bodyPr>
            <a:normAutofit/>
          </a:bodyPr>
          <a:lstStyle/>
          <a:p>
            <a:pPr algn="ctr"/>
            <a:r>
              <a:rPr lang="en-GB" sz="6600" b="1">
                <a:solidFill>
                  <a:srgbClr val="FFFF00"/>
                </a:solidFill>
                <a:cs typeface="Calibri Light"/>
              </a:rPr>
              <a:t>Good luck with your GCSEs and see you in September in person, hopefully!</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666" y="3882632"/>
            <a:ext cx="7620000" cy="2638425"/>
          </a:xfrm>
        </p:spPr>
      </p:pic>
    </p:spTree>
    <p:extLst>
      <p:ext uri="{BB962C8B-B14F-4D97-AF65-F5344CB8AC3E}">
        <p14:creationId xmlns:p14="http://schemas.microsoft.com/office/powerpoint/2010/main" val="148623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49"/>
            <a:ext cx="12192000" cy="4525963"/>
          </a:xfrm>
          <a:solidFill>
            <a:srgbClr val="0070C0"/>
          </a:solidFill>
        </p:spPr>
        <p:txBody>
          <a:bodyPr>
            <a:normAutofit lnSpcReduction="10000"/>
          </a:bodyPr>
          <a:lstStyle/>
          <a:p>
            <a:pPr marL="0" indent="0" algn="ctr">
              <a:buNone/>
            </a:pPr>
            <a:r>
              <a:rPr lang="en-GB" sz="6600" b="1">
                <a:solidFill>
                  <a:srgbClr val="FFFF00"/>
                </a:solidFill>
                <a:latin typeface="Segoe UI Light" panose="020B0502040204020203" pitchFamily="34" charset="0"/>
                <a:ea typeface="Verdana" panose="020B0604030504040204" pitchFamily="34" charset="0"/>
                <a:cs typeface="Verdana" panose="020B0604030504040204" pitchFamily="34" charset="0"/>
              </a:rPr>
              <a:t>Prepare for Politics</a:t>
            </a:r>
          </a:p>
          <a:p>
            <a:pPr marL="0" indent="0" algn="ctr">
              <a:buNone/>
            </a:pPr>
            <a:endParaRPr lang="en-GB" sz="4800" b="1">
              <a:solidFill>
                <a:srgbClr val="FFFF00"/>
              </a:solidFill>
              <a:latin typeface="Segoe UI Light" panose="020B0502040204020203" pitchFamily="34" charset="0"/>
              <a:ea typeface="Verdana" panose="020B0604030504040204" pitchFamily="34" charset="0"/>
              <a:cs typeface="Verdana" panose="020B0604030504040204" pitchFamily="34" charset="0"/>
            </a:endParaRPr>
          </a:p>
          <a:p>
            <a:pPr marL="0" indent="0" algn="ctr">
              <a:buNone/>
            </a:pPr>
            <a:r>
              <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rPr>
              <a:t>The single most effective act you can take to prepare for Politics is to regularly engage in local, national and global news. Examiners look for the use of recent examples to evidence political roles, processes and institutions.</a:t>
            </a:r>
          </a:p>
          <a:p>
            <a:pPr marL="0" indent="0">
              <a:buNone/>
            </a:pPr>
            <a:endParaRPr lang="en-GB" sz="2400" b="1">
              <a:solidFill>
                <a:srgbClr val="FFFF00"/>
              </a:solidFill>
              <a:latin typeface="Segoe UI Light" panose="020B0502040204020203" pitchFamily="34" charset="0"/>
              <a:ea typeface="Verdana" panose="020B0604030504040204" pitchFamily="34" charset="0"/>
              <a:cs typeface="Verdana" panose="020B0604030504040204" pitchFamily="34" charset="0"/>
            </a:endParaRPr>
          </a:p>
          <a:p>
            <a:pPr lvl="1"/>
            <a:r>
              <a:rPr lang="en-GB" sz="2000" b="1">
                <a:solidFill>
                  <a:srgbClr val="FFFF00"/>
                </a:solidFill>
                <a:latin typeface="Segoe UI Light" panose="020B0502040204020203" pitchFamily="34" charset="0"/>
                <a:ea typeface="Verdana" panose="020B0604030504040204" pitchFamily="34" charset="0"/>
                <a:cs typeface="Verdana" panose="020B0604030504040204" pitchFamily="34" charset="0"/>
              </a:rPr>
              <a:t>Download a news app on your phone – Guardian, Times, HuffPost, Al Jazeera, CNN, MEN</a:t>
            </a:r>
          </a:p>
          <a:p>
            <a:pPr lvl="1"/>
            <a:r>
              <a:rPr lang="en-GB" sz="2000" b="1">
                <a:solidFill>
                  <a:srgbClr val="FFFF00"/>
                </a:solidFill>
                <a:latin typeface="Segoe UI Light" panose="020B0502040204020203" pitchFamily="34" charset="0"/>
                <a:ea typeface="Verdana" panose="020B0604030504040204" pitchFamily="34" charset="0"/>
                <a:cs typeface="Verdana" panose="020B0604030504040204" pitchFamily="34" charset="0"/>
              </a:rPr>
              <a:t>Watch a quality TV news programme – C4 News, Sky News</a:t>
            </a:r>
          </a:p>
          <a:p>
            <a:pPr lvl="1"/>
            <a:r>
              <a:rPr lang="en-GB" sz="2000" b="1">
                <a:solidFill>
                  <a:srgbClr val="FFFF00"/>
                </a:solidFill>
                <a:latin typeface="Segoe UI Light" panose="020B0502040204020203" pitchFamily="34" charset="0"/>
                <a:ea typeface="Verdana" panose="020B0604030504040204" pitchFamily="34" charset="0"/>
                <a:cs typeface="Verdana" panose="020B0604030504040204" pitchFamily="34" charset="0"/>
              </a:rPr>
              <a:t>Listen to a quality radio news programme – BBC Radio 4 &amp; 5, LBC, coming soon Times Radio</a:t>
            </a:r>
          </a:p>
          <a:p>
            <a:pPr lvl="1"/>
            <a:r>
              <a:rPr lang="en-GB" sz="2000" b="1">
                <a:solidFill>
                  <a:srgbClr val="FFFF00"/>
                </a:solidFill>
                <a:latin typeface="Segoe UI Light" panose="020B0502040204020203" pitchFamily="34" charset="0"/>
                <a:ea typeface="Verdana" panose="020B0604030504040204" pitchFamily="34" charset="0"/>
                <a:cs typeface="Verdana" panose="020B0604030504040204" pitchFamily="34" charset="0"/>
              </a:rPr>
              <a:t>Download politics podcasts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886" y="5143960"/>
            <a:ext cx="1859487" cy="12825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681" y="4940609"/>
            <a:ext cx="1485899" cy="1485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3555240" y="4854060"/>
            <a:ext cx="1658995" cy="1658995"/>
          </a:xfrm>
          <a:prstGeom prst="rect">
            <a:avLst/>
          </a:prstGeom>
        </p:spPr>
      </p:pic>
      <p:pic>
        <p:nvPicPr>
          <p:cNvPr id="4" name="Picture 3"/>
          <p:cNvPicPr>
            <a:picLocks noChangeAspect="1"/>
          </p:cNvPicPr>
          <p:nvPr/>
        </p:nvPicPr>
        <p:blipFill>
          <a:blip r:embed="rId5"/>
          <a:stretch>
            <a:fillRect/>
          </a:stretch>
        </p:blipFill>
        <p:spPr>
          <a:xfrm>
            <a:off x="425186" y="4854060"/>
            <a:ext cx="2628900" cy="1743075"/>
          </a:xfrm>
          <a:prstGeom prst="rect">
            <a:avLst/>
          </a:prstGeom>
        </p:spPr>
      </p:pic>
    </p:spTree>
    <p:extLst>
      <p:ext uri="{BB962C8B-B14F-4D97-AF65-F5344CB8AC3E}">
        <p14:creationId xmlns:p14="http://schemas.microsoft.com/office/powerpoint/2010/main" val="85279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0070C0"/>
          </a:solidFill>
        </p:spPr>
        <p:txBody>
          <a:bodyPr>
            <a:normAutofit/>
          </a:bodyPr>
          <a:lstStyle/>
          <a:p>
            <a:pPr marL="0" indent="0" algn="ctr">
              <a:buNone/>
            </a:pPr>
            <a:endParaRPr lang="en-GB" sz="6600" b="1">
              <a:solidFill>
                <a:srgbClr val="FFFF00"/>
              </a:solidFill>
              <a:latin typeface="Segoe UI Light" panose="020B0502040204020203" pitchFamily="34" charset="0"/>
              <a:ea typeface="Verdana" panose="020B0604030504040204" pitchFamily="34" charset="0"/>
              <a:cs typeface="Verdana" panose="020B0604030504040204" pitchFamily="34" charset="0"/>
            </a:endParaRPr>
          </a:p>
          <a:p>
            <a:pPr marL="0" indent="0" algn="ctr">
              <a:buNone/>
            </a:pPr>
            <a:endParaRPr lang="en-GB" sz="6600" b="1">
              <a:solidFill>
                <a:srgbClr val="FFFF00"/>
              </a:solidFill>
              <a:latin typeface="Segoe UI Light" panose="020B0502040204020203" pitchFamily="34" charset="0"/>
              <a:ea typeface="Verdana" panose="020B0604030504040204" pitchFamily="34" charset="0"/>
              <a:cs typeface="Verdana" panose="020B0604030504040204" pitchFamily="34" charset="0"/>
            </a:endParaRPr>
          </a:p>
          <a:p>
            <a:pPr marL="0" indent="0" algn="ctr">
              <a:buNone/>
            </a:pPr>
            <a:r>
              <a:rPr lang="en-GB" sz="6600" b="1">
                <a:solidFill>
                  <a:srgbClr val="FFFF00"/>
                </a:solidFill>
                <a:latin typeface="Segoe UI Light" panose="020B0502040204020203" pitchFamily="34" charset="0"/>
                <a:ea typeface="Verdana" panose="020B0604030504040204" pitchFamily="34" charset="0"/>
                <a:cs typeface="Verdana" panose="020B0604030504040204" pitchFamily="34" charset="0"/>
              </a:rPr>
              <a:t>What do current and past students say about A Level Politics &amp; the Dept?</a:t>
            </a:r>
          </a:p>
          <a:p>
            <a:pPr marL="0" indent="0" algn="ctr">
              <a:buNone/>
            </a:pPr>
            <a:endParaRPr lang="en-GB" sz="4800" b="1">
              <a:solidFill>
                <a:srgbClr val="FFFF00"/>
              </a:solidFill>
              <a:latin typeface="Segoe UI Light" panose="020B05020402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10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921-2C2A-874C-88B1-0CA5743EE7D3}"/>
              </a:ext>
            </a:extLst>
          </p:cNvPr>
          <p:cNvSpPr>
            <a:spLocks noGrp="1"/>
          </p:cNvSpPr>
          <p:nvPr>
            <p:ph type="title"/>
          </p:nvPr>
        </p:nvSpPr>
        <p:spPr/>
        <p:txBody>
          <a:bodyPr/>
          <a:lstStyle/>
          <a:p>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7014B53F-6BAD-614A-9A80-A309C6AD49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34343">
            <a:off x="6903042" y="3682491"/>
            <a:ext cx="4936784" cy="2442980"/>
          </a:xfrm>
        </p:spPr>
      </p:pic>
      <p:pic>
        <p:nvPicPr>
          <p:cNvPr id="15" name="Picture 14" descr="A screenshot of a social media post&#10;&#10;Description automatically generated">
            <a:extLst>
              <a:ext uri="{FF2B5EF4-FFF2-40B4-BE49-F238E27FC236}">
                <a16:creationId xmlns:a16="http://schemas.microsoft.com/office/drawing/2014/main" id="{94CDF9A0-5206-FD41-B1E4-754F4BCFB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2232">
            <a:off x="6914609" y="487368"/>
            <a:ext cx="4809941" cy="2406639"/>
          </a:xfrm>
          <a:prstGeom prst="rect">
            <a:avLst/>
          </a:prstGeom>
        </p:spPr>
      </p:pic>
      <p:pic>
        <p:nvPicPr>
          <p:cNvPr id="17" name="Picture 16" descr="A screenshot of a social media post&#10;&#10;Description automatically generated">
            <a:extLst>
              <a:ext uri="{FF2B5EF4-FFF2-40B4-BE49-F238E27FC236}">
                <a16:creationId xmlns:a16="http://schemas.microsoft.com/office/drawing/2014/main" id="{823AFCE4-514D-1E41-A591-DE02A954A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2462">
            <a:off x="184244" y="3736576"/>
            <a:ext cx="5451545" cy="2612826"/>
          </a:xfrm>
          <a:prstGeom prst="rect">
            <a:avLst/>
          </a:prstGeom>
        </p:spPr>
      </p:pic>
      <p:pic>
        <p:nvPicPr>
          <p:cNvPr id="25" name="Picture 24" descr="A screenshot of a social media post&#10;&#10;Description automatically generated">
            <a:extLst>
              <a:ext uri="{FF2B5EF4-FFF2-40B4-BE49-F238E27FC236}">
                <a16:creationId xmlns:a16="http://schemas.microsoft.com/office/drawing/2014/main" id="{D7EEDAE0-DA2E-F94E-866F-C9763427CF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96459">
            <a:off x="261340" y="492230"/>
            <a:ext cx="5894484" cy="2932925"/>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2D7A7538-D434-5448-AAEB-77F3B8B9BF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75576">
            <a:off x="6265873" y="2257445"/>
            <a:ext cx="4809535" cy="2343107"/>
          </a:xfrm>
          <a:prstGeom prst="rect">
            <a:avLst/>
          </a:prstGeom>
        </p:spPr>
      </p:pic>
      <p:pic>
        <p:nvPicPr>
          <p:cNvPr id="29" name="Picture 28" descr="A screenshot of a cell phone&#10;&#10;Description automatically generated">
            <a:extLst>
              <a:ext uri="{FF2B5EF4-FFF2-40B4-BE49-F238E27FC236}">
                <a16:creationId xmlns:a16="http://schemas.microsoft.com/office/drawing/2014/main" id="{EA03D69A-9BDB-374F-826E-B1D825CC93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03694">
            <a:off x="1761702" y="2500803"/>
            <a:ext cx="4752847" cy="2723231"/>
          </a:xfrm>
          <a:prstGeom prst="rect">
            <a:avLst/>
          </a:prstGeom>
        </p:spPr>
      </p:pic>
    </p:spTree>
    <p:extLst>
      <p:ext uri="{BB962C8B-B14F-4D97-AF65-F5344CB8AC3E}">
        <p14:creationId xmlns:p14="http://schemas.microsoft.com/office/powerpoint/2010/main" val="361333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person&#10;&#10;Description automatically generated">
            <a:extLst>
              <a:ext uri="{FF2B5EF4-FFF2-40B4-BE49-F238E27FC236}">
                <a16:creationId xmlns:a16="http://schemas.microsoft.com/office/drawing/2014/main" id="{48A64CD7-2354-814D-B9FD-2B4F731BE0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Tree>
    <p:extLst>
      <p:ext uri="{BB962C8B-B14F-4D97-AF65-F5344CB8AC3E}">
        <p14:creationId xmlns:p14="http://schemas.microsoft.com/office/powerpoint/2010/main" val="39389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E6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eth video.mov" descr="Beth video.mov">
            <a:hlinkClick r:id="" action="ppaction://media"/>
            <a:extLst>
              <a:ext uri="{FF2B5EF4-FFF2-40B4-BE49-F238E27FC236}">
                <a16:creationId xmlns:a16="http://schemas.microsoft.com/office/drawing/2014/main" id="{79C86B77-EACD-C346-87CB-B1D6377959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76584" y="198137"/>
            <a:ext cx="3620530" cy="6436498"/>
          </a:xfrm>
          <a:prstGeom prst="rect">
            <a:avLst/>
          </a:prstGeom>
        </p:spPr>
      </p:pic>
    </p:spTree>
    <p:extLst>
      <p:ext uri="{BB962C8B-B14F-4D97-AF65-F5344CB8AC3E}">
        <p14:creationId xmlns:p14="http://schemas.microsoft.com/office/powerpoint/2010/main" val="4121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Content Placeholder 4" descr="A screenshot of a social media post with text and people in the background&#10;&#10;Description automatically generated">
            <a:extLst>
              <a:ext uri="{FF2B5EF4-FFF2-40B4-BE49-F238E27FC236}">
                <a16:creationId xmlns:a16="http://schemas.microsoft.com/office/drawing/2014/main" id="{5BFEFD29-A190-AD45-8C01-0BE80CAF86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r="1" b="9158"/>
          <a:stretch/>
        </p:blipFill>
        <p:spPr>
          <a:xfrm rot="21480000">
            <a:off x="1137836" y="919456"/>
            <a:ext cx="9916327" cy="4932000"/>
          </a:xfrm>
          <a:prstGeom prst="rect">
            <a:avLst/>
          </a:prstGeom>
        </p:spPr>
      </p:pic>
    </p:spTree>
    <p:extLst>
      <p:ext uri="{BB962C8B-B14F-4D97-AF65-F5344CB8AC3E}">
        <p14:creationId xmlns:p14="http://schemas.microsoft.com/office/powerpoint/2010/main" val="1163557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0</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Why Politics?</vt:lpstr>
      <vt:lpstr>What will I study?</vt:lpstr>
      <vt:lpstr>Meet the Politics Dept.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Level Virtual Lesson</vt:lpstr>
      <vt:lpstr>Power</vt:lpstr>
      <vt:lpstr>PowerPoint Presentation</vt:lpstr>
      <vt:lpstr>PowerPoint Presentation</vt:lpstr>
      <vt:lpstr> The Prime Minister is the focal point for power in the British political system.  TASK 1: Work through the sources on the next 5 slides (graphics, video links, article).   TASK 2: Answer the following questions using the source material.   What power does a PM have?  Where does that power come from? How might a PM’s power be limited by others?</vt:lpstr>
      <vt:lpstr>PowerPoint Presentation</vt:lpstr>
      <vt:lpstr>PowerPoint Presentation</vt:lpstr>
      <vt:lpstr>PowerPoint Presentation</vt:lpstr>
      <vt:lpstr>PowerPoint Presentation</vt:lpstr>
      <vt:lpstr>PowerPoint Presentation</vt:lpstr>
      <vt:lpstr>PowerPoint Presentation</vt:lpstr>
      <vt:lpstr>Battle of the PMs Who was the most powerful?</vt:lpstr>
      <vt:lpstr>PowerPoint Presentation</vt:lpstr>
      <vt:lpstr> Thank you for taking part in the lesson. We hope it engaged you and you got a taste for the approaches we use in the classroom.     If you want to learn more about ‘Power’ &amp; the A Level Politics Specification, there are a few slides that follow with links to resources to keep you thinking about politics.  </vt:lpstr>
      <vt:lpstr>Power &amp;  Political Ideologies</vt:lpstr>
      <vt:lpstr>Power in UK Politics</vt:lpstr>
      <vt:lpstr>PowerPoint Presentation</vt:lpstr>
      <vt:lpstr>Power &amp; The British Governing System</vt:lpstr>
      <vt:lpstr>PowerPoint Presentation</vt:lpstr>
      <vt:lpstr>Power in Global Politics</vt:lpstr>
      <vt:lpstr>PowerPoint Presentation</vt:lpstr>
      <vt:lpstr>Good luck with your GCSEs and see you in September in person, hopefully!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Politics?</dc:title>
  <dc:creator>Alison Hall</dc:creator>
  <cp:revision>11</cp:revision>
  <cp:lastPrinted>2020-06-05T09:14:31Z</cp:lastPrinted>
  <dcterms:created xsi:type="dcterms:W3CDTF">2020-06-03T14:55:26Z</dcterms:created>
  <dcterms:modified xsi:type="dcterms:W3CDTF">2020-06-25T10:39:50Z</dcterms:modified>
</cp:coreProperties>
</file>