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1pPr>
    <a:lvl2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2pPr>
    <a:lvl3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3pPr>
    <a:lvl4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4pPr>
    <a:lvl5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5pPr>
    <a:lvl6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6pPr>
    <a:lvl7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7pPr>
    <a:lvl8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8pPr>
    <a:lvl9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0FF488-3705-C6A8-E452-54C530293BFF}" v="40" dt="2020-06-25T11:11:52.451"/>
    <p1510:client id="{A740052E-5E89-66D3-476F-912B322F3114}" v="15" dt="2020-06-25T10:30:58.744"/>
    <p1510:client id="{C9EF97F8-A4A6-0E64-18CE-49D3E3B03D52}" v="6" dt="2020-06-22T14:03:00.54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rgbClr val="03A8D6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BA8D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rgbClr val="03A8D6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8ABA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008AB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ADEFF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B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90196"/>
              <a:satOff val="16169"/>
              <a:lumOff val="-19584"/>
            </a:schemeClr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12616"/>
              <a:satOff val="21048"/>
              <a:lumOff val="-2941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D238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F7EA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19922"/>
              <a:satOff val="-56679"/>
              <a:lumOff val="-26479"/>
            </a:schemeClr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AEBEB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28106"/>
              <a:satOff val="-38633"/>
              <a:lumOff val="-1788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BBBBB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Watson" userId="S::laura.watson@xaverian.ac.uk::e49e65d3-58da-4e6a-87fc-9f7f45cec559" providerId="AD" clId="Web-{A740052E-5E89-66D3-476F-912B322F3114}"/>
    <pc:docChg chg="modSld">
      <pc:chgData name="Laura Watson" userId="S::laura.watson@xaverian.ac.uk::e49e65d3-58da-4e6a-87fc-9f7f45cec559" providerId="AD" clId="Web-{A740052E-5E89-66D3-476F-912B322F3114}" dt="2020-06-25T10:30:58.744" v="14" actId="20577"/>
      <pc:docMkLst>
        <pc:docMk/>
      </pc:docMkLst>
      <pc:sldChg chg="modSp">
        <pc:chgData name="Laura Watson" userId="S::laura.watson@xaverian.ac.uk::e49e65d3-58da-4e6a-87fc-9f7f45cec559" providerId="AD" clId="Web-{A740052E-5E89-66D3-476F-912B322F3114}" dt="2020-06-25T10:30:09.682" v="5" actId="14100"/>
        <pc:sldMkLst>
          <pc:docMk/>
          <pc:sldMk cId="0" sldId="259"/>
        </pc:sldMkLst>
        <pc:spChg chg="mod">
          <ac:chgData name="Laura Watson" userId="S::laura.watson@xaverian.ac.uk::e49e65d3-58da-4e6a-87fc-9f7f45cec559" providerId="AD" clId="Web-{A740052E-5E89-66D3-476F-912B322F3114}" dt="2020-06-25T10:30:09.682" v="5" actId="14100"/>
          <ac:spMkLst>
            <pc:docMk/>
            <pc:sldMk cId="0" sldId="259"/>
            <ac:spMk id="168" creationId="{00000000-0000-0000-0000-000000000000}"/>
          </ac:spMkLst>
        </pc:spChg>
      </pc:sldChg>
      <pc:sldChg chg="modSp">
        <pc:chgData name="Laura Watson" userId="S::laura.watson@xaverian.ac.uk::e49e65d3-58da-4e6a-87fc-9f7f45cec559" providerId="AD" clId="Web-{A740052E-5E89-66D3-476F-912B322F3114}" dt="2020-06-25T10:30:57.932" v="12" actId="20577"/>
        <pc:sldMkLst>
          <pc:docMk/>
          <pc:sldMk cId="0" sldId="264"/>
        </pc:sldMkLst>
        <pc:spChg chg="mod">
          <ac:chgData name="Laura Watson" userId="S::laura.watson@xaverian.ac.uk::e49e65d3-58da-4e6a-87fc-9f7f45cec559" providerId="AD" clId="Web-{A740052E-5E89-66D3-476F-912B322F3114}" dt="2020-06-25T10:30:57.932" v="12" actId="20577"/>
          <ac:spMkLst>
            <pc:docMk/>
            <pc:sldMk cId="0" sldId="264"/>
            <ac:spMk id="197" creationId="{00000000-0000-0000-0000-000000000000}"/>
          </ac:spMkLst>
        </pc:spChg>
      </pc:sldChg>
    </pc:docChg>
  </pc:docChgLst>
  <pc:docChgLst>
    <pc:chgData name="Laura Watson" userId="S::laura.watson@xaverian.ac.uk::e49e65d3-58da-4e6a-87fc-9f7f45cec559" providerId="AD" clId="Web-{430FF488-3705-C6A8-E452-54C530293BFF}"/>
    <pc:docChg chg="modSld">
      <pc:chgData name="Laura Watson" userId="S::laura.watson@xaverian.ac.uk::e49e65d3-58da-4e6a-87fc-9f7f45cec559" providerId="AD" clId="Web-{430FF488-3705-C6A8-E452-54C530293BFF}" dt="2020-06-25T11:11:52.451" v="39" actId="20577"/>
      <pc:docMkLst>
        <pc:docMk/>
      </pc:docMkLst>
      <pc:sldChg chg="modSp">
        <pc:chgData name="Laura Watson" userId="S::laura.watson@xaverian.ac.uk::e49e65d3-58da-4e6a-87fc-9f7f45cec559" providerId="AD" clId="Web-{430FF488-3705-C6A8-E452-54C530293BFF}" dt="2020-06-25T11:11:52.451" v="38" actId="20577"/>
        <pc:sldMkLst>
          <pc:docMk/>
          <pc:sldMk cId="0" sldId="257"/>
        </pc:sldMkLst>
        <pc:spChg chg="mod">
          <ac:chgData name="Laura Watson" userId="S::laura.watson@xaverian.ac.uk::e49e65d3-58da-4e6a-87fc-9f7f45cec559" providerId="AD" clId="Web-{430FF488-3705-C6A8-E452-54C530293BFF}" dt="2020-06-25T11:11:52.451" v="38" actId="20577"/>
          <ac:spMkLst>
            <pc:docMk/>
            <pc:sldMk cId="0" sldId="257"/>
            <ac:spMk id="15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19200" y="2434335"/>
            <a:ext cx="21945600" cy="706629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127375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z="22000" spc="-22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763675"/>
            <a:ext cx="21945600" cy="419288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2334623"/>
            <a:ext cx="21945600" cy="7612249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6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19200" y="9436100"/>
            <a:ext cx="21945599" cy="6299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3200" b="0" cap="all" spc="-32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771900" y="4464048"/>
            <a:ext cx="16840200" cy="4883152"/>
          </a:xfrm>
          <a:prstGeom prst="rect">
            <a:avLst/>
          </a:prstGeom>
        </p:spPr>
        <p:txBody>
          <a:bodyPr anchor="ctr"/>
          <a:lstStyle>
            <a:lvl1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5" name="Attribu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4203700" y="9347200"/>
            <a:ext cx="16840200" cy="680721"/>
          </a:xfrm>
          <a:prstGeom prst="rect">
            <a:avLst/>
          </a:prstGeom>
        </p:spPr>
        <p:txBody>
          <a:bodyPr lIns="76200" tIns="76200" rIns="76200" bIns="76200"/>
          <a:lstStyle>
            <a:lvl1pPr marL="0" indent="0" defTabSz="82550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sz="3200" b="0" cap="all" spc="-32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495873917_2724x1818.jpg"/>
          <p:cNvSpPr>
            <a:spLocks noGrp="1"/>
          </p:cNvSpPr>
          <p:nvPr>
            <p:ph type="pic" sz="half" idx="13"/>
          </p:nvPr>
        </p:nvSpPr>
        <p:spPr>
          <a:xfrm>
            <a:off x="635000" y="6832600"/>
            <a:ext cx="12877800" cy="85899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496036167_2890x1683.jpg"/>
          <p:cNvSpPr>
            <a:spLocks noGrp="1"/>
          </p:cNvSpPr>
          <p:nvPr>
            <p:ph type="pic" sz="half" idx="14"/>
          </p:nvPr>
        </p:nvSpPr>
        <p:spPr>
          <a:xfrm>
            <a:off x="88900" y="-177800"/>
            <a:ext cx="14008100" cy="81576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idx="15"/>
          </p:nvPr>
        </p:nvSpPr>
        <p:spPr>
          <a:xfrm>
            <a:off x="12814300" y="-355600"/>
            <a:ext cx="1203395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495873917_2724x1818.jpg"/>
          <p:cNvSpPr>
            <a:spLocks noGrp="1"/>
          </p:cNvSpPr>
          <p:nvPr>
            <p:ph type="pic" idx="13"/>
          </p:nvPr>
        </p:nvSpPr>
        <p:spPr>
          <a:xfrm>
            <a:off x="635000" y="-1181110"/>
            <a:ext cx="23114000" cy="154178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496036167_2890x1683.jpg"/>
          <p:cNvSpPr>
            <a:spLocks noGrp="1"/>
          </p:cNvSpPr>
          <p:nvPr>
            <p:ph type="pic" idx="13"/>
          </p:nvPr>
        </p:nvSpPr>
        <p:spPr>
          <a:xfrm>
            <a:off x="-38100" y="-267934"/>
            <a:ext cx="24472902" cy="142518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124200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z="22000" spc="-22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19200" y="2438400"/>
            <a:ext cx="21945600" cy="711200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100800" y="8229600"/>
            <a:ext cx="4584700" cy="31237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Caption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Image"/>
          <p:cNvSpPr>
            <a:spLocks noGrp="1"/>
          </p:cNvSpPr>
          <p:nvPr>
            <p:ph type="pic" idx="13"/>
          </p:nvPr>
        </p:nvSpPr>
        <p:spPr>
          <a:xfrm>
            <a:off x="528828" y="0"/>
            <a:ext cx="17992344" cy="12001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35000" y="7937906"/>
            <a:ext cx="17780000" cy="5651592"/>
          </a:xfrm>
          <a:prstGeom prst="rect">
            <a:avLst/>
          </a:prstGeom>
        </p:spPr>
        <p:txBody>
          <a:bodyPr anchor="b"/>
          <a:lstStyle>
            <a:lvl1pPr algn="ctr" defTabSz="584200">
              <a:defRPr sz="22000" spc="-220">
                <a:solidFill>
                  <a:srgbClr val="FFD74C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5" name="Line"/>
          <p:cNvSpPr/>
          <p:nvPr/>
        </p:nvSpPr>
        <p:spPr>
          <a:xfrm>
            <a:off x="19169012" y="11874500"/>
            <a:ext cx="1549401" cy="0"/>
          </a:xfrm>
          <a:prstGeom prst="ellipse">
            <a:avLst/>
          </a:prstGeom>
          <a:ln w="254000">
            <a:solidFill>
              <a:srgbClr val="FFD74C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728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6311900"/>
            <a:ext cx="8356600" cy="61849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2439639"/>
            <a:ext cx="8356600" cy="3068291"/>
          </a:xfrm>
          <a:prstGeom prst="rect">
            <a:avLst/>
          </a:prstGeom>
        </p:spPr>
        <p:txBody>
          <a:bodyPr/>
          <a:lstStyle>
            <a:lvl1pPr>
              <a:defRPr sz="10000" spc="-100"/>
            </a:lvl1pPr>
          </a:lstStyle>
          <a:p>
            <a:r>
              <a:t>Slide Title</a:t>
            </a:r>
          </a:p>
        </p:txBody>
      </p:sp>
      <p:sp>
        <p:nvSpPr>
          <p:cNvPr id="62" name="Rectangle"/>
          <p:cNvSpPr/>
          <p:nvPr/>
        </p:nvSpPr>
        <p:spPr>
          <a:xfrm>
            <a:off x="10795000" y="0"/>
            <a:ext cx="13614400" cy="137160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63" name="638623930_2326x1548.jpg"/>
          <p:cNvSpPr>
            <a:spLocks noGrp="1"/>
          </p:cNvSpPr>
          <p:nvPr>
            <p:ph type="pic" idx="13"/>
          </p:nvPr>
        </p:nvSpPr>
        <p:spPr>
          <a:xfrm>
            <a:off x="9156700" y="-38100"/>
            <a:ext cx="19693467" cy="1310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Author and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19200" y="1646935"/>
            <a:ext cx="8356600" cy="7701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00C7FC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4064000"/>
            <a:ext cx="21945600" cy="5930900"/>
          </a:xfrm>
          <a:prstGeom prst="rect">
            <a:avLst/>
          </a:prstGeom>
        </p:spPr>
        <p:txBody>
          <a:bodyPr anchor="ctr"/>
          <a:lstStyle>
            <a:lvl1pPr marL="431800" indent="-431800">
              <a:defRPr spc="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594100"/>
            <a:ext cx="21945600" cy="8902700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1pPr>
            <a:lvl2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2pPr>
            <a:lvl3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3pPr>
            <a:lvl4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4pPr>
            <a:lvl5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733800"/>
            <a:ext cx="21945600" cy="876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1219200"/>
            <a:ext cx="21945600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22000" y="13080999"/>
            <a:ext cx="336728" cy="4137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825500">
              <a:lnSpc>
                <a:spcPts val="2600"/>
              </a:lnSpc>
              <a:spcBef>
                <a:spcPts val="0"/>
              </a:spcBef>
              <a:defRPr sz="1800" b="0">
                <a:solidFill>
                  <a:srgbClr val="000000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1pPr>
      <a:lvl2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2pPr>
      <a:lvl3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3pPr>
      <a:lvl4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4pPr>
      <a:lvl5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5pPr>
      <a:lvl6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6pPr>
      <a:lvl7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7pPr>
      <a:lvl8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8pPr>
      <a:lvl9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9pPr>
    </p:titleStyle>
    <p:bodyStyle>
      <a:lvl1pPr marL="685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1371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2057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2743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34290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4114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4800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5486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6172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1pPr>
      <a:lvl2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2pPr>
      <a:lvl3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3pPr>
      <a:lvl4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4pPr>
      <a:lvl5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5pPr>
      <a:lvl6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6pPr>
      <a:lvl7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7pPr>
      <a:lvl8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8pPr>
      <a:lvl9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media5.m4a"/><Relationship Id="rId11" Type="http://schemas.openxmlformats.org/officeDocument/2006/relationships/image" Target="../media/image2.png"/><Relationship Id="rId5" Type="http://schemas.microsoft.com/office/2007/relationships/media" Target="../media/media5.m4a"/><Relationship Id="rId10" Type="http://schemas.openxmlformats.org/officeDocument/2006/relationships/image" Target="../media/image7.png"/><Relationship Id="rId4" Type="http://schemas.openxmlformats.org/officeDocument/2006/relationships/video" Target="../media/media4.mp4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11" Type="http://schemas.openxmlformats.org/officeDocument/2006/relationships/image" Target="../media/image2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XAVERIAN COLLEGE"/>
          <p:cNvSpPr txBox="1">
            <a:spLocks noGrp="1"/>
          </p:cNvSpPr>
          <p:nvPr>
            <p:ph type="body" idx="13"/>
          </p:nvPr>
        </p:nvSpPr>
        <p:spPr>
          <a:xfrm>
            <a:off x="1219200" y="472130"/>
            <a:ext cx="23219909" cy="19622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lnSpc>
                <a:spcPct val="140000"/>
              </a:lnSpc>
              <a:defRPr sz="5400" b="1" cap="none" spc="-53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XAVERIAN COLLEGE</a:t>
            </a:r>
          </a:p>
        </p:txBody>
      </p:sp>
      <p:sp>
        <p:nvSpPr>
          <p:cNvPr id="151" name="Virtual New Students Day 2020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Virtual New Students Day 2020</a:t>
            </a:r>
          </a:p>
        </p:txBody>
      </p:sp>
      <p:sp>
        <p:nvSpPr>
          <p:cNvPr id="152" name="BTEC SPOR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BTEC SPORT</a:t>
            </a:r>
          </a:p>
        </p:txBody>
      </p:sp>
      <p:pic>
        <p:nvPicPr>
          <p:cNvPr id="153" name="C1F2AB18-1AC0-4FF0-AC7E-1B797C4D1AD3-L0-001.png" descr="C1F2AB18-1AC0-4FF0-AC7E-1B797C4D1AD3-L0-0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9874" y="3632200"/>
            <a:ext cx="6350001" cy="645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0076" y="716497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22336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Mr Kilroy - Curriculum Leader and Teacher of BTEC Sport and A Level PE (blue top)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/>
          <a:p>
            <a:r>
              <a:rPr dirty="0" err="1"/>
              <a:t>Mr</a:t>
            </a:r>
            <a:r>
              <a:rPr dirty="0"/>
              <a:t> Kilroy - Curriculum Leader and Teacher of BTEC Sport (blue top)</a:t>
            </a:r>
          </a:p>
          <a:p>
            <a:r>
              <a:rPr dirty="0" err="1"/>
              <a:t>Mr</a:t>
            </a:r>
            <a:r>
              <a:rPr dirty="0"/>
              <a:t> Anthony - Teacher of BTEC Sport (navy top)</a:t>
            </a:r>
          </a:p>
          <a:p>
            <a:r>
              <a:rPr dirty="0" err="1"/>
              <a:t>Mrs</a:t>
            </a:r>
            <a:r>
              <a:rPr dirty="0"/>
              <a:t> Horner - Teacher of BTEC Sport</a:t>
            </a:r>
          </a:p>
        </p:txBody>
      </p:sp>
      <p:sp>
        <p:nvSpPr>
          <p:cNvPr id="157" name="Meet Your teachers in the sports department..."/>
          <p:cNvSpPr txBox="1">
            <a:spLocks noGrp="1"/>
          </p:cNvSpPr>
          <p:nvPr>
            <p:ph type="title"/>
          </p:nvPr>
        </p:nvSpPr>
        <p:spPr>
          <a:xfrm>
            <a:off x="617796" y="1423740"/>
            <a:ext cx="9311771" cy="3545876"/>
          </a:xfrm>
          <a:prstGeom prst="rect">
            <a:avLst/>
          </a:prstGeom>
        </p:spPr>
        <p:txBody>
          <a:bodyPr/>
          <a:lstStyle/>
          <a:p>
            <a:r>
              <a:t>Meet Your teachers in the sports department...</a:t>
            </a:r>
          </a:p>
        </p:txBody>
      </p:sp>
      <p:pic>
        <p:nvPicPr>
          <p:cNvPr id="158" name="attachment.jpg" descr="attachme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7502" y="1468147"/>
            <a:ext cx="7187299" cy="1077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5DAAA840-405A-4E37-8C7D-24CC5B4BB8C9-L0-001.jpeg" descr="5DAAA840-405A-4E37-8C7D-24CC5B4BB8C9-L0-00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83005" y="4050629"/>
            <a:ext cx="4588879" cy="6118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0076" y="655186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6666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 Choose BTEC - Max Whitlock.mp4" descr="I Choose BTEC - Max Whitlock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8827" y="7867607"/>
            <a:ext cx="8979010" cy="5050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3EEB5F71-6636-4465-B9F6-97F97D27CA5F-L0-001.jpeg" descr="3EEB5F71-6636-4465-B9F6-97F97D27CA5F-L0-001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4845" y="308586"/>
            <a:ext cx="19156232" cy="7084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Be University Ready - Ian Blenkharn.mp4" descr="Be University Ready - Ian Blenkharn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08938" y="7905411"/>
            <a:ext cx="8844597" cy="4975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Audio Recording.m4a" descr="Audio Recording.m4a"/>
          <p:cNvPicPr>
            <a:picLocks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0076" y="655186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0000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733865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620002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video>
            <p:audi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audio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his BTEC is the equivalent to 3 A Levels and will take up all of your 3 available blocks of study.…"/>
          <p:cNvSpPr txBox="1">
            <a:spLocks noGrp="1"/>
          </p:cNvSpPr>
          <p:nvPr>
            <p:ph type="body" sz="half" idx="1"/>
          </p:nvPr>
        </p:nvSpPr>
        <p:spPr>
          <a:xfrm>
            <a:off x="1206251" y="3765550"/>
            <a:ext cx="8645124" cy="8685429"/>
          </a:xfrm>
          <a:prstGeom prst="rect">
            <a:avLst/>
          </a:prstGeom>
        </p:spPr>
        <p:txBody>
          <a:bodyPr/>
          <a:lstStyle/>
          <a:p>
            <a:r>
              <a:t>This BTEC is the equivalent to 3 A Levels and will take up all of your 3 available blocks of study.</a:t>
            </a:r>
          </a:p>
          <a:p>
            <a:r>
              <a:t>You will complete 14 units some of which are coursework based and a smaller amount that are assessed externally through 1 exam and 3 controlled assessments.</a:t>
            </a:r>
          </a:p>
          <a:p>
            <a:r>
              <a:t>You will also complete one further unit (not detailed in the diagram).</a:t>
            </a:r>
          </a:p>
        </p:txBody>
      </p:sp>
      <p:sp>
        <p:nvSpPr>
          <p:cNvPr id="168" name="Btec level 3:…"/>
          <p:cNvSpPr txBox="1">
            <a:spLocks noGrp="1"/>
          </p:cNvSpPr>
          <p:nvPr>
            <p:ph type="title"/>
          </p:nvPr>
        </p:nvSpPr>
        <p:spPr>
          <a:xfrm>
            <a:off x="1473303" y="832453"/>
            <a:ext cx="8356601" cy="2323611"/>
          </a:xfrm>
          <a:prstGeom prst="rect">
            <a:avLst/>
          </a:prstGeom>
        </p:spPr>
        <p:txBody>
          <a:bodyPr lIns="50800" tIns="50800" rIns="50800" bIns="50800" anchor="t">
            <a:normAutofit fontScale="90000"/>
          </a:bodyPr>
          <a:lstStyle/>
          <a:p>
            <a:pPr defTabSz="751205">
              <a:defRPr sz="9100" spc="-91"/>
            </a:pPr>
            <a:r>
              <a:rPr sz="7200" dirty="0" err="1"/>
              <a:t>Btec</a:t>
            </a:r>
            <a:r>
              <a:rPr sz="7200" dirty="0"/>
              <a:t> level 3:</a:t>
            </a:r>
            <a:endParaRPr lang="en-US" sz="7200" dirty="0"/>
          </a:p>
          <a:p>
            <a:pPr defTabSz="751205">
              <a:defRPr sz="9100" spc="-91"/>
            </a:pPr>
            <a:r>
              <a:rPr sz="7200" dirty="0"/>
              <a:t>national Extended diploma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265" y="314960"/>
            <a:ext cx="10819871" cy="13086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0076" y="655186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53333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his BTEC is the equivalent to 2 A Levels and will take up two blocks of study.  This means that you can chose to study it with another subject choice.…"/>
          <p:cNvSpPr txBox="1">
            <a:spLocks noGrp="1"/>
          </p:cNvSpPr>
          <p:nvPr>
            <p:ph type="body" sz="quarter" idx="1"/>
          </p:nvPr>
        </p:nvSpPr>
        <p:spPr>
          <a:xfrm>
            <a:off x="1206251" y="4460547"/>
            <a:ext cx="8356601" cy="7891993"/>
          </a:xfrm>
          <a:prstGeom prst="rect">
            <a:avLst/>
          </a:prstGeom>
        </p:spPr>
        <p:txBody>
          <a:bodyPr/>
          <a:lstStyle/>
          <a:p>
            <a:pPr marL="665226" indent="-665226" defTabSz="566674">
              <a:spcBef>
                <a:spcPts val="2300"/>
              </a:spcBef>
              <a:defRPr sz="4074"/>
            </a:pPr>
            <a:r>
              <a:t>This BTEC is the equivalent to 2 A Levels and will take up two blocks of study.  This means that you can chose to study it with another subject choice.</a:t>
            </a:r>
          </a:p>
          <a:p>
            <a:pPr marL="665226" indent="-665226" defTabSz="566674">
              <a:spcBef>
                <a:spcPts val="2300"/>
              </a:spcBef>
              <a:defRPr sz="4074"/>
            </a:pPr>
            <a:r>
              <a:t>You will complete 9 units some of which are coursework based and a smaller amount that are assessed externally through 1 exam and 2 controlled assessments.</a:t>
            </a:r>
          </a:p>
          <a:p>
            <a:pPr marL="665226" indent="-665226" defTabSz="566674">
              <a:spcBef>
                <a:spcPts val="2300"/>
              </a:spcBef>
              <a:defRPr sz="4074"/>
            </a:pPr>
            <a:r>
              <a:t>You will also complete one further unit (not detailed in the diagram).</a:t>
            </a:r>
          </a:p>
        </p:txBody>
      </p:sp>
      <p:sp>
        <p:nvSpPr>
          <p:cNvPr id="173" name="Btec level 3:…"/>
          <p:cNvSpPr txBox="1">
            <a:spLocks noGrp="1"/>
          </p:cNvSpPr>
          <p:nvPr>
            <p:ph type="title"/>
          </p:nvPr>
        </p:nvSpPr>
        <p:spPr>
          <a:xfrm>
            <a:off x="978764" y="900852"/>
            <a:ext cx="8356601" cy="3068291"/>
          </a:xfrm>
          <a:prstGeom prst="rect">
            <a:avLst/>
          </a:prstGeom>
        </p:spPr>
        <p:txBody>
          <a:bodyPr/>
          <a:lstStyle/>
          <a:p>
            <a:r>
              <a:t>Btec level 3:</a:t>
            </a:r>
          </a:p>
          <a:p>
            <a:r>
              <a:t>national Diploma</a:t>
            </a:r>
          </a:p>
        </p:txBody>
      </p:sp>
      <p:pic>
        <p:nvPicPr>
          <p:cNvPr id="174" name="443BD627-B3F1-458B-9EBC-6A40B492CB03-L0-001.jpeg" descr="443BD627-B3F1-458B-9EBC-6A40B492CB03-L0-00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7900" y="2069727"/>
            <a:ext cx="12928600" cy="1049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0076" y="655186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75000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Btec level 3:…"/>
          <p:cNvSpPr txBox="1">
            <a:spLocks noGrp="1"/>
          </p:cNvSpPr>
          <p:nvPr>
            <p:ph type="title"/>
          </p:nvPr>
        </p:nvSpPr>
        <p:spPr>
          <a:xfrm>
            <a:off x="1398600" y="487502"/>
            <a:ext cx="8356601" cy="3068292"/>
          </a:xfrm>
          <a:prstGeom prst="rect">
            <a:avLst/>
          </a:prstGeom>
        </p:spPr>
        <p:txBody>
          <a:bodyPr/>
          <a:lstStyle/>
          <a:p>
            <a:pPr defTabSz="685165">
              <a:defRPr sz="8300" spc="-83"/>
            </a:pPr>
            <a:r>
              <a:t>Btec level 3: </a:t>
            </a:r>
          </a:p>
          <a:p>
            <a:pPr defTabSz="685165">
              <a:defRPr sz="8300" spc="-83"/>
            </a:pPr>
            <a:r>
              <a:t>National extended certificate</a:t>
            </a:r>
          </a:p>
        </p:txBody>
      </p:sp>
      <p:sp>
        <p:nvSpPr>
          <p:cNvPr id="178" name="This BTEC is the equivalent to 1 A Level and will take up one block of study.  This means that you can chose to study it with two other subject choices.…"/>
          <p:cNvSpPr txBox="1"/>
          <p:nvPr/>
        </p:nvSpPr>
        <p:spPr>
          <a:xfrm>
            <a:off x="1206251" y="4029185"/>
            <a:ext cx="8356601" cy="9394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85800" indent="-685800">
              <a:buClr>
                <a:srgbClr val="57BEF0"/>
              </a:buClr>
              <a:buSzPct val="250000"/>
              <a:buChar char="-"/>
            </a:pPr>
            <a:r>
              <a:t>This BTEC is the equivalent to 1 A Level and will take up one block of study.  This means that you can chose to study it with two other subject choices.</a:t>
            </a:r>
          </a:p>
          <a:p>
            <a:pPr marL="685800" indent="-685800">
              <a:buClr>
                <a:srgbClr val="57BEF0"/>
              </a:buClr>
              <a:buSzPct val="250000"/>
              <a:buChar char="-"/>
            </a:pPr>
            <a:r>
              <a:t>You will complete 4 units some of which are coursework based and a smaller amount that are assessed externally through 1 exam and 1 controlled assessment.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931" y="4004226"/>
            <a:ext cx="12832539" cy="5374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0076" y="655186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1667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HOW WILL YOU BE ASSESSED AND GRADED?"/>
          <p:cNvSpPr txBox="1">
            <a:spLocks noGrp="1"/>
          </p:cNvSpPr>
          <p:nvPr>
            <p:ph type="title"/>
          </p:nvPr>
        </p:nvSpPr>
        <p:spPr>
          <a:xfrm>
            <a:off x="1219200" y="365460"/>
            <a:ext cx="21945600" cy="267669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ctr">
              <a:lnSpc>
                <a:spcPct val="60000"/>
              </a:lnSpc>
              <a:defRPr spc="-140"/>
            </a:lvl1pPr>
          </a:lstStyle>
          <a:p>
            <a:r>
              <a:t>HOW WILL YOU BE ASSESSED AND GRADED?</a:t>
            </a: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98" y="3205742"/>
            <a:ext cx="11473195" cy="6910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B0B8630A-8C47-4965-9C18-B76D7B06F357-L0-001.jpeg" descr="B0B8630A-8C47-4965-9C18-B76D7B06F357-L0-00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5413" y="5256741"/>
            <a:ext cx="11576865" cy="8195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0076" y="655186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8333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VIRTUAL LESSON CONTENT AND TASTER TASKS...."/>
          <p:cNvSpPr txBox="1">
            <a:spLocks noGrp="1"/>
          </p:cNvSpPr>
          <p:nvPr>
            <p:ph type="title"/>
          </p:nvPr>
        </p:nvSpPr>
        <p:spPr>
          <a:xfrm>
            <a:off x="1603896" y="353064"/>
            <a:ext cx="21945601" cy="1719967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/>
          <a:p>
            <a:r>
              <a:rPr sz="9600" dirty="0"/>
              <a:t>VIRTUAL LESSON CONTENT AND TASTER TASKS....</a:t>
            </a:r>
            <a:endParaRPr lang="en-US" sz="9600" dirty="0"/>
          </a:p>
        </p:txBody>
      </p:sp>
      <p:sp>
        <p:nvSpPr>
          <p:cNvPr id="188" name="Current Issues Task – Linked to coursework…"/>
          <p:cNvSpPr txBox="1"/>
          <p:nvPr/>
        </p:nvSpPr>
        <p:spPr>
          <a:xfrm>
            <a:off x="2231347" y="2894521"/>
            <a:ext cx="8837233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000000"/>
                </a:solidFill>
              </a:defRPr>
            </a:pPr>
            <a:r>
              <a:t>Current Issues Task – Linked to coursework</a:t>
            </a:r>
            <a:endParaRPr b="0"/>
          </a:p>
          <a:p>
            <a:pPr defTabSz="457200">
              <a:lnSpc>
                <a:spcPct val="100000"/>
              </a:lnSpc>
              <a:spcBef>
                <a:spcPts val="0"/>
              </a:spcBef>
              <a:defRPr sz="2700" b="0">
                <a:solidFill>
                  <a:srgbClr val="000000"/>
                </a:solidFill>
              </a:defRPr>
            </a:pPr>
            <a:r>
              <a:t>Complete a report discussing whether the Premier league should have started back on 17/6/20. (As with all discussion work, you need to give positive and negative arguments to the questions)</a:t>
            </a:r>
          </a:p>
        </p:txBody>
      </p:sp>
      <p:sp>
        <p:nvSpPr>
          <p:cNvPr id="189" name="Megaphone"/>
          <p:cNvSpPr/>
          <p:nvPr/>
        </p:nvSpPr>
        <p:spPr>
          <a:xfrm>
            <a:off x="350657" y="2662498"/>
            <a:ext cx="1886217" cy="955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88" y="0"/>
                </a:moveTo>
                <a:lnTo>
                  <a:pt x="1296" y="8342"/>
                </a:lnTo>
                <a:lnTo>
                  <a:pt x="1296" y="7965"/>
                </a:lnTo>
                <a:cubicBezTo>
                  <a:pt x="1296" y="7822"/>
                  <a:pt x="1235" y="7702"/>
                  <a:pt x="1163" y="7702"/>
                </a:cubicBezTo>
                <a:lnTo>
                  <a:pt x="132" y="7702"/>
                </a:lnTo>
                <a:cubicBezTo>
                  <a:pt x="59" y="7702"/>
                  <a:pt x="0" y="7822"/>
                  <a:pt x="0" y="7965"/>
                </a:cubicBezTo>
                <a:lnTo>
                  <a:pt x="0" y="13572"/>
                </a:lnTo>
                <a:cubicBezTo>
                  <a:pt x="0" y="13715"/>
                  <a:pt x="59" y="13831"/>
                  <a:pt x="132" y="13831"/>
                </a:cubicBezTo>
                <a:lnTo>
                  <a:pt x="1163" y="13831"/>
                </a:lnTo>
                <a:cubicBezTo>
                  <a:pt x="1235" y="13831"/>
                  <a:pt x="1296" y="13715"/>
                  <a:pt x="1296" y="13572"/>
                </a:cubicBezTo>
                <a:lnTo>
                  <a:pt x="1296" y="13258"/>
                </a:lnTo>
                <a:lnTo>
                  <a:pt x="4868" y="14871"/>
                </a:lnTo>
                <a:cubicBezTo>
                  <a:pt x="4831" y="15727"/>
                  <a:pt x="4856" y="17088"/>
                  <a:pt x="5246" y="18369"/>
                </a:cubicBezTo>
                <a:cubicBezTo>
                  <a:pt x="5666" y="19743"/>
                  <a:pt x="6385" y="20665"/>
                  <a:pt x="7391" y="21110"/>
                </a:cubicBezTo>
                <a:cubicBezTo>
                  <a:pt x="7411" y="21118"/>
                  <a:pt x="7709" y="21237"/>
                  <a:pt x="8130" y="21237"/>
                </a:cubicBezTo>
                <a:cubicBezTo>
                  <a:pt x="8379" y="21237"/>
                  <a:pt x="8670" y="21198"/>
                  <a:pt x="8972" y="21067"/>
                </a:cubicBezTo>
                <a:cubicBezTo>
                  <a:pt x="9689" y="20757"/>
                  <a:pt x="10583" y="19899"/>
                  <a:pt x="10999" y="17636"/>
                </a:cubicBezTo>
                <a:lnTo>
                  <a:pt x="19788" y="21600"/>
                </a:lnTo>
                <a:cubicBezTo>
                  <a:pt x="19788" y="21600"/>
                  <a:pt x="21349" y="19032"/>
                  <a:pt x="21600" y="10803"/>
                </a:cubicBezTo>
                <a:lnTo>
                  <a:pt x="21360" y="10800"/>
                </a:lnTo>
                <a:lnTo>
                  <a:pt x="21600" y="10797"/>
                </a:lnTo>
                <a:cubicBezTo>
                  <a:pt x="21349" y="2568"/>
                  <a:pt x="19788" y="0"/>
                  <a:pt x="19788" y="0"/>
                </a:cubicBezTo>
                <a:close/>
                <a:moveTo>
                  <a:pt x="5884" y="15327"/>
                </a:moveTo>
                <a:lnTo>
                  <a:pt x="9983" y="17176"/>
                </a:lnTo>
                <a:cubicBezTo>
                  <a:pt x="9401" y="19745"/>
                  <a:pt x="7796" y="19199"/>
                  <a:pt x="7607" y="19125"/>
                </a:cubicBezTo>
                <a:cubicBezTo>
                  <a:pt x="6898" y="18811"/>
                  <a:pt x="6403" y="18209"/>
                  <a:pt x="6132" y="17336"/>
                </a:cubicBezTo>
                <a:cubicBezTo>
                  <a:pt x="5918" y="16643"/>
                  <a:pt x="5877" y="15882"/>
                  <a:pt x="5884" y="1532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90" name="Swimmer"/>
          <p:cNvSpPr/>
          <p:nvPr/>
        </p:nvSpPr>
        <p:spPr>
          <a:xfrm>
            <a:off x="12708281" y="2554863"/>
            <a:ext cx="2313557" cy="996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352" extrusionOk="0">
                <a:moveTo>
                  <a:pt x="10699" y="3"/>
                </a:moveTo>
                <a:cubicBezTo>
                  <a:pt x="10557" y="25"/>
                  <a:pt x="10421" y="153"/>
                  <a:pt x="10313" y="375"/>
                </a:cubicBezTo>
                <a:cubicBezTo>
                  <a:pt x="9750" y="1529"/>
                  <a:pt x="8232" y="4895"/>
                  <a:pt x="6624" y="10638"/>
                </a:cubicBezTo>
                <a:cubicBezTo>
                  <a:pt x="6524" y="10996"/>
                  <a:pt x="6377" y="11266"/>
                  <a:pt x="6203" y="11409"/>
                </a:cubicBezTo>
                <a:cubicBezTo>
                  <a:pt x="4264" y="12999"/>
                  <a:pt x="1690" y="16936"/>
                  <a:pt x="0" y="19724"/>
                </a:cubicBezTo>
                <a:cubicBezTo>
                  <a:pt x="525" y="19649"/>
                  <a:pt x="1055" y="19890"/>
                  <a:pt x="1538" y="20445"/>
                </a:cubicBezTo>
                <a:lnTo>
                  <a:pt x="1691" y="20619"/>
                </a:lnTo>
                <a:cubicBezTo>
                  <a:pt x="2541" y="21596"/>
                  <a:pt x="3542" y="21596"/>
                  <a:pt x="4392" y="20619"/>
                </a:cubicBezTo>
                <a:lnTo>
                  <a:pt x="4545" y="20445"/>
                </a:lnTo>
                <a:cubicBezTo>
                  <a:pt x="5395" y="19468"/>
                  <a:pt x="6394" y="19468"/>
                  <a:pt x="7244" y="20445"/>
                </a:cubicBezTo>
                <a:lnTo>
                  <a:pt x="7397" y="20619"/>
                </a:lnTo>
                <a:cubicBezTo>
                  <a:pt x="8247" y="21596"/>
                  <a:pt x="9246" y="21596"/>
                  <a:pt x="10096" y="20619"/>
                </a:cubicBezTo>
                <a:lnTo>
                  <a:pt x="10251" y="20445"/>
                </a:lnTo>
                <a:cubicBezTo>
                  <a:pt x="11100" y="19468"/>
                  <a:pt x="12100" y="19468"/>
                  <a:pt x="12950" y="20445"/>
                </a:cubicBezTo>
                <a:lnTo>
                  <a:pt x="13103" y="20619"/>
                </a:lnTo>
                <a:cubicBezTo>
                  <a:pt x="13952" y="21596"/>
                  <a:pt x="14952" y="21596"/>
                  <a:pt x="15802" y="20619"/>
                </a:cubicBezTo>
                <a:lnTo>
                  <a:pt x="15957" y="20445"/>
                </a:lnTo>
                <a:cubicBezTo>
                  <a:pt x="16444" y="19884"/>
                  <a:pt x="16981" y="19645"/>
                  <a:pt x="17511" y="19728"/>
                </a:cubicBezTo>
                <a:cubicBezTo>
                  <a:pt x="17517" y="18186"/>
                  <a:pt x="17392" y="16128"/>
                  <a:pt x="16794" y="14674"/>
                </a:cubicBezTo>
                <a:cubicBezTo>
                  <a:pt x="15586" y="11736"/>
                  <a:pt x="14164" y="11625"/>
                  <a:pt x="12897" y="13861"/>
                </a:cubicBezTo>
                <a:cubicBezTo>
                  <a:pt x="12362" y="14806"/>
                  <a:pt x="11911" y="15240"/>
                  <a:pt x="11632" y="15437"/>
                </a:cubicBezTo>
                <a:cubicBezTo>
                  <a:pt x="11458" y="15560"/>
                  <a:pt x="11269" y="15432"/>
                  <a:pt x="11147" y="15119"/>
                </a:cubicBezTo>
                <a:lnTo>
                  <a:pt x="10509" y="13481"/>
                </a:lnTo>
                <a:cubicBezTo>
                  <a:pt x="10395" y="13189"/>
                  <a:pt x="10359" y="12779"/>
                  <a:pt x="10414" y="12408"/>
                </a:cubicBezTo>
                <a:cubicBezTo>
                  <a:pt x="10576" y="11331"/>
                  <a:pt x="10935" y="8947"/>
                  <a:pt x="11327" y="6483"/>
                </a:cubicBezTo>
                <a:cubicBezTo>
                  <a:pt x="11384" y="6124"/>
                  <a:pt x="11562" y="5962"/>
                  <a:pt x="11713" y="6123"/>
                </a:cubicBezTo>
                <a:cubicBezTo>
                  <a:pt x="13449" y="7974"/>
                  <a:pt x="15699" y="7346"/>
                  <a:pt x="17730" y="8555"/>
                </a:cubicBezTo>
                <a:cubicBezTo>
                  <a:pt x="17870" y="8638"/>
                  <a:pt x="17982" y="8888"/>
                  <a:pt x="18010" y="9213"/>
                </a:cubicBezTo>
                <a:cubicBezTo>
                  <a:pt x="18124" y="10539"/>
                  <a:pt x="18454" y="11713"/>
                  <a:pt x="18846" y="12308"/>
                </a:cubicBezTo>
                <a:cubicBezTo>
                  <a:pt x="19225" y="12884"/>
                  <a:pt x="19321" y="13076"/>
                  <a:pt x="19541" y="13741"/>
                </a:cubicBezTo>
                <a:cubicBezTo>
                  <a:pt x="19607" y="13938"/>
                  <a:pt x="19738" y="13913"/>
                  <a:pt x="19791" y="13698"/>
                </a:cubicBezTo>
                <a:cubicBezTo>
                  <a:pt x="19954" y="13037"/>
                  <a:pt x="19884" y="12369"/>
                  <a:pt x="19674" y="11518"/>
                </a:cubicBezTo>
                <a:cubicBezTo>
                  <a:pt x="19616" y="11281"/>
                  <a:pt x="19733" y="11017"/>
                  <a:pt x="19835" y="11157"/>
                </a:cubicBezTo>
                <a:cubicBezTo>
                  <a:pt x="20263" y="11754"/>
                  <a:pt x="20782" y="12636"/>
                  <a:pt x="20995" y="13005"/>
                </a:cubicBezTo>
                <a:cubicBezTo>
                  <a:pt x="21059" y="13116"/>
                  <a:pt x="21144" y="13165"/>
                  <a:pt x="21218" y="13090"/>
                </a:cubicBezTo>
                <a:cubicBezTo>
                  <a:pt x="21448" y="12856"/>
                  <a:pt x="21235" y="12423"/>
                  <a:pt x="21413" y="12265"/>
                </a:cubicBezTo>
                <a:cubicBezTo>
                  <a:pt x="21526" y="12164"/>
                  <a:pt x="21600" y="11797"/>
                  <a:pt x="21543" y="11336"/>
                </a:cubicBezTo>
                <a:cubicBezTo>
                  <a:pt x="21149" y="8169"/>
                  <a:pt x="20315" y="7096"/>
                  <a:pt x="19861" y="6398"/>
                </a:cubicBezTo>
                <a:cubicBezTo>
                  <a:pt x="19733" y="6199"/>
                  <a:pt x="19585" y="6080"/>
                  <a:pt x="19430" y="6045"/>
                </a:cubicBezTo>
                <a:cubicBezTo>
                  <a:pt x="18971" y="5941"/>
                  <a:pt x="17852" y="5576"/>
                  <a:pt x="16974" y="4391"/>
                </a:cubicBezTo>
                <a:cubicBezTo>
                  <a:pt x="14403" y="1460"/>
                  <a:pt x="11722" y="330"/>
                  <a:pt x="10842" y="19"/>
                </a:cubicBezTo>
                <a:cubicBezTo>
                  <a:pt x="10794" y="2"/>
                  <a:pt x="10746" y="-4"/>
                  <a:pt x="10699" y="3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91" name="Fitness Task – Linked to controlled assessment task…"/>
          <p:cNvSpPr txBox="1"/>
          <p:nvPr/>
        </p:nvSpPr>
        <p:spPr>
          <a:xfrm>
            <a:off x="15190328" y="2239273"/>
            <a:ext cx="8389557" cy="1076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000000"/>
                </a:solidFill>
              </a:defRPr>
            </a:pPr>
            <a:r>
              <a:t>Fitness Task – Linked to controlled assessment task</a:t>
            </a:r>
            <a:endParaRPr b="0"/>
          </a:p>
          <a:p>
            <a:pPr defTabSz="457200">
              <a:lnSpc>
                <a:spcPct val="100000"/>
              </a:lnSpc>
              <a:spcBef>
                <a:spcPts val="0"/>
              </a:spcBef>
              <a:defRPr sz="2700" b="0">
                <a:solidFill>
                  <a:srgbClr val="000000"/>
                </a:solidFill>
              </a:defRPr>
            </a:pPr>
            <a:r>
              <a:t>Reading the scenario below – State what strategies you would use to help the client achieve their goals.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 b="0">
                <a:solidFill>
                  <a:srgbClr val="000000"/>
                </a:solidFill>
              </a:defRPr>
            </a:pPr>
            <a:endParaRPr/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 b="0">
                <a:solidFill>
                  <a:srgbClr val="371A94"/>
                </a:solidFill>
              </a:defRPr>
            </a:pPr>
            <a:r>
              <a:t>SCENARIO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 b="0">
                <a:solidFill>
                  <a:srgbClr val="371A94"/>
                </a:solidFill>
              </a:defRPr>
            </a:pPr>
            <a:r>
              <a:t>Mrs Hall is a 42 year old who works 9 hours a day in a care home. She does not currently take part in any exercise and has two young children to look after when she gets home.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 b="0">
                <a:solidFill>
                  <a:srgbClr val="371A94"/>
                </a:solidFill>
              </a:defRPr>
            </a:pPr>
            <a:r>
              <a:t>Her friend wants them to both start exercising but they are struggling to find time to do so. They are both attending a wedding in six weeks’ time.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 b="0">
                <a:solidFill>
                  <a:srgbClr val="371A94"/>
                </a:solidFill>
              </a:defRPr>
            </a:pPr>
            <a:r>
              <a:t>Mrs Hall wants to fit into a smaller dress size for her friend’s wedding.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 b="0">
                <a:solidFill>
                  <a:srgbClr val="371A94"/>
                </a:solidFill>
              </a:defRPr>
            </a:pPr>
            <a:r>
              <a:t>Mrs Hall has previously completed a PAR-Q form and has indicated that she has no medical conditions and is fit to take part in physical activity.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 b="0">
                <a:solidFill>
                  <a:srgbClr val="000000"/>
                </a:solidFill>
              </a:defRPr>
            </a:pPr>
            <a:r>
              <a:t> 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000000"/>
                </a:solidFill>
              </a:defRPr>
            </a:pPr>
            <a:r>
              <a:t>Occupation:</a:t>
            </a:r>
            <a:endParaRPr b="0"/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 b="0">
                <a:solidFill>
                  <a:srgbClr val="000000"/>
                </a:solidFill>
              </a:defRPr>
            </a:pPr>
            <a:r>
              <a:t>What is your occupation? </a:t>
            </a:r>
            <a:r>
              <a:rPr b="1"/>
              <a:t>Care Assistant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 b="0">
                <a:solidFill>
                  <a:srgbClr val="000000"/>
                </a:solidFill>
              </a:defRPr>
            </a:pPr>
            <a:r>
              <a:t>How many hours do you work daily? </a:t>
            </a:r>
            <a:r>
              <a:rPr b="1"/>
              <a:t>8-5 with a 1 hour lunch break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 b="0">
                <a:solidFill>
                  <a:srgbClr val="000000"/>
                </a:solidFill>
              </a:defRPr>
            </a:pPr>
            <a:r>
              <a:t>How far do you live from your workplace? </a:t>
            </a:r>
            <a:r>
              <a:rPr b="1"/>
              <a:t>1.5 miles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 b="0">
                <a:solidFill>
                  <a:srgbClr val="000000"/>
                </a:solidFill>
              </a:defRPr>
            </a:pPr>
            <a:r>
              <a:t>How do you travel to work?</a:t>
            </a:r>
            <a:r>
              <a:rPr b="1"/>
              <a:t> Bus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 b="0">
                <a:solidFill>
                  <a:srgbClr val="000000"/>
                </a:solidFill>
              </a:defRPr>
            </a:pPr>
            <a:r>
              <a:t> 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000000"/>
                </a:solidFill>
              </a:defRPr>
            </a:pPr>
            <a:r>
              <a:t>Current activity levels:</a:t>
            </a:r>
            <a:endParaRPr b="0"/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 b="0">
                <a:solidFill>
                  <a:srgbClr val="000000"/>
                </a:solidFill>
              </a:defRPr>
            </a:pPr>
            <a:r>
              <a:t>How many times a week do you currently take part in physical activity?</a:t>
            </a:r>
            <a:r>
              <a:rPr b="1"/>
              <a:t> Not at all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 b="0">
                <a:solidFill>
                  <a:srgbClr val="000000"/>
                </a:solidFill>
              </a:defRPr>
            </a:pPr>
            <a:r>
              <a:t> 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000000"/>
                </a:solidFill>
              </a:defRPr>
            </a:pPr>
            <a:r>
              <a:t>Physical activity/sporting goals</a:t>
            </a:r>
            <a:endParaRPr b="0"/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 b="0">
                <a:solidFill>
                  <a:srgbClr val="000000"/>
                </a:solidFill>
              </a:defRPr>
            </a:pPr>
            <a:r>
              <a:t>Become fitter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 b="0">
                <a:solidFill>
                  <a:srgbClr val="000000"/>
                </a:solidFill>
              </a:defRPr>
            </a:pPr>
            <a:r>
              <a:t>Wants to lose weight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 b="0">
                <a:solidFill>
                  <a:srgbClr val="000000"/>
                </a:solidFill>
              </a:defRPr>
            </a:pPr>
            <a:r>
              <a:t> 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000000"/>
                </a:solidFill>
              </a:defRPr>
            </a:pPr>
            <a:r>
              <a:t>Test results:</a:t>
            </a:r>
            <a:endParaRPr b="0"/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Test</a:t>
            </a:r>
            <a:r>
              <a:rPr b="0" u="none"/>
              <a:t> </a:t>
            </a:r>
            <a:r>
              <a:t>Score</a:t>
            </a:r>
            <a:endParaRPr b="0" u="none"/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Blood Pressure</a:t>
            </a:r>
            <a:r>
              <a:rPr b="0"/>
              <a:t> </a:t>
            </a:r>
            <a:r>
              <a:t>128/84</a:t>
            </a:r>
            <a:endParaRPr b="0"/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Resting Heart Rate</a:t>
            </a:r>
            <a:r>
              <a:rPr b="0"/>
              <a:t> </a:t>
            </a:r>
            <a:r>
              <a:t>67</a:t>
            </a:r>
            <a:endParaRPr b="0"/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Body Mass Index</a:t>
            </a:r>
            <a:r>
              <a:rPr b="0"/>
              <a:t> </a:t>
            </a:r>
            <a:r>
              <a:t>36</a:t>
            </a:r>
            <a:endParaRPr b="0"/>
          </a:p>
          <a:p>
            <a:pPr defTabSz="457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Waist-to-Hip Ratio</a:t>
            </a:r>
            <a:r>
              <a:rPr b="0"/>
              <a:t> </a:t>
            </a:r>
            <a:r>
              <a:t>0.95</a:t>
            </a:r>
          </a:p>
        </p:txBody>
      </p:sp>
      <p:sp>
        <p:nvSpPr>
          <p:cNvPr id="192" name="Heart"/>
          <p:cNvSpPr/>
          <p:nvPr/>
        </p:nvSpPr>
        <p:spPr>
          <a:xfrm>
            <a:off x="292815" y="5751298"/>
            <a:ext cx="1569117" cy="138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93" name="Anatomy Physiology Task - Linked to the exam…"/>
          <p:cNvSpPr txBox="1"/>
          <p:nvPr/>
        </p:nvSpPr>
        <p:spPr>
          <a:xfrm>
            <a:off x="2265806" y="5550546"/>
            <a:ext cx="9225142" cy="1788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700"/>
            </a:pPr>
            <a:r>
              <a:t>Anatomy Physiology Task - Linked to the exam</a:t>
            </a:r>
            <a:endParaRPr b="0"/>
          </a:p>
          <a:p>
            <a:pPr>
              <a:defRPr sz="2700" b="0"/>
            </a:pPr>
            <a:r>
              <a:t>Get a picture of a sports performer of your choice and analyse the joints in the body that are used by this sports performer</a:t>
            </a:r>
          </a:p>
        </p:txBody>
      </p:sp>
      <p:pic>
        <p:nvPicPr>
          <p:cNvPr id="194" name="1D07DC76-E85A-42BE-906D-FEDC54F8808D-L0-001.jpeg" descr="1D07DC76-E85A-42BE-906D-FEDC54F8808D-L0-00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273" y="7222328"/>
            <a:ext cx="12193674" cy="7098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0076" y="655186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14993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RIPS AND EXTRA CURRICULAR"/>
          <p:cNvSpPr txBox="1">
            <a:spLocks noGrp="1"/>
          </p:cNvSpPr>
          <p:nvPr>
            <p:ph type="title"/>
          </p:nvPr>
        </p:nvSpPr>
        <p:spPr>
          <a:xfrm>
            <a:off x="-7013" y="686750"/>
            <a:ext cx="12356094" cy="1796475"/>
          </a:xfrm>
          <a:prstGeom prst="rect">
            <a:avLst/>
          </a:prstGeom>
        </p:spPr>
        <p:txBody>
          <a:bodyPr lIns="50800" tIns="50800" rIns="50800" bIns="50800" anchor="t">
            <a:normAutofit fontScale="90000"/>
          </a:bodyPr>
          <a:lstStyle>
            <a:lvl1pPr defTabSz="775969">
              <a:defRPr sz="13160" spc="-131"/>
            </a:lvl1pPr>
          </a:lstStyle>
          <a:p>
            <a:r>
              <a:rPr sz="9600" dirty="0"/>
              <a:t>TRIPS AND EXTRA CURRICULAR</a:t>
            </a:r>
            <a:endParaRPr lang="en-US" sz="9600"/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34" y="3153955"/>
            <a:ext cx="8837927" cy="6628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2162" y="126615"/>
            <a:ext cx="5410584" cy="4057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4062" y="3509963"/>
            <a:ext cx="4186783" cy="5582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58431" y="8430176"/>
            <a:ext cx="3822879" cy="5097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69760" y="125419"/>
            <a:ext cx="6328684" cy="8438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93872" y="7555174"/>
            <a:ext cx="7280461" cy="5460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249" y="8796145"/>
            <a:ext cx="10825524" cy="4334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0076" y="655186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90679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5_BoldColor">
  <a:themeElements>
    <a:clrScheme name="25_BoldColor">
      <a:dk1>
        <a:srgbClr val="53585F"/>
      </a:dk1>
      <a:lt1>
        <a:srgbClr val="00BFF3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">
      <a:majorFont>
        <a:latin typeface="Druk Medium"/>
        <a:ea typeface="Druk Medium"/>
        <a:cs typeface="Druk Medium"/>
      </a:majorFont>
      <a:minorFont>
        <a:latin typeface="Druk Medium"/>
        <a:ea typeface="Druk Medium"/>
        <a:cs typeface="Druk Medium"/>
      </a:minorFont>
    </a:fontScheme>
    <a:fmtScheme name="25_Bold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200" b="1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5_BoldColor">
  <a:themeElements>
    <a:clrScheme name="25_BoldColor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">
      <a:majorFont>
        <a:latin typeface="Druk Medium"/>
        <a:ea typeface="Druk Medium"/>
        <a:cs typeface="Druk Medium"/>
      </a:majorFont>
      <a:minorFont>
        <a:latin typeface="Druk Medium"/>
        <a:ea typeface="Druk Medium"/>
        <a:cs typeface="Druk Medium"/>
      </a:minorFont>
    </a:fontScheme>
    <a:fmtScheme name="25_Bold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200" b="1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25_BoldColor</vt:lpstr>
      <vt:lpstr>BTEC SPORT</vt:lpstr>
      <vt:lpstr>Meet Your teachers in the sports department...</vt:lpstr>
      <vt:lpstr>PowerPoint Presentation</vt:lpstr>
      <vt:lpstr>Btec level 3: national Extended diploma</vt:lpstr>
      <vt:lpstr>Btec level 3: national Diploma</vt:lpstr>
      <vt:lpstr>Btec level 3:  National extended certificate</vt:lpstr>
      <vt:lpstr>HOW WILL YOU BE ASSESSED AND GRADED?</vt:lpstr>
      <vt:lpstr>VIRTUAL LESSON CONTENT AND TASTER TASKS....</vt:lpstr>
      <vt:lpstr>TRIPS AND EXTRA CURRICULAR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BTEC SPORT</dc:title>
  <cp:revision>20</cp:revision>
  <dcterms:modified xsi:type="dcterms:W3CDTF">2020-06-25T11:11:52Z</dcterms:modified>
</cp:coreProperties>
</file>