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6" r:id="rId3"/>
    <p:sldId id="265" r:id="rId4"/>
    <p:sldId id="257" r:id="rId5"/>
    <p:sldId id="258" r:id="rId6"/>
    <p:sldId id="260" r:id="rId7"/>
    <p:sldId id="259" r:id="rId8"/>
    <p:sldId id="263" r:id="rId9"/>
    <p:sldId id="261" r:id="rId10"/>
    <p:sldId id="262" r:id="rId11"/>
    <p:sldId id="264"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A9A2C3-A8EC-2549-8E60-3ABEBD61CFD8}" v="194" dt="2020-06-18T18:52:25.631"/>
    <p1510:client id="{57EA1036-4352-7970-5C48-F29AC7F603E4}" v="6" dt="2020-06-18T11:11:35.0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56"/>
    <p:restoredTop sz="94646"/>
  </p:normalViewPr>
  <p:slideViewPr>
    <p:cSldViewPr snapToGrid="0" snapToObjects="1">
      <p:cViewPr varScale="1">
        <p:scale>
          <a:sx n="107" d="100"/>
          <a:sy n="107" d="100"/>
        </p:scale>
        <p:origin x="612"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CF5F-1A4A-7D4B-A122-A50AA53D9C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D67E087-D3BF-9249-BF98-A1817DAB7E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1840389-019E-684F-A32C-25E173F10C6D}"/>
              </a:ext>
            </a:extLst>
          </p:cNvPr>
          <p:cNvSpPr>
            <a:spLocks noGrp="1"/>
          </p:cNvSpPr>
          <p:nvPr>
            <p:ph type="dt" sz="half" idx="10"/>
          </p:nvPr>
        </p:nvSpPr>
        <p:spPr/>
        <p:txBody>
          <a:bodyPr/>
          <a:lstStyle/>
          <a:p>
            <a:fld id="{C9A03B04-6AC8-234F-9BE5-0F93306216B1}" type="datetimeFigureOut">
              <a:rPr lang="en-GB" smtClean="0"/>
              <a:t>24/06/2020</a:t>
            </a:fld>
            <a:endParaRPr lang="en-GB"/>
          </a:p>
        </p:txBody>
      </p:sp>
      <p:sp>
        <p:nvSpPr>
          <p:cNvPr id="5" name="Footer Placeholder 4">
            <a:extLst>
              <a:ext uri="{FF2B5EF4-FFF2-40B4-BE49-F238E27FC236}">
                <a16:creationId xmlns:a16="http://schemas.microsoft.com/office/drawing/2014/main" id="{88830B33-88E9-B943-8356-7FA0E9D1C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F5CC4A-D505-F945-9EE7-EE2FCE46EED5}"/>
              </a:ext>
            </a:extLst>
          </p:cNvPr>
          <p:cNvSpPr>
            <a:spLocks noGrp="1"/>
          </p:cNvSpPr>
          <p:nvPr>
            <p:ph type="sldNum" sz="quarter" idx="12"/>
          </p:nvPr>
        </p:nvSpPr>
        <p:spPr/>
        <p:txBody>
          <a:bodyPr/>
          <a:lstStyle/>
          <a:p>
            <a:fld id="{7F826B25-BCF8-A24D-B160-FD68DFA8C0D2}" type="slidenum">
              <a:rPr lang="en-GB" smtClean="0"/>
              <a:t>‹#›</a:t>
            </a:fld>
            <a:endParaRPr lang="en-GB"/>
          </a:p>
        </p:txBody>
      </p:sp>
    </p:spTree>
    <p:extLst>
      <p:ext uri="{BB962C8B-B14F-4D97-AF65-F5344CB8AC3E}">
        <p14:creationId xmlns:p14="http://schemas.microsoft.com/office/powerpoint/2010/main" val="4287503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6B5A-8B8B-4443-9DB6-F9CB62F04BD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74FA6FF-EF83-2349-A7F2-25238F91F9C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77DD422-5583-6049-935E-0D44CC33DCCF}"/>
              </a:ext>
            </a:extLst>
          </p:cNvPr>
          <p:cNvSpPr>
            <a:spLocks noGrp="1"/>
          </p:cNvSpPr>
          <p:nvPr>
            <p:ph type="dt" sz="half" idx="10"/>
          </p:nvPr>
        </p:nvSpPr>
        <p:spPr/>
        <p:txBody>
          <a:bodyPr/>
          <a:lstStyle/>
          <a:p>
            <a:fld id="{C9A03B04-6AC8-234F-9BE5-0F93306216B1}" type="datetimeFigureOut">
              <a:rPr lang="en-GB" smtClean="0"/>
              <a:t>24/06/2020</a:t>
            </a:fld>
            <a:endParaRPr lang="en-GB"/>
          </a:p>
        </p:txBody>
      </p:sp>
      <p:sp>
        <p:nvSpPr>
          <p:cNvPr id="5" name="Footer Placeholder 4">
            <a:extLst>
              <a:ext uri="{FF2B5EF4-FFF2-40B4-BE49-F238E27FC236}">
                <a16:creationId xmlns:a16="http://schemas.microsoft.com/office/drawing/2014/main" id="{3E3F2C36-5EC7-9142-A1B5-45C1C2AD69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DBD114-58A4-A145-9352-A5D0BFC08024}"/>
              </a:ext>
            </a:extLst>
          </p:cNvPr>
          <p:cNvSpPr>
            <a:spLocks noGrp="1"/>
          </p:cNvSpPr>
          <p:nvPr>
            <p:ph type="sldNum" sz="quarter" idx="12"/>
          </p:nvPr>
        </p:nvSpPr>
        <p:spPr/>
        <p:txBody>
          <a:bodyPr/>
          <a:lstStyle/>
          <a:p>
            <a:fld id="{7F826B25-BCF8-A24D-B160-FD68DFA8C0D2}" type="slidenum">
              <a:rPr lang="en-GB" smtClean="0"/>
              <a:t>‹#›</a:t>
            </a:fld>
            <a:endParaRPr lang="en-GB"/>
          </a:p>
        </p:txBody>
      </p:sp>
    </p:spTree>
    <p:extLst>
      <p:ext uri="{BB962C8B-B14F-4D97-AF65-F5344CB8AC3E}">
        <p14:creationId xmlns:p14="http://schemas.microsoft.com/office/powerpoint/2010/main" val="3075067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A54416-B3F3-CE43-BBC5-D58AD5C0369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B539BA2-DC4D-D141-9AAD-A6EF06B4503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534D82B-A2C1-704D-9D2E-DEB3D7C35244}"/>
              </a:ext>
            </a:extLst>
          </p:cNvPr>
          <p:cNvSpPr>
            <a:spLocks noGrp="1"/>
          </p:cNvSpPr>
          <p:nvPr>
            <p:ph type="dt" sz="half" idx="10"/>
          </p:nvPr>
        </p:nvSpPr>
        <p:spPr/>
        <p:txBody>
          <a:bodyPr/>
          <a:lstStyle/>
          <a:p>
            <a:fld id="{C9A03B04-6AC8-234F-9BE5-0F93306216B1}" type="datetimeFigureOut">
              <a:rPr lang="en-GB" smtClean="0"/>
              <a:t>24/06/2020</a:t>
            </a:fld>
            <a:endParaRPr lang="en-GB"/>
          </a:p>
        </p:txBody>
      </p:sp>
      <p:sp>
        <p:nvSpPr>
          <p:cNvPr id="5" name="Footer Placeholder 4">
            <a:extLst>
              <a:ext uri="{FF2B5EF4-FFF2-40B4-BE49-F238E27FC236}">
                <a16:creationId xmlns:a16="http://schemas.microsoft.com/office/drawing/2014/main" id="{21F049BC-F187-FA44-8C32-F3ADB74252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626402-9E7D-0642-B021-D68DDA84ECE7}"/>
              </a:ext>
            </a:extLst>
          </p:cNvPr>
          <p:cNvSpPr>
            <a:spLocks noGrp="1"/>
          </p:cNvSpPr>
          <p:nvPr>
            <p:ph type="sldNum" sz="quarter" idx="12"/>
          </p:nvPr>
        </p:nvSpPr>
        <p:spPr/>
        <p:txBody>
          <a:bodyPr/>
          <a:lstStyle/>
          <a:p>
            <a:fld id="{7F826B25-BCF8-A24D-B160-FD68DFA8C0D2}" type="slidenum">
              <a:rPr lang="en-GB" smtClean="0"/>
              <a:t>‹#›</a:t>
            </a:fld>
            <a:endParaRPr lang="en-GB"/>
          </a:p>
        </p:txBody>
      </p:sp>
    </p:spTree>
    <p:extLst>
      <p:ext uri="{BB962C8B-B14F-4D97-AF65-F5344CB8AC3E}">
        <p14:creationId xmlns:p14="http://schemas.microsoft.com/office/powerpoint/2010/main" val="390064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4B19-A840-684A-8B3B-4BC3AAF435B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CE9CD63-7A36-E749-A7A3-A9C4139F3D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0E30C7F-3750-DC4D-81EA-CE13AC2F2266}"/>
              </a:ext>
            </a:extLst>
          </p:cNvPr>
          <p:cNvSpPr>
            <a:spLocks noGrp="1"/>
          </p:cNvSpPr>
          <p:nvPr>
            <p:ph type="dt" sz="half" idx="10"/>
          </p:nvPr>
        </p:nvSpPr>
        <p:spPr/>
        <p:txBody>
          <a:bodyPr/>
          <a:lstStyle/>
          <a:p>
            <a:fld id="{C9A03B04-6AC8-234F-9BE5-0F93306216B1}" type="datetimeFigureOut">
              <a:rPr lang="en-GB" smtClean="0"/>
              <a:t>24/06/2020</a:t>
            </a:fld>
            <a:endParaRPr lang="en-GB"/>
          </a:p>
        </p:txBody>
      </p:sp>
      <p:sp>
        <p:nvSpPr>
          <p:cNvPr id="5" name="Footer Placeholder 4">
            <a:extLst>
              <a:ext uri="{FF2B5EF4-FFF2-40B4-BE49-F238E27FC236}">
                <a16:creationId xmlns:a16="http://schemas.microsoft.com/office/drawing/2014/main" id="{A9271AA9-6417-CF45-A35E-F910ABBCEC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604450-2F62-7A4F-BB1C-94F2EE97A25C}"/>
              </a:ext>
            </a:extLst>
          </p:cNvPr>
          <p:cNvSpPr>
            <a:spLocks noGrp="1"/>
          </p:cNvSpPr>
          <p:nvPr>
            <p:ph type="sldNum" sz="quarter" idx="12"/>
          </p:nvPr>
        </p:nvSpPr>
        <p:spPr/>
        <p:txBody>
          <a:bodyPr/>
          <a:lstStyle/>
          <a:p>
            <a:fld id="{7F826B25-BCF8-A24D-B160-FD68DFA8C0D2}" type="slidenum">
              <a:rPr lang="en-GB" smtClean="0"/>
              <a:t>‹#›</a:t>
            </a:fld>
            <a:endParaRPr lang="en-GB"/>
          </a:p>
        </p:txBody>
      </p:sp>
    </p:spTree>
    <p:extLst>
      <p:ext uri="{BB962C8B-B14F-4D97-AF65-F5344CB8AC3E}">
        <p14:creationId xmlns:p14="http://schemas.microsoft.com/office/powerpoint/2010/main" val="260625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8282-D516-9E47-A98B-20F4456FE01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AEA65A8-96C4-4242-8705-9773EDC408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0AB938C-36E9-A742-91DA-AC88048B82E0}"/>
              </a:ext>
            </a:extLst>
          </p:cNvPr>
          <p:cNvSpPr>
            <a:spLocks noGrp="1"/>
          </p:cNvSpPr>
          <p:nvPr>
            <p:ph type="dt" sz="half" idx="10"/>
          </p:nvPr>
        </p:nvSpPr>
        <p:spPr/>
        <p:txBody>
          <a:bodyPr/>
          <a:lstStyle/>
          <a:p>
            <a:fld id="{C9A03B04-6AC8-234F-9BE5-0F93306216B1}" type="datetimeFigureOut">
              <a:rPr lang="en-GB" smtClean="0"/>
              <a:t>24/06/2020</a:t>
            </a:fld>
            <a:endParaRPr lang="en-GB"/>
          </a:p>
        </p:txBody>
      </p:sp>
      <p:sp>
        <p:nvSpPr>
          <p:cNvPr id="5" name="Footer Placeholder 4">
            <a:extLst>
              <a:ext uri="{FF2B5EF4-FFF2-40B4-BE49-F238E27FC236}">
                <a16:creationId xmlns:a16="http://schemas.microsoft.com/office/drawing/2014/main" id="{E1335302-5843-A94A-B8C9-248ED9074F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5168CE-7BBB-EC4B-A259-361A476484E6}"/>
              </a:ext>
            </a:extLst>
          </p:cNvPr>
          <p:cNvSpPr>
            <a:spLocks noGrp="1"/>
          </p:cNvSpPr>
          <p:nvPr>
            <p:ph type="sldNum" sz="quarter" idx="12"/>
          </p:nvPr>
        </p:nvSpPr>
        <p:spPr/>
        <p:txBody>
          <a:bodyPr/>
          <a:lstStyle/>
          <a:p>
            <a:fld id="{7F826B25-BCF8-A24D-B160-FD68DFA8C0D2}" type="slidenum">
              <a:rPr lang="en-GB" smtClean="0"/>
              <a:t>‹#›</a:t>
            </a:fld>
            <a:endParaRPr lang="en-GB"/>
          </a:p>
        </p:txBody>
      </p:sp>
    </p:spTree>
    <p:extLst>
      <p:ext uri="{BB962C8B-B14F-4D97-AF65-F5344CB8AC3E}">
        <p14:creationId xmlns:p14="http://schemas.microsoft.com/office/powerpoint/2010/main" val="2561960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DBC83-BDFE-ED4F-B594-2056F633FDD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06895C6-1433-334B-B740-178B9D777B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11F2204-2F4B-BC47-8D8B-399A370B88D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9E101EA-D44F-714A-A215-5E0EB804F27D}"/>
              </a:ext>
            </a:extLst>
          </p:cNvPr>
          <p:cNvSpPr>
            <a:spLocks noGrp="1"/>
          </p:cNvSpPr>
          <p:nvPr>
            <p:ph type="dt" sz="half" idx="10"/>
          </p:nvPr>
        </p:nvSpPr>
        <p:spPr/>
        <p:txBody>
          <a:bodyPr/>
          <a:lstStyle/>
          <a:p>
            <a:fld id="{C9A03B04-6AC8-234F-9BE5-0F93306216B1}" type="datetimeFigureOut">
              <a:rPr lang="en-GB" smtClean="0"/>
              <a:t>24/06/2020</a:t>
            </a:fld>
            <a:endParaRPr lang="en-GB"/>
          </a:p>
        </p:txBody>
      </p:sp>
      <p:sp>
        <p:nvSpPr>
          <p:cNvPr id="6" name="Footer Placeholder 5">
            <a:extLst>
              <a:ext uri="{FF2B5EF4-FFF2-40B4-BE49-F238E27FC236}">
                <a16:creationId xmlns:a16="http://schemas.microsoft.com/office/drawing/2014/main" id="{7B4BB77F-2942-5A49-8693-9838353B87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7E4CD3-DABB-1147-984E-844772CA3D70}"/>
              </a:ext>
            </a:extLst>
          </p:cNvPr>
          <p:cNvSpPr>
            <a:spLocks noGrp="1"/>
          </p:cNvSpPr>
          <p:nvPr>
            <p:ph type="sldNum" sz="quarter" idx="12"/>
          </p:nvPr>
        </p:nvSpPr>
        <p:spPr/>
        <p:txBody>
          <a:bodyPr/>
          <a:lstStyle/>
          <a:p>
            <a:fld id="{7F826B25-BCF8-A24D-B160-FD68DFA8C0D2}" type="slidenum">
              <a:rPr lang="en-GB" smtClean="0"/>
              <a:t>‹#›</a:t>
            </a:fld>
            <a:endParaRPr lang="en-GB"/>
          </a:p>
        </p:txBody>
      </p:sp>
    </p:spTree>
    <p:extLst>
      <p:ext uri="{BB962C8B-B14F-4D97-AF65-F5344CB8AC3E}">
        <p14:creationId xmlns:p14="http://schemas.microsoft.com/office/powerpoint/2010/main" val="647847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986A2-B9C5-8A4B-9FB1-2E8ACA81294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BCC88BE-44DE-7240-9E6E-6C5C2BBF5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7B77E4B-4F3C-4043-9F01-604BF8EFE4A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EC0DCE5-8BA1-B243-BFD4-CCF7ADBD9A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FE01381-7ED2-D24A-A7BD-9A03FECFECF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DCF9C961-4FEA-834F-8CA1-18A68D695738}"/>
              </a:ext>
            </a:extLst>
          </p:cNvPr>
          <p:cNvSpPr>
            <a:spLocks noGrp="1"/>
          </p:cNvSpPr>
          <p:nvPr>
            <p:ph type="dt" sz="half" idx="10"/>
          </p:nvPr>
        </p:nvSpPr>
        <p:spPr/>
        <p:txBody>
          <a:bodyPr/>
          <a:lstStyle/>
          <a:p>
            <a:fld id="{C9A03B04-6AC8-234F-9BE5-0F93306216B1}" type="datetimeFigureOut">
              <a:rPr lang="en-GB" smtClean="0"/>
              <a:t>24/06/2020</a:t>
            </a:fld>
            <a:endParaRPr lang="en-GB"/>
          </a:p>
        </p:txBody>
      </p:sp>
      <p:sp>
        <p:nvSpPr>
          <p:cNvPr id="8" name="Footer Placeholder 7">
            <a:extLst>
              <a:ext uri="{FF2B5EF4-FFF2-40B4-BE49-F238E27FC236}">
                <a16:creationId xmlns:a16="http://schemas.microsoft.com/office/drawing/2014/main" id="{EF5220AE-2288-1F41-9174-ACE9632EE7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58503DC-CF49-A04B-9236-1639C5207FAA}"/>
              </a:ext>
            </a:extLst>
          </p:cNvPr>
          <p:cNvSpPr>
            <a:spLocks noGrp="1"/>
          </p:cNvSpPr>
          <p:nvPr>
            <p:ph type="sldNum" sz="quarter" idx="12"/>
          </p:nvPr>
        </p:nvSpPr>
        <p:spPr/>
        <p:txBody>
          <a:bodyPr/>
          <a:lstStyle/>
          <a:p>
            <a:fld id="{7F826B25-BCF8-A24D-B160-FD68DFA8C0D2}" type="slidenum">
              <a:rPr lang="en-GB" smtClean="0"/>
              <a:t>‹#›</a:t>
            </a:fld>
            <a:endParaRPr lang="en-GB"/>
          </a:p>
        </p:txBody>
      </p:sp>
    </p:spTree>
    <p:extLst>
      <p:ext uri="{BB962C8B-B14F-4D97-AF65-F5344CB8AC3E}">
        <p14:creationId xmlns:p14="http://schemas.microsoft.com/office/powerpoint/2010/main" val="53702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F614-13AA-CA48-90BE-2F92D35B1D4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47A5AD6-BD09-D048-82DD-C53B7B8E1D46}"/>
              </a:ext>
            </a:extLst>
          </p:cNvPr>
          <p:cNvSpPr>
            <a:spLocks noGrp="1"/>
          </p:cNvSpPr>
          <p:nvPr>
            <p:ph type="dt" sz="half" idx="10"/>
          </p:nvPr>
        </p:nvSpPr>
        <p:spPr/>
        <p:txBody>
          <a:bodyPr/>
          <a:lstStyle/>
          <a:p>
            <a:fld id="{C9A03B04-6AC8-234F-9BE5-0F93306216B1}" type="datetimeFigureOut">
              <a:rPr lang="en-GB" smtClean="0"/>
              <a:t>24/06/2020</a:t>
            </a:fld>
            <a:endParaRPr lang="en-GB"/>
          </a:p>
        </p:txBody>
      </p:sp>
      <p:sp>
        <p:nvSpPr>
          <p:cNvPr id="4" name="Footer Placeholder 3">
            <a:extLst>
              <a:ext uri="{FF2B5EF4-FFF2-40B4-BE49-F238E27FC236}">
                <a16:creationId xmlns:a16="http://schemas.microsoft.com/office/drawing/2014/main" id="{CE15FA37-A104-8D43-B1E8-18FF065384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D23F4A-6D37-0447-AC1B-58A2F1A272B8}"/>
              </a:ext>
            </a:extLst>
          </p:cNvPr>
          <p:cNvSpPr>
            <a:spLocks noGrp="1"/>
          </p:cNvSpPr>
          <p:nvPr>
            <p:ph type="sldNum" sz="quarter" idx="12"/>
          </p:nvPr>
        </p:nvSpPr>
        <p:spPr/>
        <p:txBody>
          <a:bodyPr/>
          <a:lstStyle/>
          <a:p>
            <a:fld id="{7F826B25-BCF8-A24D-B160-FD68DFA8C0D2}" type="slidenum">
              <a:rPr lang="en-GB" smtClean="0"/>
              <a:t>‹#›</a:t>
            </a:fld>
            <a:endParaRPr lang="en-GB"/>
          </a:p>
        </p:txBody>
      </p:sp>
    </p:spTree>
    <p:extLst>
      <p:ext uri="{BB962C8B-B14F-4D97-AF65-F5344CB8AC3E}">
        <p14:creationId xmlns:p14="http://schemas.microsoft.com/office/powerpoint/2010/main" val="4150073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BE70CE-BF58-3646-95AE-FE4883912E80}"/>
              </a:ext>
            </a:extLst>
          </p:cNvPr>
          <p:cNvSpPr>
            <a:spLocks noGrp="1"/>
          </p:cNvSpPr>
          <p:nvPr>
            <p:ph type="dt" sz="half" idx="10"/>
          </p:nvPr>
        </p:nvSpPr>
        <p:spPr/>
        <p:txBody>
          <a:bodyPr/>
          <a:lstStyle/>
          <a:p>
            <a:fld id="{C9A03B04-6AC8-234F-9BE5-0F93306216B1}" type="datetimeFigureOut">
              <a:rPr lang="en-GB" smtClean="0"/>
              <a:t>24/06/2020</a:t>
            </a:fld>
            <a:endParaRPr lang="en-GB"/>
          </a:p>
        </p:txBody>
      </p:sp>
      <p:sp>
        <p:nvSpPr>
          <p:cNvPr id="3" name="Footer Placeholder 2">
            <a:extLst>
              <a:ext uri="{FF2B5EF4-FFF2-40B4-BE49-F238E27FC236}">
                <a16:creationId xmlns:a16="http://schemas.microsoft.com/office/drawing/2014/main" id="{7A33CB0B-56A0-8343-A67E-145A3E09F1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FA446D-A69A-044D-A3A8-6911B8FFFD83}"/>
              </a:ext>
            </a:extLst>
          </p:cNvPr>
          <p:cNvSpPr>
            <a:spLocks noGrp="1"/>
          </p:cNvSpPr>
          <p:nvPr>
            <p:ph type="sldNum" sz="quarter" idx="12"/>
          </p:nvPr>
        </p:nvSpPr>
        <p:spPr/>
        <p:txBody>
          <a:bodyPr/>
          <a:lstStyle/>
          <a:p>
            <a:fld id="{7F826B25-BCF8-A24D-B160-FD68DFA8C0D2}" type="slidenum">
              <a:rPr lang="en-GB" smtClean="0"/>
              <a:t>‹#›</a:t>
            </a:fld>
            <a:endParaRPr lang="en-GB"/>
          </a:p>
        </p:txBody>
      </p:sp>
    </p:spTree>
    <p:extLst>
      <p:ext uri="{BB962C8B-B14F-4D97-AF65-F5344CB8AC3E}">
        <p14:creationId xmlns:p14="http://schemas.microsoft.com/office/powerpoint/2010/main" val="1850673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744C-B73C-F84D-9DC4-D7E7817301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503F7B4-A55B-2049-A556-7B53F918E1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CA15423-9A62-1C4C-A068-94BC93B58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1F051D-139C-3148-A1EE-8C1D1400C9C3}"/>
              </a:ext>
            </a:extLst>
          </p:cNvPr>
          <p:cNvSpPr>
            <a:spLocks noGrp="1"/>
          </p:cNvSpPr>
          <p:nvPr>
            <p:ph type="dt" sz="half" idx="10"/>
          </p:nvPr>
        </p:nvSpPr>
        <p:spPr/>
        <p:txBody>
          <a:bodyPr/>
          <a:lstStyle/>
          <a:p>
            <a:fld id="{C9A03B04-6AC8-234F-9BE5-0F93306216B1}" type="datetimeFigureOut">
              <a:rPr lang="en-GB" smtClean="0"/>
              <a:t>24/06/2020</a:t>
            </a:fld>
            <a:endParaRPr lang="en-GB"/>
          </a:p>
        </p:txBody>
      </p:sp>
      <p:sp>
        <p:nvSpPr>
          <p:cNvPr id="6" name="Footer Placeholder 5">
            <a:extLst>
              <a:ext uri="{FF2B5EF4-FFF2-40B4-BE49-F238E27FC236}">
                <a16:creationId xmlns:a16="http://schemas.microsoft.com/office/drawing/2014/main" id="{812D37FE-A45E-7146-8CE5-3D61FD9451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CD8A9A-E656-2343-B226-EA1086F5CFA3}"/>
              </a:ext>
            </a:extLst>
          </p:cNvPr>
          <p:cNvSpPr>
            <a:spLocks noGrp="1"/>
          </p:cNvSpPr>
          <p:nvPr>
            <p:ph type="sldNum" sz="quarter" idx="12"/>
          </p:nvPr>
        </p:nvSpPr>
        <p:spPr/>
        <p:txBody>
          <a:bodyPr/>
          <a:lstStyle/>
          <a:p>
            <a:fld id="{7F826B25-BCF8-A24D-B160-FD68DFA8C0D2}" type="slidenum">
              <a:rPr lang="en-GB" smtClean="0"/>
              <a:t>‹#›</a:t>
            </a:fld>
            <a:endParaRPr lang="en-GB"/>
          </a:p>
        </p:txBody>
      </p:sp>
    </p:spTree>
    <p:extLst>
      <p:ext uri="{BB962C8B-B14F-4D97-AF65-F5344CB8AC3E}">
        <p14:creationId xmlns:p14="http://schemas.microsoft.com/office/powerpoint/2010/main" val="1883057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FADD-A204-5E48-991D-B14CD389089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8B1D604-7795-B143-8D6B-0AEE6176B7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148268E-4A11-BF4A-B35F-7C5FDDFDA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A52D7A-5104-6A4E-8769-655EA069F64B}"/>
              </a:ext>
            </a:extLst>
          </p:cNvPr>
          <p:cNvSpPr>
            <a:spLocks noGrp="1"/>
          </p:cNvSpPr>
          <p:nvPr>
            <p:ph type="dt" sz="half" idx="10"/>
          </p:nvPr>
        </p:nvSpPr>
        <p:spPr/>
        <p:txBody>
          <a:bodyPr/>
          <a:lstStyle/>
          <a:p>
            <a:fld id="{C9A03B04-6AC8-234F-9BE5-0F93306216B1}" type="datetimeFigureOut">
              <a:rPr lang="en-GB" smtClean="0"/>
              <a:t>24/06/2020</a:t>
            </a:fld>
            <a:endParaRPr lang="en-GB"/>
          </a:p>
        </p:txBody>
      </p:sp>
      <p:sp>
        <p:nvSpPr>
          <p:cNvPr id="6" name="Footer Placeholder 5">
            <a:extLst>
              <a:ext uri="{FF2B5EF4-FFF2-40B4-BE49-F238E27FC236}">
                <a16:creationId xmlns:a16="http://schemas.microsoft.com/office/drawing/2014/main" id="{F3A6D935-81C5-EF4B-84DE-91A692B41D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8B30BC-5326-444B-934F-E24F6277B9D6}"/>
              </a:ext>
            </a:extLst>
          </p:cNvPr>
          <p:cNvSpPr>
            <a:spLocks noGrp="1"/>
          </p:cNvSpPr>
          <p:nvPr>
            <p:ph type="sldNum" sz="quarter" idx="12"/>
          </p:nvPr>
        </p:nvSpPr>
        <p:spPr/>
        <p:txBody>
          <a:bodyPr/>
          <a:lstStyle/>
          <a:p>
            <a:fld id="{7F826B25-BCF8-A24D-B160-FD68DFA8C0D2}" type="slidenum">
              <a:rPr lang="en-GB" smtClean="0"/>
              <a:t>‹#›</a:t>
            </a:fld>
            <a:endParaRPr lang="en-GB"/>
          </a:p>
        </p:txBody>
      </p:sp>
    </p:spTree>
    <p:extLst>
      <p:ext uri="{BB962C8B-B14F-4D97-AF65-F5344CB8AC3E}">
        <p14:creationId xmlns:p14="http://schemas.microsoft.com/office/powerpoint/2010/main" val="2377104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7A8AAD-4E3B-9644-8106-338D5386F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999513F-5A79-8744-BAE1-BE8EF55DA4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3E50B5E-D6F4-5F4C-81E1-ABE08AC84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03B04-6AC8-234F-9BE5-0F93306216B1}" type="datetimeFigureOut">
              <a:rPr lang="en-GB" smtClean="0"/>
              <a:t>24/06/2020</a:t>
            </a:fld>
            <a:endParaRPr lang="en-GB"/>
          </a:p>
        </p:txBody>
      </p:sp>
      <p:sp>
        <p:nvSpPr>
          <p:cNvPr id="5" name="Footer Placeholder 4">
            <a:extLst>
              <a:ext uri="{FF2B5EF4-FFF2-40B4-BE49-F238E27FC236}">
                <a16:creationId xmlns:a16="http://schemas.microsoft.com/office/drawing/2014/main" id="{5B9017AC-E776-6845-8F90-A41B1EB0E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EBE350-9D38-904C-B4A7-837CD9A6D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26B25-BCF8-A24D-B160-FD68DFA8C0D2}" type="slidenum">
              <a:rPr lang="en-GB" smtClean="0"/>
              <a:t>‹#›</a:t>
            </a:fld>
            <a:endParaRPr lang="en-GB"/>
          </a:p>
        </p:txBody>
      </p:sp>
    </p:spTree>
    <p:extLst>
      <p:ext uri="{BB962C8B-B14F-4D97-AF65-F5344CB8AC3E}">
        <p14:creationId xmlns:p14="http://schemas.microsoft.com/office/powerpoint/2010/main" val="3287427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hyperlink" Target="mailto:e.Hillman@Xaverian.ac.uk" TargetMode="External"/><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8" Type="http://schemas.openxmlformats.org/officeDocument/2006/relationships/video" Target="https://www.youtube.com/embed/9KdWEccWmd4" TargetMode="External"/><Relationship Id="rId13" Type="http://schemas.openxmlformats.org/officeDocument/2006/relationships/image" Target="../media/image29.png"/><Relationship Id="rId3" Type="http://schemas.openxmlformats.org/officeDocument/2006/relationships/video" Target="../media/media1.mp4"/><Relationship Id="rId7" Type="http://schemas.openxmlformats.org/officeDocument/2006/relationships/video" Target="../media/media3.mp4"/><Relationship Id="rId12"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https://www.youtube.com/embed/3EO0-fa6nQM" TargetMode="External"/><Relationship Id="rId6" Type="http://schemas.microsoft.com/office/2007/relationships/media" Target="../media/media3.mp4"/><Relationship Id="rId11" Type="http://schemas.openxmlformats.org/officeDocument/2006/relationships/image" Target="../media/image27.png"/><Relationship Id="rId5" Type="http://schemas.openxmlformats.org/officeDocument/2006/relationships/video" Target="../media/media2.mp4"/><Relationship Id="rId10" Type="http://schemas.openxmlformats.org/officeDocument/2006/relationships/image" Target="../media/image6.png"/><Relationship Id="rId4" Type="http://schemas.microsoft.com/office/2007/relationships/media" Target="../media/media2.mp4"/><Relationship Id="rId9" Type="http://schemas.openxmlformats.org/officeDocument/2006/relationships/slideLayout" Target="../slideLayouts/slideLayout2.xml"/><Relationship Id="rId14" Type="http://schemas.openxmlformats.org/officeDocument/2006/relationships/image" Target="../media/image5.tif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slideLayout" Target="../slideLayouts/slideLayout1.xml"/><Relationship Id="rId1" Type="http://schemas.openxmlformats.org/officeDocument/2006/relationships/video" Target="https://www.youtube.com/embed/ZlTgkXI7zY4"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75CD-F210-7247-AFA7-1D1C0BE34933}"/>
              </a:ext>
            </a:extLst>
          </p:cNvPr>
          <p:cNvSpPr>
            <a:spLocks noGrp="1"/>
          </p:cNvSpPr>
          <p:nvPr>
            <p:ph type="ctrTitle"/>
          </p:nvPr>
        </p:nvSpPr>
        <p:spPr>
          <a:xfrm>
            <a:off x="1094095" y="851517"/>
            <a:ext cx="4678444" cy="2849626"/>
          </a:xfrm>
        </p:spPr>
        <p:txBody>
          <a:bodyPr anchor="b">
            <a:normAutofit/>
          </a:bodyPr>
          <a:lstStyle/>
          <a:p>
            <a:pPr algn="l"/>
            <a:r>
              <a:rPr lang="en-GB" b="1">
                <a:latin typeface="Arial" panose="020B0604020202020204" pitchFamily="34" charset="0"/>
                <a:cs typeface="Arial" panose="020B0604020202020204" pitchFamily="34" charset="0"/>
              </a:rPr>
              <a:t>Welcome to Applied Science</a:t>
            </a:r>
          </a:p>
        </p:txBody>
      </p:sp>
      <p:sp>
        <p:nvSpPr>
          <p:cNvPr id="3" name="Subtitle 2">
            <a:extLst>
              <a:ext uri="{FF2B5EF4-FFF2-40B4-BE49-F238E27FC236}">
                <a16:creationId xmlns:a16="http://schemas.microsoft.com/office/drawing/2014/main" id="{D0BEA29E-445E-7943-A762-50E42161F564}"/>
              </a:ext>
            </a:extLst>
          </p:cNvPr>
          <p:cNvSpPr>
            <a:spLocks noGrp="1"/>
          </p:cNvSpPr>
          <p:nvPr>
            <p:ph type="subTitle" idx="1"/>
          </p:nvPr>
        </p:nvSpPr>
        <p:spPr>
          <a:xfrm>
            <a:off x="1094097" y="3842932"/>
            <a:ext cx="3820804" cy="1141663"/>
          </a:xfrm>
        </p:spPr>
        <p:txBody>
          <a:bodyPr anchor="t">
            <a:normAutofit/>
          </a:bodyPr>
          <a:lstStyle/>
          <a:p>
            <a:pPr algn="l"/>
            <a:r>
              <a:rPr lang="en-GB" dirty="0">
                <a:latin typeface="Arial" panose="020B0604020202020204" pitchFamily="34" charset="0"/>
                <a:cs typeface="Arial" panose="020B0604020202020204" pitchFamily="34" charset="0"/>
              </a:rPr>
              <a:t>A brief introduction to what you can expect when studying applied science.</a:t>
            </a:r>
          </a:p>
        </p:txBody>
      </p:sp>
      <p:pic>
        <p:nvPicPr>
          <p:cNvPr id="5" name="Picture 4">
            <a:extLst>
              <a:ext uri="{FF2B5EF4-FFF2-40B4-BE49-F238E27FC236}">
                <a16:creationId xmlns:a16="http://schemas.microsoft.com/office/drawing/2014/main" id="{99EA8FCE-5329-8745-BA7E-AEFBA8203B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6128226" y="789708"/>
            <a:ext cx="2397514" cy="2161236"/>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p:spPr>
      </p:pic>
      <p:pic>
        <p:nvPicPr>
          <p:cNvPr id="6" name="Picture 5">
            <a:extLst>
              <a:ext uri="{FF2B5EF4-FFF2-40B4-BE49-F238E27FC236}">
                <a16:creationId xmlns:a16="http://schemas.microsoft.com/office/drawing/2014/main" id="{82B9EE54-0C15-E246-B649-4926EE7505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9864" y="1423024"/>
            <a:ext cx="5249321" cy="4597738"/>
          </a:xfrm>
          <a:custGeom>
            <a:avLst/>
            <a:gdLst/>
            <a:ahLst/>
            <a:cxnLst/>
            <a:rect l="l" t="t" r="r" b="b"/>
            <a:pathLst>
              <a:path w="5249321" h="4597738">
                <a:moveTo>
                  <a:pt x="1937803" y="0"/>
                </a:moveTo>
                <a:lnTo>
                  <a:pt x="2075306" y="0"/>
                </a:lnTo>
                <a:cubicBezTo>
                  <a:pt x="3756720" y="0"/>
                  <a:pt x="3756720" y="0"/>
                  <a:pt x="3756720" y="0"/>
                </a:cubicBezTo>
                <a:cubicBezTo>
                  <a:pt x="3871017" y="0"/>
                  <a:pt x="4018934" y="79730"/>
                  <a:pt x="4079444" y="179392"/>
                </a:cubicBezTo>
                <a:cubicBezTo>
                  <a:pt x="5208980" y="2112834"/>
                  <a:pt x="5208980" y="2112834"/>
                  <a:pt x="5208980" y="2112834"/>
                </a:cubicBezTo>
                <a:cubicBezTo>
                  <a:pt x="5262769" y="2219140"/>
                  <a:pt x="5262769" y="2378598"/>
                  <a:pt x="5208980" y="2484906"/>
                </a:cubicBezTo>
                <a:cubicBezTo>
                  <a:pt x="4079444" y="4418346"/>
                  <a:pt x="4079444" y="4418346"/>
                  <a:pt x="4079444" y="4418346"/>
                </a:cubicBezTo>
                <a:cubicBezTo>
                  <a:pt x="4018934" y="4518010"/>
                  <a:pt x="3871017" y="4597738"/>
                  <a:pt x="3756720" y="4597738"/>
                </a:cubicBezTo>
                <a:lnTo>
                  <a:pt x="1497645" y="4597738"/>
                </a:lnTo>
                <a:cubicBezTo>
                  <a:pt x="1376624" y="4597738"/>
                  <a:pt x="1228709" y="4518010"/>
                  <a:pt x="1174922" y="4418346"/>
                </a:cubicBezTo>
                <a:cubicBezTo>
                  <a:pt x="45385" y="2484906"/>
                  <a:pt x="45385" y="2484906"/>
                  <a:pt x="45385" y="2484906"/>
                </a:cubicBezTo>
                <a:cubicBezTo>
                  <a:pt x="-15128" y="2378598"/>
                  <a:pt x="-15128" y="2219140"/>
                  <a:pt x="45385" y="2112834"/>
                </a:cubicBezTo>
                <a:cubicBezTo>
                  <a:pt x="115981" y="1991994"/>
                  <a:pt x="182165" y="1878706"/>
                  <a:pt x="244212" y="1772499"/>
                </a:cubicBezTo>
                <a:lnTo>
                  <a:pt x="329190" y="1627041"/>
                </a:lnTo>
                <a:lnTo>
                  <a:pt x="1398074" y="1627041"/>
                </a:lnTo>
                <a:cubicBezTo>
                  <a:pt x="1456729" y="1627041"/>
                  <a:pt x="1532637" y="1586126"/>
                  <a:pt x="1563690" y="1534980"/>
                </a:cubicBezTo>
                <a:cubicBezTo>
                  <a:pt x="1563690" y="1534980"/>
                  <a:pt x="1563690" y="1534980"/>
                  <a:pt x="2143347" y="542774"/>
                </a:cubicBezTo>
                <a:cubicBezTo>
                  <a:pt x="2170950" y="488219"/>
                  <a:pt x="2170950" y="406388"/>
                  <a:pt x="2143347" y="351833"/>
                </a:cubicBezTo>
                <a:cubicBezTo>
                  <a:pt x="2143347" y="351833"/>
                  <a:pt x="2143347" y="351833"/>
                  <a:pt x="1954987" y="29414"/>
                </a:cubicBezTo>
                <a:close/>
              </a:path>
            </a:pathLst>
          </a:custGeom>
        </p:spPr>
      </p:pic>
      <p:pic>
        <p:nvPicPr>
          <p:cNvPr id="7" name="Picture 6">
            <a:extLst>
              <a:ext uri="{FF2B5EF4-FFF2-40B4-BE49-F238E27FC236}">
                <a16:creationId xmlns:a16="http://schemas.microsoft.com/office/drawing/2014/main" id="{AFC887E3-748D-8A45-A0A5-EE9C3F6E0D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5015904" y="3872745"/>
            <a:ext cx="1823077" cy="1643411"/>
          </a:xfrm>
          <a:custGeom>
            <a:avLst/>
            <a:gdLst/>
            <a:ahLst/>
            <a:cxnLst/>
            <a:rect l="l" t="t" r="r" b="b"/>
            <a:pathLst>
              <a:path w="1823077" h="1643411">
                <a:moveTo>
                  <a:pt x="520128" y="0"/>
                </a:moveTo>
                <a:cubicBezTo>
                  <a:pt x="1304700" y="0"/>
                  <a:pt x="1304700" y="0"/>
                  <a:pt x="1304700" y="0"/>
                </a:cubicBezTo>
                <a:cubicBezTo>
                  <a:pt x="1344396" y="0"/>
                  <a:pt x="1395767" y="28499"/>
                  <a:pt x="1416781" y="64122"/>
                </a:cubicBezTo>
                <a:cubicBezTo>
                  <a:pt x="1809067" y="755209"/>
                  <a:pt x="1809067" y="755209"/>
                  <a:pt x="1809067" y="755209"/>
                </a:cubicBezTo>
                <a:cubicBezTo>
                  <a:pt x="1827748" y="793207"/>
                  <a:pt x="1827748" y="850204"/>
                  <a:pt x="1809067" y="888203"/>
                </a:cubicBezTo>
                <a:cubicBezTo>
                  <a:pt x="1416781" y="1579289"/>
                  <a:pt x="1416781" y="1579289"/>
                  <a:pt x="1416781" y="1579289"/>
                </a:cubicBezTo>
                <a:cubicBezTo>
                  <a:pt x="1395767" y="1614914"/>
                  <a:pt x="1344396" y="1643411"/>
                  <a:pt x="1304700" y="1643411"/>
                </a:cubicBezTo>
                <a:lnTo>
                  <a:pt x="520128" y="1643411"/>
                </a:lnTo>
                <a:cubicBezTo>
                  <a:pt x="478098" y="1643411"/>
                  <a:pt x="426728" y="1614914"/>
                  <a:pt x="408048" y="1579289"/>
                </a:cubicBezTo>
                <a:cubicBezTo>
                  <a:pt x="15762" y="888203"/>
                  <a:pt x="15762" y="888203"/>
                  <a:pt x="15762" y="888203"/>
                </a:cubicBezTo>
                <a:cubicBezTo>
                  <a:pt x="-5254" y="850204"/>
                  <a:pt x="-5254" y="793207"/>
                  <a:pt x="15762" y="755209"/>
                </a:cubicBezTo>
                <a:cubicBezTo>
                  <a:pt x="408048" y="64122"/>
                  <a:pt x="408048" y="64122"/>
                  <a:pt x="408048" y="64122"/>
                </a:cubicBezTo>
                <a:cubicBezTo>
                  <a:pt x="426728" y="28499"/>
                  <a:pt x="478098" y="0"/>
                  <a:pt x="520128" y="0"/>
                </a:cubicBezTo>
                <a:close/>
              </a:path>
            </a:pathLst>
          </a:custGeom>
        </p:spPr>
      </p:pic>
      <p:pic>
        <p:nvPicPr>
          <p:cNvPr id="4" name="Picture 3">
            <a:extLst>
              <a:ext uri="{FF2B5EF4-FFF2-40B4-BE49-F238E27FC236}">
                <a16:creationId xmlns:a16="http://schemas.microsoft.com/office/drawing/2014/main" id="{F938595C-004C-4C4B-B527-A76C355CC8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sp>
        <p:nvSpPr>
          <p:cNvPr id="8" name="TextBox 7"/>
          <p:cNvSpPr txBox="1"/>
          <p:nvPr/>
        </p:nvSpPr>
        <p:spPr>
          <a:xfrm>
            <a:off x="1094095" y="5687758"/>
            <a:ext cx="4982954" cy="923330"/>
          </a:xfrm>
          <a:prstGeom prst="rect">
            <a:avLst/>
          </a:prstGeom>
          <a:noFill/>
        </p:spPr>
        <p:txBody>
          <a:bodyPr wrap="square" rtlCol="0">
            <a:spAutoFit/>
          </a:bodyPr>
          <a:lstStyle/>
          <a:p>
            <a:r>
              <a:rPr lang="en-GB" dirty="0"/>
              <a:t>Ed Hillman – Curriculum Leader for Applied Science</a:t>
            </a:r>
          </a:p>
          <a:p>
            <a:endParaRPr lang="en-GB" dirty="0"/>
          </a:p>
          <a:p>
            <a:r>
              <a:rPr lang="en-GB" dirty="0">
                <a:hlinkClick r:id="rId6"/>
              </a:rPr>
              <a:t>e.Hillman@Xaverian.ac.uk</a:t>
            </a:r>
            <a:r>
              <a:rPr lang="en-GB" dirty="0"/>
              <a:t> </a:t>
            </a:r>
          </a:p>
        </p:txBody>
      </p:sp>
    </p:spTree>
    <p:extLst>
      <p:ext uri="{BB962C8B-B14F-4D97-AF65-F5344CB8AC3E}">
        <p14:creationId xmlns:p14="http://schemas.microsoft.com/office/powerpoint/2010/main" val="383398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D4BF-92F3-794F-8171-3AE70DC6F1A5}"/>
              </a:ext>
            </a:extLst>
          </p:cNvPr>
          <p:cNvSpPr>
            <a:spLocks noGrp="1"/>
          </p:cNvSpPr>
          <p:nvPr>
            <p:ph type="title"/>
          </p:nvPr>
        </p:nvSpPr>
        <p:spPr>
          <a:xfrm>
            <a:off x="965199" y="465676"/>
            <a:ext cx="5451504" cy="2754602"/>
          </a:xfrm>
        </p:spPr>
        <p:txBody>
          <a:bodyPr anchor="b">
            <a:normAutofit/>
          </a:bodyPr>
          <a:lstStyle/>
          <a:p>
            <a:r>
              <a:rPr lang="en-GB" sz="4000" b="1">
                <a:latin typeface="Arial" panose="020B0604020202020204" pitchFamily="34" charset="0"/>
                <a:cs typeface="Arial" panose="020B0604020202020204" pitchFamily="34" charset="0"/>
              </a:rPr>
              <a:t>Unit 10: Biological Molecules and Metabolic Pathways</a:t>
            </a:r>
          </a:p>
        </p:txBody>
      </p:sp>
      <p:sp>
        <p:nvSpPr>
          <p:cNvPr id="3" name="Content Placeholder 2">
            <a:extLst>
              <a:ext uri="{FF2B5EF4-FFF2-40B4-BE49-F238E27FC236}">
                <a16:creationId xmlns:a16="http://schemas.microsoft.com/office/drawing/2014/main" id="{8F1A7F4F-56D9-6243-8A43-132D62DE1927}"/>
              </a:ext>
            </a:extLst>
          </p:cNvPr>
          <p:cNvSpPr>
            <a:spLocks noGrp="1"/>
          </p:cNvSpPr>
          <p:nvPr>
            <p:ph idx="1"/>
          </p:nvPr>
        </p:nvSpPr>
        <p:spPr>
          <a:xfrm>
            <a:off x="965200" y="3393569"/>
            <a:ext cx="3018553" cy="3123835"/>
          </a:xfrm>
        </p:spPr>
        <p:txBody>
          <a:bodyPr>
            <a:normAutofit/>
          </a:bodyPr>
          <a:lstStyle/>
          <a:p>
            <a:pPr marL="0" indent="0">
              <a:buNone/>
            </a:pPr>
            <a:r>
              <a:rPr lang="en-GB" sz="2000"/>
              <a:t>This unit covers biological molecules and the metabolic pathways involved in chemical reactions to enable organisms to function normally.</a:t>
            </a:r>
          </a:p>
          <a:p>
            <a:endParaRPr lang="en-GB" sz="2000"/>
          </a:p>
        </p:txBody>
      </p:sp>
      <p:pic>
        <p:nvPicPr>
          <p:cNvPr id="6" name="Picture 5">
            <a:extLst>
              <a:ext uri="{FF2B5EF4-FFF2-40B4-BE49-F238E27FC236}">
                <a16:creationId xmlns:a16="http://schemas.microsoft.com/office/drawing/2014/main" id="{3B80BAC7-46CE-7345-A05F-10A66AA878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83753" y="4275028"/>
            <a:ext cx="3247606" cy="1851134"/>
          </a:xfrm>
          <a:prstGeom prst="rect">
            <a:avLst/>
          </a:prstGeom>
        </p:spPr>
      </p:pic>
      <p:pic>
        <p:nvPicPr>
          <p:cNvPr id="5" name="Picture 4">
            <a:extLst>
              <a:ext uri="{FF2B5EF4-FFF2-40B4-BE49-F238E27FC236}">
                <a16:creationId xmlns:a16="http://schemas.microsoft.com/office/drawing/2014/main" id="{F0E569CA-1DFA-C74B-AE32-8E0B7EC6C0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4087" y="1545799"/>
            <a:ext cx="4110395" cy="3267764"/>
          </a:xfrm>
          <a:prstGeom prst="rect">
            <a:avLst/>
          </a:prstGeom>
        </p:spPr>
      </p:pic>
      <p:pic>
        <p:nvPicPr>
          <p:cNvPr id="10" name="Picture 9">
            <a:extLst>
              <a:ext uri="{FF2B5EF4-FFF2-40B4-BE49-F238E27FC236}">
                <a16:creationId xmlns:a16="http://schemas.microsoft.com/office/drawing/2014/main" id="{B017E40B-7CE3-5949-841E-B728A7DDB9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sp>
        <p:nvSpPr>
          <p:cNvPr id="11" name="TextBox 10">
            <a:extLst>
              <a:ext uri="{FF2B5EF4-FFF2-40B4-BE49-F238E27FC236}">
                <a16:creationId xmlns:a16="http://schemas.microsoft.com/office/drawing/2014/main" id="{411C598B-BCB3-1844-83BC-5FE7B093A931}"/>
              </a:ext>
            </a:extLst>
          </p:cNvPr>
          <p:cNvSpPr txBox="1"/>
          <p:nvPr/>
        </p:nvSpPr>
        <p:spPr>
          <a:xfrm>
            <a:off x="9197788" y="122333"/>
            <a:ext cx="2768240" cy="9079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en-GB" sz="2400" b="1"/>
              <a:t>Internal Assessment</a:t>
            </a:r>
            <a:endParaRPr lang="en-GB" sz="2400"/>
          </a:p>
          <a:p>
            <a:pPr>
              <a:spcAft>
                <a:spcPts val="600"/>
              </a:spcAft>
            </a:pPr>
            <a:r>
              <a:rPr lang="en-GB" sz="2400"/>
              <a:t>Coursework</a:t>
            </a:r>
          </a:p>
        </p:txBody>
      </p:sp>
    </p:spTree>
    <p:extLst>
      <p:ext uri="{BB962C8B-B14F-4D97-AF65-F5344CB8AC3E}">
        <p14:creationId xmlns:p14="http://schemas.microsoft.com/office/powerpoint/2010/main" val="31715833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C35E-8F1C-B44B-859B-78EBB6C94814}"/>
              </a:ext>
            </a:extLst>
          </p:cNvPr>
          <p:cNvSpPr>
            <a:spLocks noGrp="1"/>
          </p:cNvSpPr>
          <p:nvPr>
            <p:ph type="title"/>
          </p:nvPr>
        </p:nvSpPr>
        <p:spPr>
          <a:xfrm>
            <a:off x="8509690" y="1844957"/>
            <a:ext cx="3689091" cy="1960157"/>
          </a:xfrm>
        </p:spPr>
        <p:txBody>
          <a:bodyPr anchor="b">
            <a:normAutofit/>
          </a:bodyPr>
          <a:lstStyle/>
          <a:p>
            <a:r>
              <a:rPr lang="en-GB" sz="4000" b="1" dirty="0">
                <a:latin typeface="Arial" panose="020B0604020202020204" pitchFamily="34" charset="0"/>
                <a:cs typeface="Arial" panose="020B0604020202020204" pitchFamily="34" charset="0"/>
              </a:rPr>
              <a:t>Unit 12: Diseases and Infection</a:t>
            </a:r>
          </a:p>
        </p:txBody>
      </p:sp>
      <p:sp>
        <p:nvSpPr>
          <p:cNvPr id="3" name="Content Placeholder 2">
            <a:extLst>
              <a:ext uri="{FF2B5EF4-FFF2-40B4-BE49-F238E27FC236}">
                <a16:creationId xmlns:a16="http://schemas.microsoft.com/office/drawing/2014/main" id="{73028384-87F0-BD42-9FBB-7DBF54C09E24}"/>
              </a:ext>
            </a:extLst>
          </p:cNvPr>
          <p:cNvSpPr>
            <a:spLocks noGrp="1"/>
          </p:cNvSpPr>
          <p:nvPr>
            <p:ph idx="1"/>
          </p:nvPr>
        </p:nvSpPr>
        <p:spPr>
          <a:xfrm>
            <a:off x="7186509" y="4229210"/>
            <a:ext cx="4901510" cy="2195515"/>
          </a:xfrm>
        </p:spPr>
        <p:txBody>
          <a:bodyPr>
            <a:normAutofit/>
          </a:bodyPr>
          <a:lstStyle/>
          <a:p>
            <a:pPr marL="0" indent="0" algn="just">
              <a:buNone/>
            </a:pPr>
            <a:r>
              <a:rPr lang="en-GB" sz="2400" dirty="0"/>
              <a:t>We will study five types of diseases, their causes and how humans try to prevent and treat them.</a:t>
            </a:r>
          </a:p>
          <a:p>
            <a:pPr marL="0" indent="0" algn="just">
              <a:buNone/>
            </a:pPr>
            <a:endParaRPr lang="en-GB" sz="2400" dirty="0"/>
          </a:p>
        </p:txBody>
      </p:sp>
      <p:pic>
        <p:nvPicPr>
          <p:cNvPr id="6" name="Picture 5">
            <a:extLst>
              <a:ext uri="{FF2B5EF4-FFF2-40B4-BE49-F238E27FC236}">
                <a16:creationId xmlns:a16="http://schemas.microsoft.com/office/drawing/2014/main" id="{FFFDFA4F-3D18-5B4F-937D-C4BCE3F286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5366269" y="1161526"/>
            <a:ext cx="3143421" cy="2753240"/>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5" name="Picture 4">
            <a:extLst>
              <a:ext uri="{FF2B5EF4-FFF2-40B4-BE49-F238E27FC236}">
                <a16:creationId xmlns:a16="http://schemas.microsoft.com/office/drawing/2014/main" id="{AD2BA08E-ABA7-2A45-B7D1-D08AF3AE9A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0" y="1"/>
            <a:ext cx="6770047" cy="2456679"/>
          </a:xfrm>
          <a:custGeom>
            <a:avLst/>
            <a:gdLst/>
            <a:ahLst/>
            <a:cxnLst/>
            <a:rect l="l" t="t" r="r" b="b"/>
            <a:pathLst>
              <a:path w="6770067" h="2456679">
                <a:moveTo>
                  <a:pt x="6770067" y="603033"/>
                </a:moveTo>
                <a:lnTo>
                  <a:pt x="6770067" y="617220"/>
                </a:lnTo>
                <a:lnTo>
                  <a:pt x="6768113" y="610127"/>
                </a:lnTo>
                <a:close/>
                <a:moveTo>
                  <a:pt x="0" y="0"/>
                </a:moveTo>
                <a:lnTo>
                  <a:pt x="6588505" y="0"/>
                </a:lnTo>
                <a:lnTo>
                  <a:pt x="6460879" y="219780"/>
                </a:lnTo>
                <a:cubicBezTo>
                  <a:pt x="5374128" y="2091240"/>
                  <a:pt x="5374128" y="2091240"/>
                  <a:pt x="5374128" y="2091240"/>
                </a:cubicBezTo>
                <a:cubicBezTo>
                  <a:pt x="5251862" y="2317464"/>
                  <a:pt x="5007334" y="2456679"/>
                  <a:pt x="4754071" y="2456679"/>
                </a:cubicBezTo>
                <a:cubicBezTo>
                  <a:pt x="710608" y="2456679"/>
                  <a:pt x="710608" y="2456679"/>
                  <a:pt x="710608" y="2456679"/>
                </a:cubicBezTo>
                <a:cubicBezTo>
                  <a:pt x="448613" y="2456679"/>
                  <a:pt x="212817" y="2317464"/>
                  <a:pt x="81819" y="2091240"/>
                </a:cubicBezTo>
                <a:lnTo>
                  <a:pt x="0" y="1949732"/>
                </a:lnTo>
                <a:close/>
              </a:path>
            </a:pathLst>
          </a:custGeom>
        </p:spPr>
      </p:pic>
      <p:pic>
        <p:nvPicPr>
          <p:cNvPr id="4" name="Picture 3">
            <a:extLst>
              <a:ext uri="{FF2B5EF4-FFF2-40B4-BE49-F238E27FC236}">
                <a16:creationId xmlns:a16="http://schemas.microsoft.com/office/drawing/2014/main" id="{C54599AE-9F73-5542-9AE6-44010179AA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0" y="2619611"/>
            <a:ext cx="7498453" cy="4238389"/>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p:spPr>
      </p:pic>
      <p:pic>
        <p:nvPicPr>
          <p:cNvPr id="8" name="Picture 7">
            <a:extLst>
              <a:ext uri="{FF2B5EF4-FFF2-40B4-BE49-F238E27FC236}">
                <a16:creationId xmlns:a16="http://schemas.microsoft.com/office/drawing/2014/main" id="{D789D549-4ACF-F948-85E0-ED7C94FF68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sp>
        <p:nvSpPr>
          <p:cNvPr id="9" name="TextBox 8">
            <a:extLst>
              <a:ext uri="{FF2B5EF4-FFF2-40B4-BE49-F238E27FC236}">
                <a16:creationId xmlns:a16="http://schemas.microsoft.com/office/drawing/2014/main" id="{0241F6EA-DBD4-B64C-B8B5-6D0A9A48B75A}"/>
              </a:ext>
            </a:extLst>
          </p:cNvPr>
          <p:cNvSpPr txBox="1"/>
          <p:nvPr/>
        </p:nvSpPr>
        <p:spPr>
          <a:xfrm>
            <a:off x="9197788" y="122333"/>
            <a:ext cx="2768240" cy="9079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en-GB" sz="2400" b="1"/>
              <a:t>Internal Assessment</a:t>
            </a:r>
            <a:endParaRPr lang="en-GB" sz="2400"/>
          </a:p>
          <a:p>
            <a:pPr>
              <a:spcAft>
                <a:spcPts val="600"/>
              </a:spcAft>
            </a:pPr>
            <a:r>
              <a:rPr lang="en-GB" sz="2400"/>
              <a:t>Coursework</a:t>
            </a:r>
          </a:p>
        </p:txBody>
      </p:sp>
    </p:spTree>
    <p:extLst>
      <p:ext uri="{BB962C8B-B14F-4D97-AF65-F5344CB8AC3E}">
        <p14:creationId xmlns:p14="http://schemas.microsoft.com/office/powerpoint/2010/main" val="2439642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3EO0-fa6nQM"/>
          <p:cNvPicPr>
            <a:picLocks noRot="1" noChangeAspect="1"/>
          </p:cNvPicPr>
          <p:nvPr>
            <a:videoFile r:link="rId1"/>
          </p:nvPr>
        </p:nvPicPr>
        <p:blipFill rotWithShape="1">
          <a:blip r:embed="rId10"/>
          <a:srcRect l="34743" r="28718"/>
          <a:stretch/>
        </p:blipFill>
        <p:spPr>
          <a:xfrm>
            <a:off x="6959757" y="550340"/>
            <a:ext cx="1969477" cy="3031957"/>
          </a:xfrm>
          <a:prstGeom prst="rect">
            <a:avLst/>
          </a:prstGeom>
        </p:spPr>
      </p:pic>
      <p:pic>
        <p:nvPicPr>
          <p:cNvPr id="6" name="Marcus Hamer_z4B66m.mp4" descr="Marcus Hamer_z4B66m.mp4">
            <a:hlinkClick r:id="" action="ppaction://media"/>
            <a:extLst>
              <a:ext uri="{FF2B5EF4-FFF2-40B4-BE49-F238E27FC236}">
                <a16:creationId xmlns:a16="http://schemas.microsoft.com/office/drawing/2014/main" id="{4712412A-ADD2-CF4A-9690-7C1C643E44C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13616"/>
          <a:stretch/>
        </p:blipFill>
        <p:spPr>
          <a:xfrm>
            <a:off x="1673320" y="406513"/>
            <a:ext cx="4485234" cy="2920620"/>
          </a:xfrm>
          <a:prstGeom prst="rect">
            <a:avLst/>
          </a:prstGeom>
        </p:spPr>
      </p:pic>
      <p:pic>
        <p:nvPicPr>
          <p:cNvPr id="5" name="Geoff Garnham.mp4" descr="Geoff Garnham.mp4">
            <a:hlinkClick r:id="" action="ppaction://media"/>
            <a:extLst>
              <a:ext uri="{FF2B5EF4-FFF2-40B4-BE49-F238E27FC236}">
                <a16:creationId xmlns:a16="http://schemas.microsoft.com/office/drawing/2014/main" id="{3E8CED5C-096D-7943-B6A4-9CB2CDFA4309}"/>
              </a:ext>
            </a:extLst>
          </p:cNvPr>
          <p:cNvPicPr>
            <a:picLocks noChangeAspect="1"/>
          </p:cNvPicPr>
          <p:nvPr>
            <a:videoFile r:link="rId5"/>
            <p:extLst>
              <p:ext uri="{DAA4B4D4-6D71-4841-9C94-3DE7FCFB9230}">
                <p14:media xmlns:p14="http://schemas.microsoft.com/office/powerpoint/2010/main" r:embed="rId4"/>
              </p:ext>
            </p:extLst>
          </p:nvPr>
        </p:nvPicPr>
        <p:blipFill>
          <a:blip r:embed="rId12"/>
          <a:stretch>
            <a:fillRect/>
          </a:stretch>
        </p:blipFill>
        <p:spPr>
          <a:xfrm>
            <a:off x="225649" y="3661428"/>
            <a:ext cx="3294968" cy="1853419"/>
          </a:xfrm>
          <a:prstGeom prst="rect">
            <a:avLst/>
          </a:prstGeom>
        </p:spPr>
      </p:pic>
      <p:pic>
        <p:nvPicPr>
          <p:cNvPr id="4" name="Caroline Andrews.mp4" descr="Caroline Andrews.mp4">
            <a:hlinkClick r:id="" action="ppaction://media"/>
            <a:extLst>
              <a:ext uri="{FF2B5EF4-FFF2-40B4-BE49-F238E27FC236}">
                <a16:creationId xmlns:a16="http://schemas.microsoft.com/office/drawing/2014/main" id="{9C9F15DF-44D9-934A-8596-84535DEB1CF5}"/>
              </a:ext>
            </a:extLst>
          </p:cNvPr>
          <p:cNvPicPr>
            <a:picLocks noChangeAspect="1"/>
          </p:cNvPicPr>
          <p:nvPr>
            <a:videoFile r:link="rId7"/>
            <p:extLst>
              <p:ext uri="{DAA4B4D4-6D71-4841-9C94-3DE7FCFB9230}">
                <p14:media xmlns:p14="http://schemas.microsoft.com/office/powerpoint/2010/main" r:embed="rId6"/>
              </p:ext>
            </p:extLst>
          </p:nvPr>
        </p:nvPicPr>
        <p:blipFill>
          <a:blip r:embed="rId13"/>
          <a:stretch>
            <a:fillRect/>
          </a:stretch>
        </p:blipFill>
        <p:spPr>
          <a:xfrm>
            <a:off x="9797725" y="406513"/>
            <a:ext cx="2064012" cy="3669357"/>
          </a:xfrm>
          <a:prstGeom prst="rect">
            <a:avLst/>
          </a:prstGeom>
        </p:spPr>
      </p:pic>
      <p:sp>
        <p:nvSpPr>
          <p:cNvPr id="7" name="TextBox 6">
            <a:extLst>
              <a:ext uri="{FF2B5EF4-FFF2-40B4-BE49-F238E27FC236}">
                <a16:creationId xmlns:a16="http://schemas.microsoft.com/office/drawing/2014/main" id="{F3ADBE01-4CF2-784E-92C7-AFC234F85464}"/>
              </a:ext>
            </a:extLst>
          </p:cNvPr>
          <p:cNvSpPr txBox="1"/>
          <p:nvPr/>
        </p:nvSpPr>
        <p:spPr>
          <a:xfrm>
            <a:off x="225650" y="5136204"/>
            <a:ext cx="3294967" cy="378643"/>
          </a:xfrm>
          <a:prstGeom prst="rect">
            <a:avLst/>
          </a:prstGeom>
          <a:solidFill>
            <a:srgbClr val="000000">
              <a:alpha val="50000"/>
            </a:srgbClr>
          </a:solidFill>
          <a:ln>
            <a:noFill/>
          </a:ln>
        </p:spPr>
        <p:txBody>
          <a:bodyPr wrap="square" rtlCol="0">
            <a:normAutofit/>
          </a:bodyPr>
          <a:lstStyle/>
          <a:p>
            <a:pPr algn="ctr">
              <a:lnSpc>
                <a:spcPct val="90000"/>
              </a:lnSpc>
              <a:spcAft>
                <a:spcPts val="600"/>
              </a:spcAft>
            </a:pPr>
            <a:r>
              <a:rPr lang="en-GB" dirty="0" err="1">
                <a:solidFill>
                  <a:srgbClr val="FFFFFF"/>
                </a:solidFill>
              </a:rPr>
              <a:t>Dr.</a:t>
            </a:r>
            <a:r>
              <a:rPr lang="en-GB" dirty="0">
                <a:solidFill>
                  <a:srgbClr val="FFFFFF"/>
                </a:solidFill>
              </a:rPr>
              <a:t> Garnham</a:t>
            </a:r>
          </a:p>
        </p:txBody>
      </p:sp>
      <p:sp>
        <p:nvSpPr>
          <p:cNvPr id="8" name="TextBox 7">
            <a:extLst>
              <a:ext uri="{FF2B5EF4-FFF2-40B4-BE49-F238E27FC236}">
                <a16:creationId xmlns:a16="http://schemas.microsoft.com/office/drawing/2014/main" id="{C4429A57-D9FF-CE42-AA97-CD82833ABAF4}"/>
              </a:ext>
            </a:extLst>
          </p:cNvPr>
          <p:cNvSpPr txBox="1"/>
          <p:nvPr/>
        </p:nvSpPr>
        <p:spPr>
          <a:xfrm>
            <a:off x="1673320" y="3010211"/>
            <a:ext cx="4485234" cy="292062"/>
          </a:xfrm>
          <a:prstGeom prst="rect">
            <a:avLst/>
          </a:prstGeom>
          <a:solidFill>
            <a:srgbClr val="000000">
              <a:alpha val="50000"/>
            </a:srgbClr>
          </a:solidFill>
          <a:ln>
            <a:noFill/>
          </a:ln>
        </p:spPr>
        <p:txBody>
          <a:bodyPr wrap="square" rtlCol="0">
            <a:noAutofit/>
          </a:bodyPr>
          <a:lstStyle/>
          <a:p>
            <a:pPr algn="ctr">
              <a:lnSpc>
                <a:spcPct val="90000"/>
              </a:lnSpc>
              <a:spcAft>
                <a:spcPts val="600"/>
              </a:spcAft>
            </a:pPr>
            <a:r>
              <a:rPr lang="en-GB" dirty="0" err="1">
                <a:solidFill>
                  <a:srgbClr val="FFFFFF"/>
                </a:solidFill>
              </a:rPr>
              <a:t>Dr.</a:t>
            </a:r>
            <a:r>
              <a:rPr lang="en-GB" dirty="0">
                <a:solidFill>
                  <a:srgbClr val="FFFFFF"/>
                </a:solidFill>
              </a:rPr>
              <a:t> Hamer</a:t>
            </a:r>
          </a:p>
        </p:txBody>
      </p:sp>
      <p:sp>
        <p:nvSpPr>
          <p:cNvPr id="9" name="TextBox 8">
            <a:extLst>
              <a:ext uri="{FF2B5EF4-FFF2-40B4-BE49-F238E27FC236}">
                <a16:creationId xmlns:a16="http://schemas.microsoft.com/office/drawing/2014/main" id="{1F5EB24B-2508-554F-85FD-F9F01225F83D}"/>
              </a:ext>
            </a:extLst>
          </p:cNvPr>
          <p:cNvSpPr txBox="1"/>
          <p:nvPr/>
        </p:nvSpPr>
        <p:spPr>
          <a:xfrm>
            <a:off x="9797725" y="3706538"/>
            <a:ext cx="2064012" cy="369332"/>
          </a:xfrm>
          <a:prstGeom prst="rect">
            <a:avLst/>
          </a:prstGeom>
          <a:solidFill>
            <a:srgbClr val="000000">
              <a:alpha val="50000"/>
            </a:srgbClr>
          </a:solidFill>
          <a:ln>
            <a:noFill/>
          </a:ln>
        </p:spPr>
        <p:txBody>
          <a:bodyPr wrap="square" rtlCol="0">
            <a:normAutofit/>
          </a:bodyPr>
          <a:lstStyle/>
          <a:p>
            <a:pPr algn="ctr">
              <a:spcAft>
                <a:spcPts val="600"/>
              </a:spcAft>
            </a:pPr>
            <a:r>
              <a:rPr lang="en-GB" dirty="0">
                <a:solidFill>
                  <a:srgbClr val="FFFFFF"/>
                </a:solidFill>
              </a:rPr>
              <a:t>Mrs. Andrews</a:t>
            </a:r>
          </a:p>
        </p:txBody>
      </p:sp>
      <p:pic>
        <p:nvPicPr>
          <p:cNvPr id="12" name="Picture 11">
            <a:extLst>
              <a:ext uri="{FF2B5EF4-FFF2-40B4-BE49-F238E27FC236}">
                <a16:creationId xmlns:a16="http://schemas.microsoft.com/office/drawing/2014/main" id="{57755516-A8CA-A840-836A-AC28F3D3F7E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sp>
        <p:nvSpPr>
          <p:cNvPr id="13" name="TextBox 12">
            <a:extLst>
              <a:ext uri="{FF2B5EF4-FFF2-40B4-BE49-F238E27FC236}">
                <a16:creationId xmlns:a16="http://schemas.microsoft.com/office/drawing/2014/main" id="{EC16B377-108E-CB42-8CF0-45DDBDFCD2F3}"/>
              </a:ext>
            </a:extLst>
          </p:cNvPr>
          <p:cNvSpPr txBox="1"/>
          <p:nvPr/>
        </p:nvSpPr>
        <p:spPr>
          <a:xfrm>
            <a:off x="6959756" y="3212965"/>
            <a:ext cx="1969478" cy="369332"/>
          </a:xfrm>
          <a:prstGeom prst="rect">
            <a:avLst/>
          </a:prstGeom>
          <a:solidFill>
            <a:schemeClr val="bg2">
              <a:lumMod val="25000"/>
              <a:alpha val="46000"/>
            </a:schemeClr>
          </a:solidFill>
        </p:spPr>
        <p:txBody>
          <a:bodyPr wrap="square" rtlCol="0">
            <a:spAutoFit/>
          </a:bodyPr>
          <a:lstStyle/>
          <a:p>
            <a:pPr algn="ctr"/>
            <a:r>
              <a:rPr lang="en-GB" dirty="0">
                <a:solidFill>
                  <a:schemeClr val="bg1"/>
                </a:solidFill>
              </a:rPr>
              <a:t>Miss Torkington</a:t>
            </a:r>
          </a:p>
        </p:txBody>
      </p:sp>
      <p:sp>
        <p:nvSpPr>
          <p:cNvPr id="3" name="TextBox 2">
            <a:extLst>
              <a:ext uri="{FF2B5EF4-FFF2-40B4-BE49-F238E27FC236}">
                <a16:creationId xmlns:a16="http://schemas.microsoft.com/office/drawing/2014/main" id="{F1F1D105-AC21-9841-B48E-E213D212FE1B}"/>
              </a:ext>
            </a:extLst>
          </p:cNvPr>
          <p:cNvSpPr txBox="1"/>
          <p:nvPr/>
        </p:nvSpPr>
        <p:spPr>
          <a:xfrm>
            <a:off x="6431279" y="4903304"/>
            <a:ext cx="5430457" cy="646331"/>
          </a:xfrm>
          <a:prstGeom prst="rect">
            <a:avLst/>
          </a:prstGeom>
          <a:noFill/>
        </p:spPr>
        <p:txBody>
          <a:bodyPr wrap="square" rtlCol="0">
            <a:spAutoFit/>
          </a:bodyPr>
          <a:lstStyle/>
          <a:p>
            <a:r>
              <a:rPr lang="en-GB" dirty="0"/>
              <a:t>Some of the Applied Science teachers would like to say, “hello!”</a:t>
            </a:r>
          </a:p>
        </p:txBody>
      </p:sp>
      <p:pic>
        <p:nvPicPr>
          <p:cNvPr id="15" name="9KdWEccWmd4"/>
          <p:cNvPicPr>
            <a:picLocks noRot="1" noChangeAspect="1"/>
          </p:cNvPicPr>
          <p:nvPr>
            <a:videoFile r:link="rId8"/>
          </p:nvPr>
        </p:nvPicPr>
        <p:blipFill rotWithShape="1">
          <a:blip r:embed="rId10"/>
          <a:srcRect l="30072" t="11756" r="35504"/>
          <a:stretch/>
        </p:blipFill>
        <p:spPr>
          <a:xfrm>
            <a:off x="4229100" y="3604846"/>
            <a:ext cx="1846385" cy="2662443"/>
          </a:xfrm>
          <a:prstGeom prst="rect">
            <a:avLst/>
          </a:prstGeom>
        </p:spPr>
      </p:pic>
      <p:sp>
        <p:nvSpPr>
          <p:cNvPr id="14" name="TextBox 13">
            <a:extLst>
              <a:ext uri="{FF2B5EF4-FFF2-40B4-BE49-F238E27FC236}">
                <a16:creationId xmlns:a16="http://schemas.microsoft.com/office/drawing/2014/main" id="{9CE1C99C-1624-5A46-B140-CBAE13274D19}"/>
              </a:ext>
            </a:extLst>
          </p:cNvPr>
          <p:cNvSpPr txBox="1"/>
          <p:nvPr/>
        </p:nvSpPr>
        <p:spPr>
          <a:xfrm>
            <a:off x="4229100" y="5874261"/>
            <a:ext cx="1846385" cy="369332"/>
          </a:xfrm>
          <a:prstGeom prst="rect">
            <a:avLst/>
          </a:prstGeom>
          <a:solidFill>
            <a:schemeClr val="bg2">
              <a:lumMod val="25000"/>
              <a:alpha val="46000"/>
            </a:schemeClr>
          </a:solidFill>
        </p:spPr>
        <p:txBody>
          <a:bodyPr wrap="square" rtlCol="0">
            <a:spAutoFit/>
          </a:bodyPr>
          <a:lstStyle/>
          <a:p>
            <a:pPr algn="ctr"/>
            <a:r>
              <a:rPr lang="en-GB" dirty="0">
                <a:solidFill>
                  <a:schemeClr val="bg1"/>
                </a:solidFill>
              </a:rPr>
              <a:t>Mrs. McMillan</a:t>
            </a:r>
          </a:p>
        </p:txBody>
      </p:sp>
    </p:spTree>
    <p:extLst>
      <p:ext uri="{BB962C8B-B14F-4D97-AF65-F5344CB8AC3E}">
        <p14:creationId xmlns:p14="http://schemas.microsoft.com/office/powerpoint/2010/main" val="190327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009"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2CD989-C057-0341-AEAD-18DD09E38B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pic>
        <p:nvPicPr>
          <p:cNvPr id="2" name="ZlTgkXI7zY4"/>
          <p:cNvPicPr>
            <a:picLocks noRot="1" noChangeAspect="1"/>
          </p:cNvPicPr>
          <p:nvPr>
            <a:videoFile r:link="rId1"/>
          </p:nvPr>
        </p:nvPicPr>
        <p:blipFill>
          <a:blip r:embed="rId4"/>
          <a:stretch>
            <a:fillRect/>
          </a:stretch>
        </p:blipFill>
        <p:spPr>
          <a:xfrm>
            <a:off x="819496" y="523283"/>
            <a:ext cx="10611196" cy="5968798"/>
          </a:xfrm>
          <a:prstGeom prst="rect">
            <a:avLst/>
          </a:prstGeom>
        </p:spPr>
      </p:pic>
    </p:spTree>
    <p:extLst>
      <p:ext uri="{BB962C8B-B14F-4D97-AF65-F5344CB8AC3E}">
        <p14:creationId xmlns:p14="http://schemas.microsoft.com/office/powerpoint/2010/main" val="201549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09980855"/>
              </p:ext>
            </p:extLst>
          </p:nvPr>
        </p:nvGraphicFramePr>
        <p:xfrm>
          <a:off x="356552" y="2492532"/>
          <a:ext cx="10359769" cy="3607184"/>
        </p:xfrm>
        <a:graphic>
          <a:graphicData uri="http://schemas.openxmlformats.org/drawingml/2006/table">
            <a:tbl>
              <a:tblPr firstRow="1" firstCol="1" bandRow="1">
                <a:tableStyleId>{5C22544A-7EE6-4342-B048-85BDC9FD1C3A}</a:tableStyleId>
              </a:tblPr>
              <a:tblGrid>
                <a:gridCol w="7152737">
                  <a:extLst>
                    <a:ext uri="{9D8B030D-6E8A-4147-A177-3AD203B41FA5}">
                      <a16:colId xmlns:a16="http://schemas.microsoft.com/office/drawing/2014/main" val="2202591623"/>
                    </a:ext>
                  </a:extLst>
                </a:gridCol>
                <a:gridCol w="3207032">
                  <a:extLst>
                    <a:ext uri="{9D8B030D-6E8A-4147-A177-3AD203B41FA5}">
                      <a16:colId xmlns:a16="http://schemas.microsoft.com/office/drawing/2014/main" val="1656685961"/>
                    </a:ext>
                  </a:extLst>
                </a:gridCol>
              </a:tblGrid>
              <a:tr h="1030624">
                <a:tc>
                  <a:txBody>
                    <a:bodyPr/>
                    <a:lstStyle/>
                    <a:p>
                      <a:pPr algn="ctr">
                        <a:spcAft>
                          <a:spcPts val="0"/>
                        </a:spcAft>
                      </a:pPr>
                      <a:r>
                        <a:rPr lang="en-GB" sz="3200" dirty="0">
                          <a:effectLst/>
                        </a:rPr>
                        <a:t>Full course name</a:t>
                      </a:r>
                      <a:endParaRPr lang="en-GB"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3200">
                          <a:effectLst/>
                        </a:rPr>
                        <a:t>A’ level equivalence</a:t>
                      </a:r>
                      <a:endParaRPr lang="en-GB"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09819943"/>
                  </a:ext>
                </a:extLst>
              </a:tr>
              <a:tr h="515312">
                <a:tc>
                  <a:txBody>
                    <a:bodyPr/>
                    <a:lstStyle/>
                    <a:p>
                      <a:pPr algn="just">
                        <a:spcAft>
                          <a:spcPts val="0"/>
                        </a:spcAft>
                      </a:pPr>
                      <a:r>
                        <a:rPr lang="en-GB" sz="3200" dirty="0">
                          <a:effectLst/>
                        </a:rPr>
                        <a:t>BTEC L3 National Certificate</a:t>
                      </a:r>
                      <a:endParaRPr lang="en-GB"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3200">
                          <a:effectLst/>
                        </a:rPr>
                        <a:t>½</a:t>
                      </a:r>
                      <a:endParaRPr lang="en-GB"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59004239"/>
                  </a:ext>
                </a:extLst>
              </a:tr>
              <a:tr h="515312">
                <a:tc>
                  <a:txBody>
                    <a:bodyPr/>
                    <a:lstStyle/>
                    <a:p>
                      <a:pPr algn="just">
                        <a:spcAft>
                          <a:spcPts val="0"/>
                        </a:spcAft>
                      </a:pPr>
                      <a:r>
                        <a:rPr lang="en-GB" sz="3200" dirty="0">
                          <a:solidFill>
                            <a:srgbClr val="002060"/>
                          </a:solidFill>
                          <a:effectLst/>
                        </a:rPr>
                        <a:t>BTEC L3 National Extended Certificate</a:t>
                      </a:r>
                      <a:endParaRPr lang="en-GB" sz="3200"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solidFill>
                      <a:schemeClr val="accent4"/>
                    </a:solidFill>
                  </a:tcPr>
                </a:tc>
                <a:tc>
                  <a:txBody>
                    <a:bodyPr/>
                    <a:lstStyle/>
                    <a:p>
                      <a:pPr algn="ctr">
                        <a:spcAft>
                          <a:spcPts val="0"/>
                        </a:spcAft>
                      </a:pPr>
                      <a:r>
                        <a:rPr lang="en-GB" sz="3200">
                          <a:effectLst/>
                        </a:rPr>
                        <a:t>1</a:t>
                      </a:r>
                      <a:endParaRPr lang="en-GB"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84155960"/>
                  </a:ext>
                </a:extLst>
              </a:tr>
              <a:tr h="515312">
                <a:tc>
                  <a:txBody>
                    <a:bodyPr/>
                    <a:lstStyle/>
                    <a:p>
                      <a:pPr algn="just">
                        <a:spcAft>
                          <a:spcPts val="0"/>
                        </a:spcAft>
                      </a:pPr>
                      <a:r>
                        <a:rPr lang="en-GB" sz="3200" dirty="0">
                          <a:effectLst/>
                        </a:rPr>
                        <a:t>BTEC L3 National Foundation Diploma</a:t>
                      </a:r>
                      <a:endParaRPr lang="en-GB"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n-GB" sz="3200">
                          <a:effectLst/>
                        </a:rPr>
                        <a:t>1½</a:t>
                      </a:r>
                      <a:endParaRPr lang="en-GB"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56152793"/>
                  </a:ext>
                </a:extLst>
              </a:tr>
              <a:tr h="515312">
                <a:tc>
                  <a:txBody>
                    <a:bodyPr/>
                    <a:lstStyle/>
                    <a:p>
                      <a:pPr algn="just">
                        <a:spcAft>
                          <a:spcPts val="0"/>
                        </a:spcAft>
                      </a:pPr>
                      <a:r>
                        <a:rPr lang="en-GB" sz="3200" dirty="0">
                          <a:solidFill>
                            <a:srgbClr val="002060"/>
                          </a:solidFill>
                          <a:effectLst/>
                        </a:rPr>
                        <a:t>BTEC L3 National Diploma</a:t>
                      </a:r>
                      <a:endParaRPr lang="en-GB" sz="3200"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solidFill>
                      <a:schemeClr val="accent4"/>
                    </a:solidFill>
                  </a:tcPr>
                </a:tc>
                <a:tc>
                  <a:txBody>
                    <a:bodyPr/>
                    <a:lstStyle/>
                    <a:p>
                      <a:pPr algn="ctr">
                        <a:spcAft>
                          <a:spcPts val="0"/>
                        </a:spcAft>
                      </a:pPr>
                      <a:r>
                        <a:rPr lang="en-GB" sz="3200">
                          <a:effectLst/>
                        </a:rPr>
                        <a:t>2</a:t>
                      </a:r>
                      <a:endParaRPr lang="en-GB" sz="3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59583009"/>
                  </a:ext>
                </a:extLst>
              </a:tr>
              <a:tr h="515312">
                <a:tc>
                  <a:txBody>
                    <a:bodyPr/>
                    <a:lstStyle/>
                    <a:p>
                      <a:pPr algn="just">
                        <a:spcAft>
                          <a:spcPts val="0"/>
                        </a:spcAft>
                      </a:pPr>
                      <a:r>
                        <a:rPr lang="en-GB" sz="3200" dirty="0">
                          <a:solidFill>
                            <a:srgbClr val="002060"/>
                          </a:solidFill>
                          <a:effectLst/>
                        </a:rPr>
                        <a:t>BTEC L3 National Extended Diploma</a:t>
                      </a:r>
                      <a:endParaRPr lang="en-GB" sz="3200"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solidFill>
                      <a:schemeClr val="accent4"/>
                    </a:solidFill>
                  </a:tcPr>
                </a:tc>
                <a:tc>
                  <a:txBody>
                    <a:bodyPr/>
                    <a:lstStyle/>
                    <a:p>
                      <a:pPr algn="ctr">
                        <a:spcAft>
                          <a:spcPts val="0"/>
                        </a:spcAft>
                      </a:pPr>
                      <a:r>
                        <a:rPr lang="en-GB" sz="3200" dirty="0">
                          <a:effectLst/>
                        </a:rPr>
                        <a:t>3</a:t>
                      </a:r>
                      <a:endParaRPr lang="en-GB" sz="3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18430047"/>
                  </a:ext>
                </a:extLst>
              </a:tr>
            </a:tbl>
          </a:graphicData>
        </a:graphic>
      </p:graphicFrame>
      <p:sp>
        <p:nvSpPr>
          <p:cNvPr id="5" name="Rectangle 1"/>
          <p:cNvSpPr>
            <a:spLocks noChangeArrowheads="1"/>
          </p:cNvSpPr>
          <p:nvPr/>
        </p:nvSpPr>
        <p:spPr bwMode="auto">
          <a:xfrm>
            <a:off x="356552" y="1108633"/>
            <a:ext cx="1126301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kumimoji="0" lang="en-GB" altLang="en-US" sz="24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BTEC Nationals are offered in different sizes.  Be sure to know which size course you are on.  At Xaverian College we offer the ones highlighted in yellow below which will take you 2 years to complete.</a:t>
            </a:r>
            <a:endParaRPr kumimoji="0" lang="en-GB" altLang="en-US" sz="2400"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a:ln>
                <a:noFill/>
              </a:ln>
              <a:effectLst/>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2FD414F2-DF81-964D-9891-B8B935CF6652}"/>
              </a:ext>
            </a:extLst>
          </p:cNvPr>
          <p:cNvSpPr>
            <a:spLocks noGrp="1"/>
          </p:cNvSpPr>
          <p:nvPr>
            <p:ph type="title"/>
          </p:nvPr>
        </p:nvSpPr>
        <p:spPr>
          <a:xfrm>
            <a:off x="356553" y="37675"/>
            <a:ext cx="5443322" cy="1325563"/>
          </a:xfrm>
        </p:spPr>
        <p:txBody>
          <a:bodyPr>
            <a:normAutofit/>
          </a:bodyPr>
          <a:lstStyle/>
          <a:p>
            <a:r>
              <a:rPr lang="en-GB" sz="3600" b="1" dirty="0">
                <a:latin typeface="Arial" panose="020B0604020202020204" pitchFamily="34" charset="0"/>
                <a:cs typeface="Arial" panose="020B0604020202020204" pitchFamily="34" charset="0"/>
              </a:rPr>
              <a:t>Course Structure</a:t>
            </a:r>
          </a:p>
        </p:txBody>
      </p:sp>
      <p:sp>
        <p:nvSpPr>
          <p:cNvPr id="7" name="TextBox 6">
            <a:extLst>
              <a:ext uri="{FF2B5EF4-FFF2-40B4-BE49-F238E27FC236}">
                <a16:creationId xmlns:a16="http://schemas.microsoft.com/office/drawing/2014/main" id="{162D045C-263F-D940-9F42-B9E3E40CADB1}"/>
              </a:ext>
            </a:extLst>
          </p:cNvPr>
          <p:cNvSpPr txBox="1"/>
          <p:nvPr/>
        </p:nvSpPr>
        <p:spPr>
          <a:xfrm>
            <a:off x="4249543" y="567900"/>
            <a:ext cx="708015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Two year course with options for the equivalent of 1, 2 or 3 A Levels</a:t>
            </a:r>
          </a:p>
        </p:txBody>
      </p:sp>
      <p:pic>
        <p:nvPicPr>
          <p:cNvPr id="8" name="Picture 7">
            <a:extLst>
              <a:ext uri="{FF2B5EF4-FFF2-40B4-BE49-F238E27FC236}">
                <a16:creationId xmlns:a16="http://schemas.microsoft.com/office/drawing/2014/main" id="{AFA4A211-AF53-164E-AEB0-5DA9299636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spTree>
    <p:extLst>
      <p:ext uri="{BB962C8B-B14F-4D97-AF65-F5344CB8AC3E}">
        <p14:creationId xmlns:p14="http://schemas.microsoft.com/office/powerpoint/2010/main" val="3367473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414F2-DF81-964D-9891-B8B935CF6652}"/>
              </a:ext>
            </a:extLst>
          </p:cNvPr>
          <p:cNvSpPr>
            <a:spLocks noGrp="1"/>
          </p:cNvSpPr>
          <p:nvPr>
            <p:ph type="title"/>
          </p:nvPr>
        </p:nvSpPr>
        <p:spPr>
          <a:xfrm>
            <a:off x="838200" y="87313"/>
            <a:ext cx="5443322" cy="1325563"/>
          </a:xfrm>
        </p:spPr>
        <p:txBody>
          <a:bodyPr>
            <a:normAutofit/>
          </a:bodyPr>
          <a:lstStyle/>
          <a:p>
            <a:r>
              <a:rPr lang="en-GB" sz="3600" b="1" dirty="0">
                <a:latin typeface="Arial" panose="020B0604020202020204" pitchFamily="34" charset="0"/>
                <a:cs typeface="Arial" panose="020B0604020202020204" pitchFamily="34" charset="0"/>
              </a:rPr>
              <a:t>Course Structure</a:t>
            </a:r>
          </a:p>
        </p:txBody>
      </p:sp>
      <p:sp>
        <p:nvSpPr>
          <p:cNvPr id="4" name="TextBox 3">
            <a:extLst>
              <a:ext uri="{FF2B5EF4-FFF2-40B4-BE49-F238E27FC236}">
                <a16:creationId xmlns:a16="http://schemas.microsoft.com/office/drawing/2014/main" id="{162D045C-263F-D940-9F42-B9E3E40CADB1}"/>
              </a:ext>
            </a:extLst>
          </p:cNvPr>
          <p:cNvSpPr txBox="1"/>
          <p:nvPr/>
        </p:nvSpPr>
        <p:spPr>
          <a:xfrm>
            <a:off x="4731190" y="617538"/>
            <a:ext cx="708015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Two year course with options for the equivalent of 1, 2 or 3 A Levels</a:t>
            </a:r>
          </a:p>
        </p:txBody>
      </p:sp>
      <p:graphicFrame>
        <p:nvGraphicFramePr>
          <p:cNvPr id="14" name="Table 13">
            <a:extLst>
              <a:ext uri="{FF2B5EF4-FFF2-40B4-BE49-F238E27FC236}">
                <a16:creationId xmlns:a16="http://schemas.microsoft.com/office/drawing/2014/main" id="{F072C5B3-B214-DD4F-B917-E1F886C05419}"/>
              </a:ext>
            </a:extLst>
          </p:cNvPr>
          <p:cNvGraphicFramePr>
            <a:graphicFrameLocks noGrp="1"/>
          </p:cNvGraphicFramePr>
          <p:nvPr>
            <p:extLst>
              <p:ext uri="{D42A27DB-BD31-4B8C-83A1-F6EECF244321}">
                <p14:modId xmlns:p14="http://schemas.microsoft.com/office/powerpoint/2010/main" val="909165273"/>
              </p:ext>
            </p:extLst>
          </p:nvPr>
        </p:nvGraphicFramePr>
        <p:xfrm>
          <a:off x="1626870" y="1277382"/>
          <a:ext cx="8341659" cy="5366530"/>
        </p:xfrm>
        <a:graphic>
          <a:graphicData uri="http://schemas.openxmlformats.org/drawingml/2006/table">
            <a:tbl>
              <a:tblPr/>
              <a:tblGrid>
                <a:gridCol w="1352533">
                  <a:extLst>
                    <a:ext uri="{9D8B030D-6E8A-4147-A177-3AD203B41FA5}">
                      <a16:colId xmlns:a16="http://schemas.microsoft.com/office/drawing/2014/main" val="1265044185"/>
                    </a:ext>
                  </a:extLst>
                </a:gridCol>
                <a:gridCol w="2291620">
                  <a:extLst>
                    <a:ext uri="{9D8B030D-6E8A-4147-A177-3AD203B41FA5}">
                      <a16:colId xmlns:a16="http://schemas.microsoft.com/office/drawing/2014/main" val="2175535382"/>
                    </a:ext>
                  </a:extLst>
                </a:gridCol>
                <a:gridCol w="2205318">
                  <a:extLst>
                    <a:ext uri="{9D8B030D-6E8A-4147-A177-3AD203B41FA5}">
                      <a16:colId xmlns:a16="http://schemas.microsoft.com/office/drawing/2014/main" val="3469325179"/>
                    </a:ext>
                  </a:extLst>
                </a:gridCol>
                <a:gridCol w="2492188">
                  <a:extLst>
                    <a:ext uri="{9D8B030D-6E8A-4147-A177-3AD203B41FA5}">
                      <a16:colId xmlns:a16="http://schemas.microsoft.com/office/drawing/2014/main" val="3123369821"/>
                    </a:ext>
                  </a:extLst>
                </a:gridCol>
              </a:tblGrid>
              <a:tr h="371739">
                <a:tc>
                  <a:txBody>
                    <a:bodyPr/>
                    <a:lstStyle/>
                    <a:p>
                      <a:pPr algn="l" rtl="0" fontAlgn="base"/>
                      <a:r>
                        <a:rPr lang="en-GB" sz="1100" b="0" i="0">
                          <a:solidFill>
                            <a:srgbClr val="365F91"/>
                          </a:solidFill>
                          <a:effectLst/>
                          <a:latin typeface="Calibri" panose="020F0502020204030204" pitchFamily="34" charset="0"/>
                        </a:rPr>
                        <a:t> </a:t>
                      </a:r>
                    </a:p>
                  </a:txBody>
                  <a:tcPr marL="79658" marR="79658" marT="39829" marB="39829">
                    <a:lnL>
                      <a:noFill/>
                    </a:lnL>
                    <a:lnR w="9525" cap="flat" cmpd="sng" algn="ctr">
                      <a:solidFill>
                        <a:srgbClr val="202214"/>
                      </a:solidFill>
                      <a:prstDash val="solid"/>
                      <a:round/>
                      <a:headEnd type="none" w="med" len="med"/>
                      <a:tailEnd type="none" w="med" len="med"/>
                    </a:lnR>
                    <a:lnT>
                      <a:noFill/>
                    </a:lnT>
                    <a:lnB w="9525" cap="flat" cmpd="sng" algn="ctr">
                      <a:solidFill>
                        <a:srgbClr val="202214"/>
                      </a:solidFill>
                      <a:prstDash val="solid"/>
                      <a:round/>
                      <a:headEnd type="none" w="med" len="med"/>
                      <a:tailEnd type="none" w="med" len="med"/>
                    </a:lnB>
                  </a:tcPr>
                </a:tc>
                <a:tc>
                  <a:txBody>
                    <a:bodyPr/>
                    <a:lstStyle/>
                    <a:p>
                      <a:pPr algn="ctr" rtl="0" fontAlgn="base"/>
                      <a:r>
                        <a:rPr lang="en-GB" sz="1600" b="1" i="0">
                          <a:effectLst/>
                          <a:latin typeface="Calibri" panose="020F0502020204030204" pitchFamily="34" charset="0"/>
                        </a:rPr>
                        <a:t>Teachers</a:t>
                      </a:r>
                      <a:r>
                        <a:rPr lang="en-GB" sz="1600" b="0" i="0">
                          <a:effectLst/>
                          <a:latin typeface="Calibri" panose="020F0502020204030204" pitchFamily="34" charset="0"/>
                        </a:rPr>
                        <a:t> </a:t>
                      </a:r>
                      <a:endParaRPr lang="en-GB" sz="3200" b="0" i="0">
                        <a:effectLst/>
                      </a:endParaRPr>
                    </a:p>
                    <a:p>
                      <a:pPr algn="ctr" rtl="0" fontAlgn="base"/>
                      <a:r>
                        <a:rPr lang="en-GB" sz="1600" b="1" i="0">
                          <a:effectLst/>
                          <a:latin typeface="Calibri" panose="020F0502020204030204" pitchFamily="34" charset="0"/>
                        </a:rPr>
                        <a:t> LM  SUL  GWG</a:t>
                      </a:r>
                      <a:r>
                        <a:rPr lang="en-GB" sz="1600" b="0" i="0">
                          <a:effectLst/>
                          <a:latin typeface="Calibri" panose="020F0502020204030204" pitchFamily="34" charset="0"/>
                        </a:rPr>
                        <a:t> </a:t>
                      </a:r>
                      <a:endParaRPr lang="en-GB" sz="3200" b="0" i="0">
                        <a:effectLst/>
                      </a:endParaRPr>
                    </a:p>
                  </a:txBody>
                  <a:tcPr marL="79658" marR="79658" marT="39829" marB="39829" anchor="ctr">
                    <a:lnL w="9525" cap="flat" cmpd="sng" algn="ctr">
                      <a:solidFill>
                        <a:srgbClr val="202214"/>
                      </a:solidFill>
                      <a:prstDash val="solid"/>
                      <a:round/>
                      <a:headEnd type="none" w="med" len="med"/>
                      <a:tailEnd type="none" w="med" len="med"/>
                    </a:lnL>
                    <a:lnR w="9525" cap="flat" cmpd="sng" algn="ctr">
                      <a:solidFill>
                        <a:srgbClr val="80AC41"/>
                      </a:solidFill>
                      <a:prstDash val="solid"/>
                      <a:round/>
                      <a:headEnd type="none" w="med" len="med"/>
                      <a:tailEnd type="none" w="med" len="med"/>
                    </a:lnR>
                    <a:lnT w="9525" cap="flat" cmpd="sng" algn="ctr">
                      <a:solidFill>
                        <a:srgbClr val="80AC41"/>
                      </a:solidFill>
                      <a:prstDash val="solid"/>
                      <a:round/>
                      <a:headEnd type="none" w="med" len="med"/>
                      <a:tailEnd type="none" w="med" len="med"/>
                    </a:lnT>
                    <a:lnB w="9525" cap="flat" cmpd="sng" algn="ctr">
                      <a:solidFill>
                        <a:srgbClr val="80AC41"/>
                      </a:solidFill>
                      <a:prstDash val="solid"/>
                      <a:round/>
                      <a:headEnd type="none" w="med" len="med"/>
                      <a:tailEnd type="none" w="med" len="med"/>
                    </a:lnB>
                  </a:tcPr>
                </a:tc>
                <a:tc>
                  <a:txBody>
                    <a:bodyPr/>
                    <a:lstStyle/>
                    <a:p>
                      <a:pPr algn="ctr" rtl="0" fontAlgn="base"/>
                      <a:r>
                        <a:rPr lang="en-GB" sz="1600" b="1" i="0">
                          <a:effectLst/>
                          <a:latin typeface="Calibri" panose="020F0502020204030204" pitchFamily="34" charset="0"/>
                        </a:rPr>
                        <a:t>Teacher</a:t>
                      </a:r>
                      <a:r>
                        <a:rPr lang="en-GB" sz="1600" b="0" i="0">
                          <a:effectLst/>
                          <a:latin typeface="Calibri" panose="020F0502020204030204" pitchFamily="34" charset="0"/>
                        </a:rPr>
                        <a:t> </a:t>
                      </a:r>
                      <a:endParaRPr lang="en-GB" sz="3200" b="0" i="0">
                        <a:effectLst/>
                      </a:endParaRPr>
                    </a:p>
                    <a:p>
                      <a:pPr algn="ctr" rtl="0" fontAlgn="base"/>
                      <a:r>
                        <a:rPr lang="en-GB" sz="1600" b="1" i="0">
                          <a:effectLst/>
                          <a:latin typeface="Calibri" panose="020F0502020204030204" pitchFamily="34" charset="0"/>
                        </a:rPr>
                        <a:t>MJH   FT   NS</a:t>
                      </a:r>
                      <a:r>
                        <a:rPr lang="en-GB" sz="1600" b="0" i="0">
                          <a:effectLst/>
                          <a:latin typeface="Calibri" panose="020F0502020204030204" pitchFamily="34" charset="0"/>
                        </a:rPr>
                        <a:t> </a:t>
                      </a:r>
                      <a:endParaRPr lang="en-GB" sz="3200" b="0" i="0">
                        <a:effectLst/>
                      </a:endParaRPr>
                    </a:p>
                  </a:txBody>
                  <a:tcPr marL="79658" marR="79658" marT="39829" marB="39829">
                    <a:lnL w="9525" cap="flat" cmpd="sng" algn="ctr">
                      <a:solidFill>
                        <a:srgbClr val="80AC41"/>
                      </a:solidFill>
                      <a:prstDash val="solid"/>
                      <a:round/>
                      <a:headEnd type="none" w="med" len="med"/>
                      <a:tailEnd type="none" w="med" len="med"/>
                    </a:lnL>
                    <a:lnR w="9525" cap="flat" cmpd="sng" algn="ctr">
                      <a:solidFill>
                        <a:srgbClr val="80D578"/>
                      </a:solidFill>
                      <a:prstDash val="solid"/>
                      <a:round/>
                      <a:headEnd type="none" w="med" len="med"/>
                      <a:tailEnd type="none" w="med" len="med"/>
                    </a:lnR>
                    <a:lnT w="9525" cap="flat" cmpd="sng" algn="ctr">
                      <a:solidFill>
                        <a:srgbClr val="80D578"/>
                      </a:solidFill>
                      <a:prstDash val="solid"/>
                      <a:round/>
                      <a:headEnd type="none" w="med" len="med"/>
                      <a:tailEnd type="none" w="med" len="med"/>
                    </a:lnT>
                    <a:lnB w="9525" cap="flat" cmpd="sng" algn="ctr">
                      <a:solidFill>
                        <a:srgbClr val="80D578"/>
                      </a:solidFill>
                      <a:prstDash val="solid"/>
                      <a:round/>
                      <a:headEnd type="none" w="med" len="med"/>
                      <a:tailEnd type="none" w="med" len="med"/>
                    </a:lnB>
                  </a:tcPr>
                </a:tc>
                <a:tc>
                  <a:txBody>
                    <a:bodyPr/>
                    <a:lstStyle/>
                    <a:p>
                      <a:pPr algn="ctr" rtl="0" fontAlgn="base"/>
                      <a:r>
                        <a:rPr lang="en-GB" sz="1600" b="1" i="0" dirty="0">
                          <a:solidFill>
                            <a:srgbClr val="0070C0"/>
                          </a:solidFill>
                          <a:effectLst/>
                          <a:latin typeface="Calibri" panose="020F0502020204030204" pitchFamily="34" charset="0"/>
                        </a:rPr>
                        <a:t>Teacher</a:t>
                      </a:r>
                      <a:r>
                        <a:rPr lang="en-GB" sz="1600" b="0" i="0" dirty="0">
                          <a:effectLst/>
                          <a:latin typeface="Calibri" panose="020F0502020204030204" pitchFamily="34" charset="0"/>
                        </a:rPr>
                        <a:t> </a:t>
                      </a:r>
                      <a:endParaRPr lang="en-GB" sz="3200" b="0" i="0" dirty="0">
                        <a:effectLst/>
                      </a:endParaRPr>
                    </a:p>
                    <a:p>
                      <a:pPr algn="ctr" rtl="0" fontAlgn="base"/>
                      <a:r>
                        <a:rPr lang="en-GB" sz="1600" b="1" i="0" dirty="0">
                          <a:solidFill>
                            <a:srgbClr val="0070C0"/>
                          </a:solidFill>
                          <a:effectLst/>
                          <a:latin typeface="Calibri" panose="020F0502020204030204" pitchFamily="34" charset="0"/>
                        </a:rPr>
                        <a:t>EH   LXM</a:t>
                      </a:r>
                      <a:r>
                        <a:rPr lang="en-GB" sz="1600" b="0" i="0" dirty="0">
                          <a:effectLst/>
                          <a:latin typeface="Calibri" panose="020F0502020204030204" pitchFamily="34" charset="0"/>
                        </a:rPr>
                        <a:t> </a:t>
                      </a:r>
                      <a:endParaRPr lang="en-GB" sz="3200" b="0" i="0" dirty="0">
                        <a:effectLst/>
                      </a:endParaRPr>
                    </a:p>
                  </a:txBody>
                  <a:tcPr marL="79658" marR="79658" marT="39829" marB="39829">
                    <a:lnL w="9525" cap="flat" cmpd="sng" algn="ctr">
                      <a:solidFill>
                        <a:srgbClr val="80D578"/>
                      </a:solidFill>
                      <a:prstDash val="solid"/>
                      <a:round/>
                      <a:headEnd type="none" w="med" len="med"/>
                      <a:tailEnd type="none" w="med" len="med"/>
                    </a:lnL>
                    <a:lnR w="9525" cap="flat" cmpd="sng" algn="ctr">
                      <a:solidFill>
                        <a:srgbClr val="40E575"/>
                      </a:solidFill>
                      <a:prstDash val="solid"/>
                      <a:round/>
                      <a:headEnd type="none" w="med" len="med"/>
                      <a:tailEnd type="none" w="med" len="med"/>
                    </a:lnR>
                    <a:lnT w="9525" cap="flat" cmpd="sng" algn="ctr">
                      <a:solidFill>
                        <a:srgbClr val="40E575"/>
                      </a:solidFill>
                      <a:prstDash val="solid"/>
                      <a:round/>
                      <a:headEnd type="none" w="med" len="med"/>
                      <a:tailEnd type="none" w="med" len="med"/>
                    </a:lnT>
                    <a:lnB w="9525" cap="flat" cmpd="sng" algn="ctr">
                      <a:solidFill>
                        <a:srgbClr val="40E575"/>
                      </a:solidFill>
                      <a:prstDash val="solid"/>
                      <a:round/>
                      <a:headEnd type="none" w="med" len="med"/>
                      <a:tailEnd type="none" w="med" len="med"/>
                    </a:lnB>
                  </a:tcPr>
                </a:tc>
                <a:extLst>
                  <a:ext uri="{0D108BD9-81ED-4DB2-BD59-A6C34878D82A}">
                    <a16:rowId xmlns:a16="http://schemas.microsoft.com/office/drawing/2014/main" val="3683968255"/>
                  </a:ext>
                </a:extLst>
              </a:tr>
              <a:tr h="1287810">
                <a:tc>
                  <a:txBody>
                    <a:bodyPr/>
                    <a:lstStyle/>
                    <a:p>
                      <a:pPr algn="l" rtl="0" fontAlgn="base"/>
                      <a:r>
                        <a:rPr lang="en-GB" sz="2000" b="1" i="0" dirty="0">
                          <a:effectLst/>
                          <a:latin typeface="Calibri" panose="020F0502020204030204" pitchFamily="34" charset="0"/>
                        </a:rPr>
                        <a:t>Term 1</a:t>
                      </a:r>
                      <a:r>
                        <a:rPr lang="en-GB" sz="2000" b="0" i="0" dirty="0">
                          <a:effectLst/>
                          <a:latin typeface="Calibri" panose="020F0502020204030204" pitchFamily="34" charset="0"/>
                        </a:rPr>
                        <a:t> </a:t>
                      </a:r>
                      <a:endParaRPr lang="en-GB" sz="2800" b="0" i="0" dirty="0">
                        <a:effectLst/>
                      </a:endParaRPr>
                    </a:p>
                    <a:p>
                      <a:pPr algn="l" rtl="0" fontAlgn="base"/>
                      <a:r>
                        <a:rPr lang="en-GB" sz="1100" b="0" i="0" dirty="0">
                          <a:effectLst/>
                          <a:latin typeface="Calibri" panose="020F0502020204030204" pitchFamily="34" charset="0"/>
                        </a:rPr>
                        <a:t>September to December </a:t>
                      </a:r>
                      <a:endParaRPr lang="en-GB" sz="2400" b="0" i="0" dirty="0">
                        <a:effectLst/>
                      </a:endParaRPr>
                    </a:p>
                    <a:p>
                      <a:pPr algn="l" rtl="0" fontAlgn="base"/>
                      <a:r>
                        <a:rPr lang="en-GB" sz="1100" b="0" i="0" dirty="0">
                          <a:effectLst/>
                          <a:latin typeface="Calibri" panose="020F0502020204030204" pitchFamily="34" charset="0"/>
                        </a:rPr>
                        <a:t>(</a:t>
                      </a:r>
                      <a:r>
                        <a:rPr lang="en-GB" sz="1100" b="0" i="0" dirty="0" err="1">
                          <a:effectLst/>
                          <a:latin typeface="Calibri" panose="020F0502020204030204" pitchFamily="34" charset="0"/>
                        </a:rPr>
                        <a:t>approx</a:t>
                      </a:r>
                      <a:r>
                        <a:rPr lang="en-GB" sz="1100" b="0" i="0" dirty="0">
                          <a:effectLst/>
                          <a:latin typeface="Calibri" panose="020F0502020204030204" pitchFamily="34" charset="0"/>
                        </a:rPr>
                        <a:t>) </a:t>
                      </a:r>
                      <a:endParaRPr lang="en-GB" sz="2400" b="0" i="0" dirty="0">
                        <a:effectLst/>
                      </a:endParaRPr>
                    </a:p>
                  </a:txBody>
                  <a:tcPr marL="79658" marR="79658" marT="39829" marB="39829" anchor="ctr">
                    <a:lnL w="9525" cap="flat" cmpd="sng" algn="ctr">
                      <a:solidFill>
                        <a:srgbClr val="00566E"/>
                      </a:solidFill>
                      <a:prstDash val="solid"/>
                      <a:round/>
                      <a:headEnd type="none" w="med" len="med"/>
                      <a:tailEnd type="none" w="med" len="med"/>
                    </a:lnL>
                    <a:lnR w="9525" cap="flat" cmpd="sng" algn="ctr">
                      <a:solidFill>
                        <a:srgbClr val="00566E"/>
                      </a:solidFill>
                      <a:prstDash val="solid"/>
                      <a:round/>
                      <a:headEnd type="none" w="med" len="med"/>
                      <a:tailEnd type="none" w="med" len="med"/>
                    </a:lnR>
                    <a:lnT w="9525" cap="flat" cmpd="sng" algn="ctr">
                      <a:solidFill>
                        <a:srgbClr val="202214"/>
                      </a:solidFill>
                      <a:prstDash val="solid"/>
                      <a:round/>
                      <a:headEnd type="none" w="med" len="med"/>
                      <a:tailEnd type="none" w="med" len="med"/>
                    </a:lnT>
                    <a:lnB>
                      <a:noFill/>
                    </a:lnB>
                  </a:tcPr>
                </a:tc>
                <a:tc rowSpan="2">
                  <a:txBody>
                    <a:bodyPr/>
                    <a:lstStyle/>
                    <a:p>
                      <a:pPr algn="ctr" rtl="0" fontAlgn="base"/>
                      <a:r>
                        <a:rPr lang="en-GB" sz="1100" b="0" i="0" dirty="0">
                          <a:effectLst/>
                          <a:latin typeface="Calibri" panose="020F0502020204030204" pitchFamily="34" charset="0"/>
                        </a:rPr>
                        <a:t>Unit 2 </a:t>
                      </a:r>
                      <a:endParaRPr lang="en-GB" sz="2000" b="0" i="0" dirty="0">
                        <a:effectLst/>
                      </a:endParaRPr>
                    </a:p>
                    <a:p>
                      <a:pPr algn="ctr" rtl="0" fontAlgn="base"/>
                      <a:r>
                        <a:rPr lang="en-GB" sz="1400" b="1" i="0" dirty="0">
                          <a:effectLst/>
                          <a:latin typeface="Arial" panose="020B0604020202020204" pitchFamily="34" charset="0"/>
                        </a:rPr>
                        <a:t>Practical Scientific Procedures and techniques </a:t>
                      </a:r>
                      <a:r>
                        <a:rPr lang="en-GB" sz="1400" b="0" i="0" dirty="0">
                          <a:effectLst/>
                          <a:latin typeface="Arial" panose="020B0604020202020204" pitchFamily="34" charset="0"/>
                        </a:rPr>
                        <a:t> </a:t>
                      </a:r>
                      <a:endParaRPr lang="en-GB" sz="2800" b="0" i="0" dirty="0">
                        <a:effectLst/>
                      </a:endParaRPr>
                    </a:p>
                    <a:p>
                      <a:pPr algn="ctr" rtl="0" fontAlgn="base"/>
                      <a:r>
                        <a:rPr lang="en-GB" sz="1100" b="0" i="0" dirty="0">
                          <a:effectLst/>
                          <a:latin typeface="Calibri" panose="020F0502020204030204" pitchFamily="34" charset="0"/>
                        </a:rPr>
                        <a:t>90 GLH </a:t>
                      </a:r>
                      <a:endParaRPr lang="en-GB" sz="2000" b="0" i="0" dirty="0">
                        <a:effectLst/>
                      </a:endParaRPr>
                    </a:p>
                    <a:p>
                      <a:pPr algn="ctr" rtl="0" fontAlgn="base"/>
                      <a:r>
                        <a:rPr lang="en-GB" sz="1100" b="0" i="0" dirty="0">
                          <a:effectLst/>
                          <a:latin typeface="Calibri" panose="020F0502020204030204" pitchFamily="34" charset="0"/>
                        </a:rPr>
                        <a:t>Mandatory </a:t>
                      </a:r>
                      <a:endParaRPr lang="en-GB" sz="2000" b="0" i="0" dirty="0">
                        <a:effectLst/>
                      </a:endParaRPr>
                    </a:p>
                    <a:p>
                      <a:pPr algn="ctr" rtl="0" fontAlgn="base"/>
                      <a:r>
                        <a:rPr lang="en-GB" sz="1100" b="0" i="1" dirty="0">
                          <a:effectLst/>
                          <a:latin typeface="Calibri" panose="020F0502020204030204" pitchFamily="34" charset="0"/>
                        </a:rPr>
                        <a:t>Set assignments </a:t>
                      </a:r>
                      <a:r>
                        <a:rPr lang="en-GB" sz="1100" b="0" i="0" dirty="0">
                          <a:effectLst/>
                          <a:latin typeface="Calibri" panose="020F0502020204030204" pitchFamily="34" charset="0"/>
                        </a:rPr>
                        <a:t> </a:t>
                      </a:r>
                      <a:endParaRPr lang="en-GB" sz="2000" b="0" i="0" dirty="0">
                        <a:effectLst/>
                      </a:endParaRPr>
                    </a:p>
                    <a:p>
                      <a:pPr algn="ctr" rtl="0" fontAlgn="base"/>
                      <a:r>
                        <a:rPr lang="en-GB" sz="1100" b="0" i="1" dirty="0">
                          <a:effectLst/>
                          <a:latin typeface="Calibri" panose="020F0502020204030204" pitchFamily="34" charset="0"/>
                        </a:rPr>
                        <a:t>Internally marked </a:t>
                      </a:r>
                      <a:r>
                        <a:rPr lang="en-GB" sz="1100" b="0" i="0" dirty="0">
                          <a:effectLst/>
                          <a:latin typeface="Calibri" panose="020F0502020204030204" pitchFamily="34" charset="0"/>
                        </a:rPr>
                        <a:t> </a:t>
                      </a:r>
                      <a:endParaRPr lang="en-GB" sz="2000" b="0" i="0" dirty="0">
                        <a:effectLst/>
                      </a:endParaRPr>
                    </a:p>
                    <a:p>
                      <a:pPr algn="ctr" rtl="0" fontAlgn="base"/>
                      <a:r>
                        <a:rPr lang="en-GB" sz="1100" b="0" i="0" dirty="0">
                          <a:effectLst/>
                          <a:latin typeface="Calibri" panose="020F0502020204030204" pitchFamily="34" charset="0"/>
                        </a:rPr>
                        <a:t> </a:t>
                      </a:r>
                      <a:endParaRPr lang="en-GB" sz="2000" b="0" i="0" dirty="0">
                        <a:effectLst/>
                      </a:endParaRPr>
                    </a:p>
                  </a:txBody>
                  <a:tcPr marL="79658" marR="79658" marT="39829" marB="39829">
                    <a:lnL w="9525" cap="flat" cmpd="sng" algn="ctr">
                      <a:solidFill>
                        <a:srgbClr val="00566E"/>
                      </a:solidFill>
                      <a:prstDash val="solid"/>
                      <a:round/>
                      <a:headEnd type="none" w="med" len="med"/>
                      <a:tailEnd type="none" w="med" len="med"/>
                    </a:lnL>
                    <a:lnR w="9525" cap="flat" cmpd="sng" algn="ctr">
                      <a:solidFill>
                        <a:srgbClr val="E0838C"/>
                      </a:solidFill>
                      <a:prstDash val="solid"/>
                      <a:round/>
                      <a:headEnd type="none" w="med" len="med"/>
                      <a:tailEnd type="none" w="med" len="med"/>
                    </a:lnR>
                    <a:lnT w="9525" cap="flat" cmpd="sng" algn="ctr">
                      <a:solidFill>
                        <a:srgbClr val="80AC41"/>
                      </a:solidFill>
                      <a:prstDash val="solid"/>
                      <a:round/>
                      <a:headEnd type="none" w="med" len="med"/>
                      <a:tailEnd type="none" w="med" len="med"/>
                    </a:lnT>
                    <a:lnB w="9525" cap="flat" cmpd="sng" algn="ctr">
                      <a:solidFill>
                        <a:srgbClr val="E0838C"/>
                      </a:solidFill>
                      <a:prstDash val="solid"/>
                      <a:round/>
                      <a:headEnd type="none" w="med" len="med"/>
                      <a:tailEnd type="none" w="med" len="med"/>
                    </a:lnB>
                  </a:tcPr>
                </a:tc>
                <a:tc>
                  <a:txBody>
                    <a:bodyPr/>
                    <a:lstStyle/>
                    <a:p>
                      <a:pPr algn="ctr" rtl="0" fontAlgn="base"/>
                      <a:r>
                        <a:rPr lang="en-GB" sz="1100" b="0" i="0" dirty="0">
                          <a:effectLst/>
                          <a:latin typeface="Calibri" panose="020F0502020204030204" pitchFamily="34" charset="0"/>
                        </a:rPr>
                        <a:t>Unit 11 </a:t>
                      </a:r>
                      <a:endParaRPr lang="en-GB" sz="2000" b="0" i="0" dirty="0">
                        <a:effectLst/>
                      </a:endParaRPr>
                    </a:p>
                    <a:p>
                      <a:pPr algn="ctr" rtl="0" fontAlgn="base"/>
                      <a:r>
                        <a:rPr lang="en-GB" sz="1400" b="1" i="0" dirty="0">
                          <a:effectLst/>
                          <a:latin typeface="Arial" panose="020B0604020202020204" pitchFamily="34" charset="0"/>
                        </a:rPr>
                        <a:t>Genetics and Genetic Engineering</a:t>
                      </a:r>
                      <a:r>
                        <a:rPr lang="en-GB" sz="1400" b="0" i="0" dirty="0">
                          <a:effectLst/>
                          <a:latin typeface="Calibri" panose="020F0502020204030204" pitchFamily="34" charset="0"/>
                        </a:rPr>
                        <a:t>  </a:t>
                      </a:r>
                      <a:endParaRPr lang="en-GB" sz="2800" b="0" i="0" dirty="0">
                        <a:effectLst/>
                      </a:endParaRPr>
                    </a:p>
                    <a:p>
                      <a:pPr algn="ctr" rtl="0" fontAlgn="base"/>
                      <a:r>
                        <a:rPr lang="en-GB" sz="1100" b="0" i="0" dirty="0">
                          <a:effectLst/>
                          <a:latin typeface="Calibri" panose="020F0502020204030204" pitchFamily="34" charset="0"/>
                        </a:rPr>
                        <a:t>60 GLH </a:t>
                      </a:r>
                      <a:endParaRPr lang="en-GB" sz="2000" b="0" i="0" dirty="0">
                        <a:effectLst/>
                      </a:endParaRPr>
                    </a:p>
                    <a:p>
                      <a:pPr algn="ctr" rtl="0" fontAlgn="base"/>
                      <a:r>
                        <a:rPr lang="en-GB" sz="1100" b="0" i="0" dirty="0">
                          <a:effectLst/>
                          <a:latin typeface="Calibri" panose="020F0502020204030204" pitchFamily="34" charset="0"/>
                        </a:rPr>
                        <a:t>Optional  </a:t>
                      </a:r>
                      <a:endParaRPr lang="en-GB" sz="2000" b="0" i="0" dirty="0">
                        <a:effectLst/>
                      </a:endParaRPr>
                    </a:p>
                    <a:p>
                      <a:pPr algn="ctr" rtl="0" fontAlgn="base"/>
                      <a:r>
                        <a:rPr lang="en-GB" sz="1100" b="0" i="1" dirty="0">
                          <a:effectLst/>
                          <a:latin typeface="Calibri" panose="020F0502020204030204" pitchFamily="34" charset="0"/>
                        </a:rPr>
                        <a:t>Set assignments </a:t>
                      </a:r>
                      <a:r>
                        <a:rPr lang="en-GB" sz="1100" b="0" i="0" dirty="0">
                          <a:effectLst/>
                          <a:latin typeface="Calibri" panose="020F0502020204030204" pitchFamily="34" charset="0"/>
                        </a:rPr>
                        <a:t> </a:t>
                      </a:r>
                      <a:endParaRPr lang="en-GB" sz="2000" b="0" i="0" dirty="0">
                        <a:effectLst/>
                      </a:endParaRPr>
                    </a:p>
                    <a:p>
                      <a:pPr algn="ctr" rtl="0" fontAlgn="base"/>
                      <a:r>
                        <a:rPr lang="en-GB" sz="1100" b="0" i="1" dirty="0">
                          <a:effectLst/>
                          <a:latin typeface="Calibri" panose="020F0502020204030204" pitchFamily="34" charset="0"/>
                        </a:rPr>
                        <a:t>Internally marked</a:t>
                      </a:r>
                      <a:r>
                        <a:rPr lang="en-GB" sz="1100" b="0" i="0" dirty="0">
                          <a:effectLst/>
                          <a:latin typeface="Calibri" panose="020F0502020204030204" pitchFamily="34" charset="0"/>
                        </a:rPr>
                        <a:t>    </a:t>
                      </a:r>
                      <a:endParaRPr lang="en-GB" sz="2000" b="0" i="0" dirty="0">
                        <a:effectLst/>
                      </a:endParaRPr>
                    </a:p>
                  </a:txBody>
                  <a:tcPr marL="79658" marR="79658" marT="39829" marB="39829">
                    <a:lnL w="9525" cap="flat" cmpd="sng" algn="ctr">
                      <a:solidFill>
                        <a:srgbClr val="E0838C"/>
                      </a:solidFill>
                      <a:prstDash val="solid"/>
                      <a:round/>
                      <a:headEnd type="none" w="med" len="med"/>
                      <a:tailEnd type="none" w="med" len="med"/>
                    </a:lnL>
                    <a:lnR w="9525" cap="flat" cmpd="sng" algn="ctr">
                      <a:solidFill>
                        <a:srgbClr val="D05EF3"/>
                      </a:solidFill>
                      <a:prstDash val="solid"/>
                      <a:round/>
                      <a:headEnd type="none" w="med" len="med"/>
                      <a:tailEnd type="none" w="med" len="med"/>
                    </a:lnR>
                    <a:lnT w="9525" cap="flat" cmpd="sng" algn="ctr">
                      <a:solidFill>
                        <a:srgbClr val="80D578"/>
                      </a:solidFill>
                      <a:prstDash val="solid"/>
                      <a:round/>
                      <a:headEnd type="none" w="med" len="med"/>
                      <a:tailEnd type="none" w="med" len="med"/>
                    </a:lnT>
                    <a:lnB w="9525" cap="flat" cmpd="sng" algn="ctr">
                      <a:solidFill>
                        <a:srgbClr val="D05EF3"/>
                      </a:solidFill>
                      <a:prstDash val="solid"/>
                      <a:round/>
                      <a:headEnd type="none" w="med" len="med"/>
                      <a:tailEnd type="none" w="med" len="med"/>
                    </a:lnB>
                  </a:tcPr>
                </a:tc>
                <a:tc>
                  <a:txBody>
                    <a:bodyPr/>
                    <a:lstStyle/>
                    <a:p>
                      <a:pPr algn="ctr" rtl="0" fontAlgn="base"/>
                      <a:r>
                        <a:rPr lang="en-GB" sz="1100" b="0" i="0" dirty="0">
                          <a:solidFill>
                            <a:srgbClr val="0070C0"/>
                          </a:solidFill>
                          <a:effectLst/>
                          <a:latin typeface="Calibri" panose="020F0502020204030204" pitchFamily="34" charset="0"/>
                        </a:rPr>
                        <a:t>Unit 8</a:t>
                      </a:r>
                      <a:r>
                        <a:rPr lang="en-GB" sz="1100" b="0" i="0" dirty="0">
                          <a:effectLst/>
                          <a:latin typeface="Calibri" panose="020F0502020204030204" pitchFamily="34" charset="0"/>
                        </a:rPr>
                        <a:t> </a:t>
                      </a:r>
                      <a:endParaRPr lang="en-GB" sz="2000" b="0" i="0" dirty="0">
                        <a:effectLst/>
                      </a:endParaRPr>
                    </a:p>
                    <a:p>
                      <a:pPr algn="ctr" rtl="0" fontAlgn="base"/>
                      <a:r>
                        <a:rPr lang="en-GB" sz="1600" b="1" i="0" dirty="0">
                          <a:solidFill>
                            <a:srgbClr val="0070C0"/>
                          </a:solidFill>
                          <a:effectLst/>
                          <a:latin typeface="Calibri" panose="020F0502020204030204" pitchFamily="34" charset="0"/>
                        </a:rPr>
                        <a:t>Physiology of Human Body Systems</a:t>
                      </a:r>
                      <a:r>
                        <a:rPr lang="en-GB" sz="1600" b="0" i="0" dirty="0">
                          <a:effectLst/>
                          <a:latin typeface="Calibri" panose="020F0502020204030204" pitchFamily="34" charset="0"/>
                        </a:rPr>
                        <a:t> </a:t>
                      </a:r>
                      <a:endParaRPr lang="en-GB" sz="3200" b="0" i="0" dirty="0">
                        <a:effectLst/>
                      </a:endParaRPr>
                    </a:p>
                    <a:p>
                      <a:pPr algn="ctr" rtl="0" fontAlgn="base"/>
                      <a:r>
                        <a:rPr lang="en-GB" sz="1100" b="0" i="0" dirty="0">
                          <a:solidFill>
                            <a:srgbClr val="0070C0"/>
                          </a:solidFill>
                          <a:effectLst/>
                          <a:latin typeface="Calibri" panose="020F0502020204030204" pitchFamily="34" charset="0"/>
                        </a:rPr>
                        <a:t>60 GLH</a:t>
                      </a:r>
                      <a:r>
                        <a:rPr lang="en-GB" sz="1100" b="0" i="0" dirty="0">
                          <a:effectLst/>
                          <a:latin typeface="Calibri" panose="020F0502020204030204" pitchFamily="34" charset="0"/>
                        </a:rPr>
                        <a:t> </a:t>
                      </a:r>
                      <a:endParaRPr lang="en-GB" sz="2000" b="0" i="0" dirty="0">
                        <a:effectLst/>
                      </a:endParaRPr>
                    </a:p>
                    <a:p>
                      <a:pPr algn="ctr" rtl="0" fontAlgn="base"/>
                      <a:r>
                        <a:rPr lang="en-GB" sz="1100" b="0" i="0" dirty="0">
                          <a:solidFill>
                            <a:srgbClr val="0070C0"/>
                          </a:solidFill>
                          <a:effectLst/>
                          <a:latin typeface="Calibri" panose="020F0502020204030204" pitchFamily="34" charset="0"/>
                        </a:rPr>
                        <a:t>Optional </a:t>
                      </a:r>
                      <a:r>
                        <a:rPr lang="en-GB" sz="1100" b="0" i="0" dirty="0">
                          <a:effectLst/>
                          <a:latin typeface="Calibri" panose="020F0502020204030204" pitchFamily="34" charset="0"/>
                        </a:rPr>
                        <a:t> </a:t>
                      </a:r>
                      <a:endParaRPr lang="en-GB" sz="2000" b="0" i="0" dirty="0">
                        <a:effectLst/>
                      </a:endParaRPr>
                    </a:p>
                    <a:p>
                      <a:pPr algn="ctr" rtl="0" fontAlgn="base"/>
                      <a:r>
                        <a:rPr lang="en-GB" sz="1100" b="0" i="1" dirty="0">
                          <a:solidFill>
                            <a:srgbClr val="0070C0"/>
                          </a:solidFill>
                          <a:effectLst/>
                          <a:latin typeface="Calibri" panose="020F0502020204030204" pitchFamily="34" charset="0"/>
                        </a:rPr>
                        <a:t>Set assignments </a:t>
                      </a:r>
                      <a:r>
                        <a:rPr lang="en-GB" sz="1100" b="0" i="0" dirty="0">
                          <a:effectLst/>
                          <a:latin typeface="Calibri" panose="020F0502020204030204" pitchFamily="34" charset="0"/>
                        </a:rPr>
                        <a:t> </a:t>
                      </a:r>
                      <a:endParaRPr lang="en-GB" sz="2000" b="0" i="0" dirty="0">
                        <a:effectLst/>
                      </a:endParaRPr>
                    </a:p>
                    <a:p>
                      <a:pPr algn="ctr" rtl="0" fontAlgn="base"/>
                      <a:r>
                        <a:rPr lang="en-GB" sz="1100" b="0" i="1" dirty="0">
                          <a:solidFill>
                            <a:srgbClr val="0070C0"/>
                          </a:solidFill>
                          <a:effectLst/>
                          <a:latin typeface="Calibri" panose="020F0502020204030204" pitchFamily="34" charset="0"/>
                        </a:rPr>
                        <a:t>Internally marked</a:t>
                      </a:r>
                      <a:r>
                        <a:rPr lang="en-GB" sz="1100" b="0" i="0" dirty="0">
                          <a:solidFill>
                            <a:srgbClr val="0070C0"/>
                          </a:solidFill>
                          <a:effectLst/>
                          <a:latin typeface="Calibri" panose="020F0502020204030204" pitchFamily="34" charset="0"/>
                        </a:rPr>
                        <a:t>     </a:t>
                      </a:r>
                      <a:r>
                        <a:rPr lang="en-GB" sz="1100" b="0" i="0" dirty="0">
                          <a:effectLst/>
                          <a:latin typeface="Calibri" panose="020F0502020204030204" pitchFamily="34" charset="0"/>
                        </a:rPr>
                        <a:t> </a:t>
                      </a:r>
                      <a:endParaRPr lang="en-GB" sz="2000" b="0" i="0" dirty="0">
                        <a:effectLst/>
                      </a:endParaRPr>
                    </a:p>
                  </a:txBody>
                  <a:tcPr marL="79658" marR="79658" marT="39829" marB="39829">
                    <a:lnL w="9525" cap="flat" cmpd="sng" algn="ctr">
                      <a:solidFill>
                        <a:srgbClr val="D05EF3"/>
                      </a:solidFill>
                      <a:prstDash val="solid"/>
                      <a:round/>
                      <a:headEnd type="none" w="med" len="med"/>
                      <a:tailEnd type="none" w="med" len="med"/>
                    </a:lnL>
                    <a:lnR w="9525" cap="flat" cmpd="sng" algn="ctr">
                      <a:solidFill>
                        <a:srgbClr val="80DA98"/>
                      </a:solidFill>
                      <a:prstDash val="solid"/>
                      <a:round/>
                      <a:headEnd type="none" w="med" len="med"/>
                      <a:tailEnd type="none" w="med" len="med"/>
                    </a:lnR>
                    <a:lnT w="9525" cap="flat" cmpd="sng" algn="ctr">
                      <a:solidFill>
                        <a:srgbClr val="40E575"/>
                      </a:solidFill>
                      <a:prstDash val="solid"/>
                      <a:round/>
                      <a:headEnd type="none" w="med" len="med"/>
                      <a:tailEnd type="none" w="med" len="med"/>
                    </a:lnT>
                    <a:lnB w="9525" cap="flat" cmpd="sng" algn="ctr">
                      <a:solidFill>
                        <a:srgbClr val="80DA98"/>
                      </a:solidFill>
                      <a:prstDash val="solid"/>
                      <a:round/>
                      <a:headEnd type="none" w="med" len="med"/>
                      <a:tailEnd type="none" w="med" len="med"/>
                    </a:lnB>
                  </a:tcPr>
                </a:tc>
                <a:extLst>
                  <a:ext uri="{0D108BD9-81ED-4DB2-BD59-A6C34878D82A}">
                    <a16:rowId xmlns:a16="http://schemas.microsoft.com/office/drawing/2014/main" val="2976298583"/>
                  </a:ext>
                </a:extLst>
              </a:tr>
              <a:tr h="106211">
                <a:tc rowSpan="2">
                  <a:txBody>
                    <a:bodyPr/>
                    <a:lstStyle/>
                    <a:p>
                      <a:pPr algn="l" rtl="0" fontAlgn="base"/>
                      <a:r>
                        <a:rPr lang="en-GB" sz="2000" b="1" i="0" dirty="0">
                          <a:effectLst/>
                          <a:latin typeface="Calibri" panose="020F0502020204030204" pitchFamily="34" charset="0"/>
                        </a:rPr>
                        <a:t>Term 2</a:t>
                      </a:r>
                      <a:r>
                        <a:rPr lang="en-GB" sz="2000" b="0" i="0" dirty="0">
                          <a:effectLst/>
                          <a:latin typeface="Calibri" panose="020F0502020204030204" pitchFamily="34" charset="0"/>
                        </a:rPr>
                        <a:t> </a:t>
                      </a:r>
                      <a:endParaRPr lang="en-GB" sz="2800" b="0" i="0" dirty="0">
                        <a:effectLst/>
                      </a:endParaRPr>
                    </a:p>
                    <a:p>
                      <a:pPr algn="l" rtl="0" fontAlgn="base"/>
                      <a:r>
                        <a:rPr lang="en-GB" sz="1100" b="0" i="0" dirty="0">
                          <a:effectLst/>
                          <a:latin typeface="Calibri" panose="020F0502020204030204" pitchFamily="34" charset="0"/>
                        </a:rPr>
                        <a:t>December to February </a:t>
                      </a:r>
                      <a:endParaRPr lang="en-GB" sz="2400" b="0" i="0" dirty="0">
                        <a:effectLst/>
                      </a:endParaRPr>
                    </a:p>
                    <a:p>
                      <a:pPr algn="l" rtl="0" fontAlgn="base"/>
                      <a:r>
                        <a:rPr lang="en-GB" sz="1100" b="0" i="0" dirty="0">
                          <a:effectLst/>
                          <a:latin typeface="Calibri" panose="020F0502020204030204" pitchFamily="34" charset="0"/>
                        </a:rPr>
                        <a:t>(</a:t>
                      </a:r>
                      <a:r>
                        <a:rPr lang="en-GB" sz="1100" b="0" i="0" dirty="0" err="1">
                          <a:effectLst/>
                          <a:latin typeface="Calibri" panose="020F0502020204030204" pitchFamily="34" charset="0"/>
                        </a:rPr>
                        <a:t>approx</a:t>
                      </a:r>
                      <a:r>
                        <a:rPr lang="en-GB" sz="1100" b="0" i="0" dirty="0">
                          <a:effectLst/>
                          <a:latin typeface="Calibri" panose="020F0502020204030204" pitchFamily="34" charset="0"/>
                        </a:rPr>
                        <a:t>) </a:t>
                      </a:r>
                      <a:endParaRPr lang="en-GB" sz="2400" b="0" i="0" dirty="0">
                        <a:effectLst/>
                      </a:endParaRPr>
                    </a:p>
                  </a:txBody>
                  <a:tcPr marL="79658" marR="79658" marT="39829" marB="39829" anchor="ctr">
                    <a:lnL w="9525" cap="flat" cmpd="sng" algn="ctr">
                      <a:solidFill>
                        <a:srgbClr val="A022EA"/>
                      </a:solidFill>
                      <a:prstDash val="solid"/>
                      <a:round/>
                      <a:headEnd type="none" w="med" len="med"/>
                      <a:tailEnd type="none" w="med" len="med"/>
                    </a:lnL>
                    <a:lnR w="9525" cap="flat" cmpd="sng" algn="ctr">
                      <a:solidFill>
                        <a:srgbClr val="A022EA"/>
                      </a:solidFill>
                      <a:prstDash val="solid"/>
                      <a:round/>
                      <a:headEnd type="none" w="med" len="med"/>
                      <a:tailEnd type="none" w="med" len="med"/>
                    </a:lnR>
                    <a:lnT>
                      <a:noFill/>
                    </a:lnT>
                    <a:lnB w="9525" cap="flat" cmpd="sng" algn="ctr">
                      <a:solidFill>
                        <a:srgbClr val="A022EA"/>
                      </a:solidFill>
                      <a:prstDash val="solid"/>
                      <a:round/>
                      <a:headEnd type="none" w="med" len="med"/>
                      <a:tailEnd type="none" w="med" len="med"/>
                    </a:lnB>
                  </a:tcPr>
                </a:tc>
                <a:tc vMerge="1">
                  <a:txBody>
                    <a:bodyPr/>
                    <a:lstStyle/>
                    <a:p>
                      <a:endParaRPr lang="en-GB"/>
                    </a:p>
                  </a:txBody>
                  <a:tcPr/>
                </a:tc>
                <a:tc rowSpan="3">
                  <a:txBody>
                    <a:bodyPr/>
                    <a:lstStyle/>
                    <a:p>
                      <a:pPr algn="ctr" rtl="0" fontAlgn="base"/>
                      <a:r>
                        <a:rPr lang="en-GB" sz="1200" b="0" i="0" dirty="0">
                          <a:effectLst/>
                          <a:latin typeface="Calibri" panose="020F0502020204030204" pitchFamily="34" charset="0"/>
                        </a:rPr>
                        <a:t>Unit 3 </a:t>
                      </a:r>
                      <a:endParaRPr lang="en-GB" sz="2400" b="0" i="0" dirty="0">
                        <a:effectLst/>
                      </a:endParaRPr>
                    </a:p>
                    <a:p>
                      <a:pPr algn="ctr" rtl="0" fontAlgn="base"/>
                      <a:r>
                        <a:rPr lang="en-GB" sz="1400" b="1" i="0" dirty="0">
                          <a:effectLst/>
                          <a:latin typeface="Arial" panose="020B0604020202020204" pitchFamily="34" charset="0"/>
                        </a:rPr>
                        <a:t>Science Investigation Skills</a:t>
                      </a:r>
                      <a:r>
                        <a:rPr lang="en-GB" sz="1400" b="0" i="0" dirty="0">
                          <a:effectLst/>
                          <a:latin typeface="Arial" panose="020B0604020202020204" pitchFamily="34" charset="0"/>
                        </a:rPr>
                        <a:t> </a:t>
                      </a:r>
                      <a:endParaRPr lang="en-GB" sz="2800" b="0" i="0" dirty="0">
                        <a:effectLst/>
                      </a:endParaRPr>
                    </a:p>
                    <a:p>
                      <a:pPr algn="ctr" rtl="0" fontAlgn="base"/>
                      <a:r>
                        <a:rPr lang="en-GB" sz="1200" b="0" i="0" dirty="0">
                          <a:effectLst/>
                          <a:latin typeface="Calibri" panose="020F0502020204030204" pitchFamily="34" charset="0"/>
                        </a:rPr>
                        <a:t>120 GLH </a:t>
                      </a:r>
                      <a:endParaRPr lang="en-GB" sz="2400" b="0" i="0" dirty="0">
                        <a:effectLst/>
                      </a:endParaRPr>
                    </a:p>
                    <a:p>
                      <a:pPr algn="ctr" rtl="0" fontAlgn="base"/>
                      <a:r>
                        <a:rPr lang="en-GB" sz="1200" b="0" i="0" dirty="0">
                          <a:effectLst/>
                          <a:latin typeface="Calibri" panose="020F0502020204030204" pitchFamily="34" charset="0"/>
                        </a:rPr>
                        <a:t>Mandatory </a:t>
                      </a:r>
                      <a:endParaRPr lang="en-GB" sz="2400" b="0" i="0" dirty="0">
                        <a:effectLst/>
                      </a:endParaRPr>
                    </a:p>
                    <a:p>
                      <a:pPr algn="ctr" rtl="0" fontAlgn="base"/>
                      <a:r>
                        <a:rPr lang="en-GB" sz="1200" b="0" i="0" dirty="0">
                          <a:effectLst/>
                          <a:latin typeface="Calibri" panose="020F0502020204030204" pitchFamily="34" charset="0"/>
                        </a:rPr>
                        <a:t>External   </a:t>
                      </a:r>
                      <a:endParaRPr lang="en-GB" sz="2400" b="0" i="0" dirty="0">
                        <a:effectLst/>
                      </a:endParaRPr>
                    </a:p>
                    <a:p>
                      <a:pPr algn="ctr" rtl="0" fontAlgn="base"/>
                      <a:r>
                        <a:rPr lang="en-GB" sz="1200" b="0" i="1" dirty="0">
                          <a:effectLst/>
                          <a:latin typeface="Calibri" panose="020F0502020204030204" pitchFamily="34" charset="0"/>
                        </a:rPr>
                        <a:t>Written assignment set and marked by exam board </a:t>
                      </a:r>
                      <a:r>
                        <a:rPr lang="en-GB" sz="1200" b="0" i="0" dirty="0">
                          <a:effectLst/>
                          <a:latin typeface="Calibri" panose="020F0502020204030204" pitchFamily="34" charset="0"/>
                        </a:rPr>
                        <a:t> </a:t>
                      </a:r>
                      <a:endParaRPr lang="en-GB" sz="2400" b="0" i="0" dirty="0">
                        <a:effectLst/>
                      </a:endParaRPr>
                    </a:p>
                    <a:p>
                      <a:pPr algn="ctr" rtl="0" fontAlgn="base"/>
                      <a:r>
                        <a:rPr lang="en-GB" sz="1200" b="0" i="0" dirty="0">
                          <a:effectLst/>
                          <a:latin typeface="Calibri" panose="020F0502020204030204" pitchFamily="34" charset="0"/>
                        </a:rPr>
                        <a:t> </a:t>
                      </a:r>
                      <a:endParaRPr lang="en-GB" sz="2400" b="0" i="0" dirty="0">
                        <a:effectLst/>
                      </a:endParaRPr>
                    </a:p>
                  </a:txBody>
                  <a:tcPr marL="79658" marR="79658" marT="39829" marB="39829">
                    <a:lnL w="9525" cap="flat" cmpd="sng" algn="ctr">
                      <a:solidFill>
                        <a:srgbClr val="E0838C"/>
                      </a:solidFill>
                      <a:prstDash val="solid"/>
                      <a:round/>
                      <a:headEnd type="none" w="med" len="med"/>
                      <a:tailEnd type="none" w="med" len="med"/>
                    </a:lnL>
                    <a:lnR w="9525" cap="flat" cmpd="sng" algn="ctr">
                      <a:solidFill>
                        <a:srgbClr val="30C770"/>
                      </a:solidFill>
                      <a:prstDash val="solid"/>
                      <a:round/>
                      <a:headEnd type="none" w="med" len="med"/>
                      <a:tailEnd type="none" w="med" len="med"/>
                    </a:lnR>
                    <a:lnT w="9525" cap="flat" cmpd="sng" algn="ctr">
                      <a:solidFill>
                        <a:srgbClr val="D05EF3"/>
                      </a:solidFill>
                      <a:prstDash val="solid"/>
                      <a:round/>
                      <a:headEnd type="none" w="med" len="med"/>
                      <a:tailEnd type="none" w="med" len="med"/>
                    </a:lnT>
                    <a:lnB w="9525" cap="flat" cmpd="sng" algn="ctr">
                      <a:solidFill>
                        <a:srgbClr val="30C770"/>
                      </a:solidFill>
                      <a:prstDash val="solid"/>
                      <a:round/>
                      <a:headEnd type="none" w="med" len="med"/>
                      <a:tailEnd type="none" w="med" len="med"/>
                    </a:lnB>
                  </a:tcPr>
                </a:tc>
                <a:tc rowSpan="2">
                  <a:txBody>
                    <a:bodyPr/>
                    <a:lstStyle/>
                    <a:p>
                      <a:pPr algn="ctr" rtl="0" fontAlgn="base"/>
                      <a:r>
                        <a:rPr lang="en-GB" sz="1400" b="0" i="0" dirty="0">
                          <a:solidFill>
                            <a:srgbClr val="0070C0"/>
                          </a:solidFill>
                          <a:effectLst/>
                          <a:latin typeface="Calibri" panose="020F0502020204030204" pitchFamily="34" charset="0"/>
                        </a:rPr>
                        <a:t>Unit 10</a:t>
                      </a:r>
                      <a:r>
                        <a:rPr lang="en-GB" sz="1400" b="0" i="0" dirty="0">
                          <a:effectLst/>
                          <a:latin typeface="Calibri" panose="020F0502020204030204" pitchFamily="34" charset="0"/>
                        </a:rPr>
                        <a:t> </a:t>
                      </a:r>
                      <a:endParaRPr lang="en-GB" sz="2800" b="0" i="0" dirty="0">
                        <a:effectLst/>
                      </a:endParaRPr>
                    </a:p>
                    <a:p>
                      <a:pPr algn="ctr" rtl="0" fontAlgn="base"/>
                      <a:r>
                        <a:rPr lang="en-GB" sz="1600" b="1" i="0" dirty="0">
                          <a:solidFill>
                            <a:srgbClr val="4F81BD"/>
                          </a:solidFill>
                          <a:effectLst/>
                          <a:latin typeface="Helvetica" pitchFamily="2" charset="0"/>
                        </a:rPr>
                        <a:t>Biological Molecules and Metabolic Pathways</a:t>
                      </a:r>
                      <a:r>
                        <a:rPr lang="en-GB" sz="1600" b="0" i="0" dirty="0">
                          <a:effectLst/>
                          <a:latin typeface="Helvetica" pitchFamily="2" charset="0"/>
                        </a:rPr>
                        <a:t> </a:t>
                      </a:r>
                      <a:endParaRPr lang="en-GB" sz="3200" b="0" i="0" dirty="0">
                        <a:effectLst/>
                      </a:endParaRPr>
                    </a:p>
                    <a:p>
                      <a:pPr algn="ctr" rtl="0" fontAlgn="base"/>
                      <a:r>
                        <a:rPr lang="en-GB" sz="1400" b="0" i="0" dirty="0">
                          <a:solidFill>
                            <a:srgbClr val="0070C0"/>
                          </a:solidFill>
                          <a:effectLst/>
                          <a:latin typeface="Calibri" panose="020F0502020204030204" pitchFamily="34" charset="0"/>
                        </a:rPr>
                        <a:t>60 GLH</a:t>
                      </a:r>
                      <a:r>
                        <a:rPr lang="en-GB" sz="1400" b="0" i="0" dirty="0">
                          <a:effectLst/>
                          <a:latin typeface="Calibri" panose="020F0502020204030204" pitchFamily="34" charset="0"/>
                        </a:rPr>
                        <a:t> </a:t>
                      </a:r>
                      <a:endParaRPr lang="en-GB" sz="2800" b="0" i="0" dirty="0">
                        <a:effectLst/>
                      </a:endParaRPr>
                    </a:p>
                    <a:p>
                      <a:pPr algn="ctr" rtl="0" fontAlgn="base"/>
                      <a:r>
                        <a:rPr lang="en-GB" sz="1400" b="0" i="0" dirty="0">
                          <a:solidFill>
                            <a:srgbClr val="0070C0"/>
                          </a:solidFill>
                          <a:effectLst/>
                          <a:latin typeface="Calibri" panose="020F0502020204030204" pitchFamily="34" charset="0"/>
                        </a:rPr>
                        <a:t>Optional </a:t>
                      </a:r>
                      <a:r>
                        <a:rPr lang="en-GB" sz="1400" b="0" i="0" dirty="0">
                          <a:effectLst/>
                          <a:latin typeface="Calibri" panose="020F0502020204030204" pitchFamily="34" charset="0"/>
                        </a:rPr>
                        <a:t> </a:t>
                      </a:r>
                      <a:endParaRPr lang="en-GB" sz="2800" b="0" i="0" dirty="0">
                        <a:effectLst/>
                      </a:endParaRPr>
                    </a:p>
                    <a:p>
                      <a:pPr algn="ctr" rtl="0" fontAlgn="base"/>
                      <a:r>
                        <a:rPr lang="en-GB" sz="1400" b="0" i="1" dirty="0">
                          <a:solidFill>
                            <a:srgbClr val="0070C0"/>
                          </a:solidFill>
                          <a:effectLst/>
                          <a:latin typeface="Calibri" panose="020F0502020204030204" pitchFamily="34" charset="0"/>
                        </a:rPr>
                        <a:t>Set assignments </a:t>
                      </a:r>
                      <a:r>
                        <a:rPr lang="en-GB" sz="1400" b="0" i="0" dirty="0">
                          <a:effectLst/>
                          <a:latin typeface="Calibri" panose="020F0502020204030204" pitchFamily="34" charset="0"/>
                        </a:rPr>
                        <a:t> </a:t>
                      </a:r>
                      <a:endParaRPr lang="en-GB" sz="2800" b="0" i="0" dirty="0">
                        <a:effectLst/>
                      </a:endParaRPr>
                    </a:p>
                    <a:p>
                      <a:pPr algn="ctr" rtl="0" fontAlgn="base"/>
                      <a:r>
                        <a:rPr lang="en-GB" sz="1400" b="0" i="1" dirty="0">
                          <a:solidFill>
                            <a:srgbClr val="0070C0"/>
                          </a:solidFill>
                          <a:effectLst/>
                          <a:latin typeface="Calibri" panose="020F0502020204030204" pitchFamily="34" charset="0"/>
                        </a:rPr>
                        <a:t>Internally marked</a:t>
                      </a:r>
                      <a:r>
                        <a:rPr lang="en-GB" sz="1400" b="0" i="0" dirty="0">
                          <a:solidFill>
                            <a:srgbClr val="0070C0"/>
                          </a:solidFill>
                          <a:effectLst/>
                          <a:latin typeface="Calibri" panose="020F0502020204030204" pitchFamily="34" charset="0"/>
                        </a:rPr>
                        <a:t>   </a:t>
                      </a:r>
                      <a:r>
                        <a:rPr lang="en-GB" sz="1400" b="0" i="0" dirty="0">
                          <a:effectLst/>
                          <a:latin typeface="Calibri" panose="020F0502020204030204" pitchFamily="34" charset="0"/>
                        </a:rPr>
                        <a:t> </a:t>
                      </a:r>
                      <a:endParaRPr lang="en-GB" sz="2800" b="0" i="0" dirty="0">
                        <a:effectLst/>
                      </a:endParaRPr>
                    </a:p>
                  </a:txBody>
                  <a:tcPr marL="79658" marR="79658" marT="39829" marB="39829">
                    <a:lnL w="9525" cap="flat" cmpd="sng" algn="ctr">
                      <a:solidFill>
                        <a:srgbClr val="30C770"/>
                      </a:solidFill>
                      <a:prstDash val="solid"/>
                      <a:round/>
                      <a:headEnd type="none" w="med" len="med"/>
                      <a:tailEnd type="none" w="med" len="med"/>
                    </a:lnL>
                    <a:lnR w="9525" cap="flat" cmpd="sng" algn="ctr">
                      <a:solidFill>
                        <a:srgbClr val="80CDF9"/>
                      </a:solidFill>
                      <a:prstDash val="solid"/>
                      <a:round/>
                      <a:headEnd type="none" w="med" len="med"/>
                      <a:tailEnd type="none" w="med" len="med"/>
                    </a:lnR>
                    <a:lnT w="9525" cap="flat" cmpd="sng" algn="ctr">
                      <a:solidFill>
                        <a:srgbClr val="80DA98"/>
                      </a:solidFill>
                      <a:prstDash val="solid"/>
                      <a:round/>
                      <a:headEnd type="none" w="med" len="med"/>
                      <a:tailEnd type="none" w="med" len="med"/>
                    </a:lnT>
                    <a:lnB w="9525" cap="flat" cmpd="sng" algn="ctr">
                      <a:solidFill>
                        <a:srgbClr val="80CDF9"/>
                      </a:solidFill>
                      <a:prstDash val="solid"/>
                      <a:round/>
                      <a:headEnd type="none" w="med" len="med"/>
                      <a:tailEnd type="none" w="med" len="med"/>
                    </a:lnB>
                  </a:tcPr>
                </a:tc>
                <a:extLst>
                  <a:ext uri="{0D108BD9-81ED-4DB2-BD59-A6C34878D82A}">
                    <a16:rowId xmlns:a16="http://schemas.microsoft.com/office/drawing/2014/main" val="1030037282"/>
                  </a:ext>
                </a:extLst>
              </a:tr>
              <a:tr h="1141770">
                <a:tc vMerge="1">
                  <a:txBody>
                    <a:bodyPr/>
                    <a:lstStyle/>
                    <a:p>
                      <a:endParaRPr lang="en-GB"/>
                    </a:p>
                  </a:txBody>
                  <a:tcPr/>
                </a:tc>
                <a:tc rowSpan="2">
                  <a:txBody>
                    <a:bodyPr/>
                    <a:lstStyle/>
                    <a:p>
                      <a:pPr algn="ctr" rtl="0" fontAlgn="base"/>
                      <a:r>
                        <a:rPr lang="en-GB" sz="1100" b="0" i="0" dirty="0">
                          <a:effectLst/>
                          <a:latin typeface="Calibri" panose="020F0502020204030204" pitchFamily="34" charset="0"/>
                        </a:rPr>
                        <a:t>Unit 1 </a:t>
                      </a:r>
                      <a:endParaRPr lang="en-GB" sz="2000" b="0" i="0" dirty="0">
                        <a:effectLst/>
                      </a:endParaRPr>
                    </a:p>
                    <a:p>
                      <a:pPr algn="ctr" rtl="0" fontAlgn="base"/>
                      <a:r>
                        <a:rPr lang="en-GB" sz="1400" b="1" i="0" dirty="0">
                          <a:effectLst/>
                          <a:latin typeface="Arial" panose="020B0604020202020204" pitchFamily="34" charset="0"/>
                        </a:rPr>
                        <a:t>Principals and applications of Science I</a:t>
                      </a:r>
                      <a:r>
                        <a:rPr lang="en-GB" sz="1400" b="0" i="0" dirty="0">
                          <a:effectLst/>
                          <a:latin typeface="Arial" panose="020B0604020202020204" pitchFamily="34" charset="0"/>
                        </a:rPr>
                        <a:t> </a:t>
                      </a:r>
                      <a:endParaRPr lang="en-GB" sz="2800" b="0" i="0" dirty="0">
                        <a:effectLst/>
                      </a:endParaRPr>
                    </a:p>
                    <a:p>
                      <a:pPr algn="ctr" rtl="0" fontAlgn="base"/>
                      <a:r>
                        <a:rPr lang="en-GB" sz="1100" b="0" i="0" dirty="0">
                          <a:effectLst/>
                          <a:latin typeface="Calibri" panose="020F0502020204030204" pitchFamily="34" charset="0"/>
                        </a:rPr>
                        <a:t>90 GLH </a:t>
                      </a:r>
                      <a:endParaRPr lang="en-GB" sz="2000" b="0" i="0" dirty="0">
                        <a:effectLst/>
                      </a:endParaRPr>
                    </a:p>
                    <a:p>
                      <a:pPr algn="ctr" rtl="0" fontAlgn="base"/>
                      <a:r>
                        <a:rPr lang="en-GB" sz="1100" b="0" i="0" dirty="0">
                          <a:effectLst/>
                          <a:latin typeface="Calibri" panose="020F0502020204030204" pitchFamily="34" charset="0"/>
                        </a:rPr>
                        <a:t>Mandatory </a:t>
                      </a:r>
                      <a:endParaRPr lang="en-GB" sz="2000" b="0" i="0" dirty="0">
                        <a:effectLst/>
                      </a:endParaRPr>
                    </a:p>
                    <a:p>
                      <a:pPr algn="ctr" rtl="0" fontAlgn="base"/>
                      <a:r>
                        <a:rPr lang="en-GB" sz="1100" b="0" i="1" dirty="0">
                          <a:effectLst/>
                          <a:latin typeface="Calibri" panose="020F0502020204030204" pitchFamily="34" charset="0"/>
                        </a:rPr>
                        <a:t>Written exam set and marked by exam board </a:t>
                      </a:r>
                      <a:r>
                        <a:rPr lang="en-GB" sz="1100" b="0" i="0" dirty="0">
                          <a:effectLst/>
                          <a:latin typeface="Calibri" panose="020F0502020204030204" pitchFamily="34" charset="0"/>
                        </a:rPr>
                        <a:t> </a:t>
                      </a:r>
                      <a:endParaRPr lang="en-GB" sz="2000" b="0" i="0" dirty="0">
                        <a:effectLst/>
                      </a:endParaRPr>
                    </a:p>
                    <a:p>
                      <a:pPr algn="ctr" rtl="0" fontAlgn="base"/>
                      <a:r>
                        <a:rPr lang="en-GB" sz="1100" b="0" i="0" dirty="0">
                          <a:effectLst/>
                          <a:latin typeface="Calibri" panose="020F0502020204030204" pitchFamily="34" charset="0"/>
                        </a:rPr>
                        <a:t> </a:t>
                      </a:r>
                      <a:endParaRPr lang="en-GB" sz="2000" b="0" i="0" dirty="0">
                        <a:effectLst/>
                      </a:endParaRPr>
                    </a:p>
                  </a:txBody>
                  <a:tcPr marL="79658" marR="79658" marT="39829" marB="39829">
                    <a:lnL w="9525" cap="flat" cmpd="sng" algn="ctr">
                      <a:solidFill>
                        <a:srgbClr val="A022EA"/>
                      </a:solidFill>
                      <a:prstDash val="solid"/>
                      <a:round/>
                      <a:headEnd type="none" w="med" len="med"/>
                      <a:tailEnd type="none" w="med" len="med"/>
                    </a:lnL>
                    <a:lnR w="9525" cap="flat" cmpd="sng" algn="ctr">
                      <a:solidFill>
                        <a:srgbClr val="207104"/>
                      </a:solidFill>
                      <a:prstDash val="solid"/>
                      <a:round/>
                      <a:headEnd type="none" w="med" len="med"/>
                      <a:tailEnd type="none" w="med" len="med"/>
                    </a:lnR>
                    <a:lnT w="9525" cap="flat" cmpd="sng" algn="ctr">
                      <a:solidFill>
                        <a:srgbClr val="E0838C"/>
                      </a:solidFill>
                      <a:prstDash val="solid"/>
                      <a:round/>
                      <a:headEnd type="none" w="med" len="med"/>
                      <a:tailEnd type="none" w="med" len="med"/>
                    </a:lnT>
                    <a:lnB w="9525" cap="flat" cmpd="sng" algn="ctr">
                      <a:solidFill>
                        <a:srgbClr val="207104"/>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560548205"/>
                  </a:ext>
                </a:extLst>
              </a:tr>
              <a:tr h="1128493">
                <a:tc>
                  <a:txBody>
                    <a:bodyPr/>
                    <a:lstStyle/>
                    <a:p>
                      <a:pPr algn="l" rtl="0" fontAlgn="base"/>
                      <a:r>
                        <a:rPr lang="en-GB" sz="2000" b="1" i="0" dirty="0">
                          <a:effectLst/>
                          <a:latin typeface="Calibri" panose="020F0502020204030204" pitchFamily="34" charset="0"/>
                        </a:rPr>
                        <a:t>Term 3</a:t>
                      </a:r>
                      <a:r>
                        <a:rPr lang="en-GB" sz="2000" b="0" i="0" dirty="0">
                          <a:effectLst/>
                          <a:latin typeface="Calibri" panose="020F0502020204030204" pitchFamily="34" charset="0"/>
                        </a:rPr>
                        <a:t> </a:t>
                      </a:r>
                      <a:endParaRPr lang="en-GB" sz="2800" b="0" i="0" dirty="0">
                        <a:effectLst/>
                      </a:endParaRPr>
                    </a:p>
                    <a:p>
                      <a:pPr algn="l" rtl="0" fontAlgn="base"/>
                      <a:r>
                        <a:rPr lang="en-GB" sz="1100" b="0" i="0" dirty="0">
                          <a:effectLst/>
                          <a:latin typeface="Calibri" panose="020F0502020204030204" pitchFamily="34" charset="0"/>
                        </a:rPr>
                        <a:t>March to May </a:t>
                      </a:r>
                      <a:endParaRPr lang="en-GB" sz="2400" b="0" i="0" dirty="0">
                        <a:effectLst/>
                      </a:endParaRPr>
                    </a:p>
                    <a:p>
                      <a:pPr algn="l" rtl="0" fontAlgn="base"/>
                      <a:r>
                        <a:rPr lang="en-GB" sz="1100" b="0" i="0" dirty="0">
                          <a:effectLst/>
                          <a:latin typeface="Calibri" panose="020F0502020204030204" pitchFamily="34" charset="0"/>
                        </a:rPr>
                        <a:t>(</a:t>
                      </a:r>
                      <a:r>
                        <a:rPr lang="en-GB" sz="1100" b="0" i="0" dirty="0" err="1">
                          <a:effectLst/>
                          <a:latin typeface="Calibri" panose="020F0502020204030204" pitchFamily="34" charset="0"/>
                        </a:rPr>
                        <a:t>approx</a:t>
                      </a:r>
                      <a:r>
                        <a:rPr lang="en-GB" sz="1100" b="0" i="0" dirty="0">
                          <a:effectLst/>
                          <a:latin typeface="Calibri" panose="020F0502020204030204" pitchFamily="34" charset="0"/>
                        </a:rPr>
                        <a:t>) </a:t>
                      </a:r>
                      <a:endParaRPr lang="en-GB" sz="2400" b="0" i="0" dirty="0">
                        <a:effectLst/>
                      </a:endParaRPr>
                    </a:p>
                  </a:txBody>
                  <a:tcPr marL="79658" marR="79658" marT="39829" marB="39829" anchor="ctr">
                    <a:lnL w="9525" cap="flat" cmpd="sng" algn="ctr">
                      <a:solidFill>
                        <a:srgbClr val="D011F8"/>
                      </a:solidFill>
                      <a:prstDash val="solid"/>
                      <a:round/>
                      <a:headEnd type="none" w="med" len="med"/>
                      <a:tailEnd type="none" w="med" len="med"/>
                    </a:lnL>
                    <a:lnR w="9525" cap="flat" cmpd="sng" algn="ctr">
                      <a:solidFill>
                        <a:srgbClr val="D011F8"/>
                      </a:solidFill>
                      <a:prstDash val="solid"/>
                      <a:round/>
                      <a:headEnd type="none" w="med" len="med"/>
                      <a:tailEnd type="none" w="med" len="med"/>
                    </a:lnR>
                    <a:lnT w="9525" cap="flat" cmpd="sng" algn="ctr">
                      <a:solidFill>
                        <a:srgbClr val="A022EA"/>
                      </a:solidFill>
                      <a:prstDash val="solid"/>
                      <a:round/>
                      <a:headEnd type="none" w="med" len="med"/>
                      <a:tailEnd type="none" w="med" len="med"/>
                    </a:lnT>
                    <a:lnB w="9525" cap="flat" cmpd="sng" algn="ctr">
                      <a:solidFill>
                        <a:srgbClr val="D011F8"/>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tc>
                  <a:txBody>
                    <a:bodyPr/>
                    <a:lstStyle/>
                    <a:p>
                      <a:pPr algn="ctr" rtl="0" fontAlgn="base"/>
                      <a:r>
                        <a:rPr lang="en-GB" sz="1100" b="0" i="0" dirty="0">
                          <a:solidFill>
                            <a:srgbClr val="0070C0"/>
                          </a:solidFill>
                          <a:effectLst/>
                          <a:latin typeface="Calibri" panose="020F0502020204030204" pitchFamily="34" charset="0"/>
                        </a:rPr>
                        <a:t>Unit 12</a:t>
                      </a:r>
                      <a:r>
                        <a:rPr lang="en-GB" sz="1100" b="0" i="0" dirty="0">
                          <a:effectLst/>
                          <a:latin typeface="Calibri" panose="020F0502020204030204" pitchFamily="34" charset="0"/>
                        </a:rPr>
                        <a:t> </a:t>
                      </a:r>
                      <a:endParaRPr lang="en-GB" sz="2000" b="0" i="0" dirty="0">
                        <a:effectLst/>
                      </a:endParaRPr>
                    </a:p>
                    <a:p>
                      <a:pPr algn="ctr" rtl="0" fontAlgn="base"/>
                      <a:r>
                        <a:rPr lang="en-GB" sz="1600" b="1" i="0" dirty="0">
                          <a:solidFill>
                            <a:srgbClr val="0070C0"/>
                          </a:solidFill>
                          <a:effectLst/>
                          <a:latin typeface="Calibri" panose="020F0502020204030204" pitchFamily="34" charset="0"/>
                        </a:rPr>
                        <a:t>Diseases and Infections</a:t>
                      </a:r>
                      <a:r>
                        <a:rPr lang="en-GB" sz="1600" b="0" i="0" dirty="0">
                          <a:effectLst/>
                          <a:latin typeface="Calibri" panose="020F0502020204030204" pitchFamily="34" charset="0"/>
                        </a:rPr>
                        <a:t> </a:t>
                      </a:r>
                      <a:endParaRPr lang="en-GB" sz="3200" b="0" i="0" dirty="0">
                        <a:effectLst/>
                      </a:endParaRPr>
                    </a:p>
                    <a:p>
                      <a:pPr algn="ctr" rtl="0" fontAlgn="base"/>
                      <a:r>
                        <a:rPr lang="en-GB" sz="1100" b="0" i="0" dirty="0">
                          <a:solidFill>
                            <a:srgbClr val="0070C0"/>
                          </a:solidFill>
                          <a:effectLst/>
                          <a:latin typeface="Calibri" panose="020F0502020204030204" pitchFamily="34" charset="0"/>
                        </a:rPr>
                        <a:t>60 GLH</a:t>
                      </a:r>
                      <a:r>
                        <a:rPr lang="en-GB" sz="1100" b="0" i="0" dirty="0">
                          <a:effectLst/>
                          <a:latin typeface="Calibri" panose="020F0502020204030204" pitchFamily="34" charset="0"/>
                        </a:rPr>
                        <a:t> </a:t>
                      </a:r>
                      <a:endParaRPr lang="en-GB" sz="2000" b="0" i="0" dirty="0">
                        <a:effectLst/>
                      </a:endParaRPr>
                    </a:p>
                    <a:p>
                      <a:pPr algn="ctr" rtl="0" fontAlgn="base"/>
                      <a:r>
                        <a:rPr lang="en-GB" sz="1100" b="0" i="0" dirty="0">
                          <a:solidFill>
                            <a:srgbClr val="0070C0"/>
                          </a:solidFill>
                          <a:effectLst/>
                          <a:latin typeface="Calibri" panose="020F0502020204030204" pitchFamily="34" charset="0"/>
                        </a:rPr>
                        <a:t>Optional </a:t>
                      </a:r>
                      <a:r>
                        <a:rPr lang="en-GB" sz="1100" b="0" i="0" dirty="0">
                          <a:effectLst/>
                          <a:latin typeface="Calibri" panose="020F0502020204030204" pitchFamily="34" charset="0"/>
                        </a:rPr>
                        <a:t> </a:t>
                      </a:r>
                      <a:endParaRPr lang="en-GB" sz="2000" b="0" i="0" dirty="0">
                        <a:effectLst/>
                      </a:endParaRPr>
                    </a:p>
                    <a:p>
                      <a:pPr algn="ctr" rtl="0" fontAlgn="base"/>
                      <a:r>
                        <a:rPr lang="en-GB" sz="1100" b="0" i="1" dirty="0">
                          <a:solidFill>
                            <a:srgbClr val="0070C0"/>
                          </a:solidFill>
                          <a:effectLst/>
                          <a:latin typeface="Calibri" panose="020F0502020204030204" pitchFamily="34" charset="0"/>
                        </a:rPr>
                        <a:t>Set assignments </a:t>
                      </a:r>
                      <a:r>
                        <a:rPr lang="en-GB" sz="1100" b="0" i="0" dirty="0">
                          <a:effectLst/>
                          <a:latin typeface="Calibri" panose="020F0502020204030204" pitchFamily="34" charset="0"/>
                        </a:rPr>
                        <a:t> </a:t>
                      </a:r>
                      <a:endParaRPr lang="en-GB" sz="2000" b="0" i="0" dirty="0">
                        <a:effectLst/>
                      </a:endParaRPr>
                    </a:p>
                    <a:p>
                      <a:pPr algn="ctr" rtl="0" fontAlgn="base"/>
                      <a:r>
                        <a:rPr lang="en-GB" sz="1100" b="0" i="1" dirty="0">
                          <a:solidFill>
                            <a:srgbClr val="0070C0"/>
                          </a:solidFill>
                          <a:effectLst/>
                          <a:latin typeface="Calibri" panose="020F0502020204030204" pitchFamily="34" charset="0"/>
                        </a:rPr>
                        <a:t>Internally marked</a:t>
                      </a:r>
                      <a:r>
                        <a:rPr lang="en-GB" sz="1100" b="0" i="0" dirty="0">
                          <a:solidFill>
                            <a:srgbClr val="0070C0"/>
                          </a:solidFill>
                          <a:effectLst/>
                          <a:latin typeface="Calibri" panose="020F0502020204030204" pitchFamily="34" charset="0"/>
                        </a:rPr>
                        <a:t>   </a:t>
                      </a:r>
                      <a:r>
                        <a:rPr lang="en-GB" sz="1100" b="0" i="0" dirty="0">
                          <a:effectLst/>
                          <a:latin typeface="Calibri" panose="020F0502020204030204" pitchFamily="34" charset="0"/>
                        </a:rPr>
                        <a:t> </a:t>
                      </a:r>
                      <a:endParaRPr lang="en-GB" sz="2000" b="0" i="0" dirty="0">
                        <a:effectLst/>
                      </a:endParaRPr>
                    </a:p>
                  </a:txBody>
                  <a:tcPr marL="79658" marR="79658" marT="39829" marB="39829">
                    <a:lnL w="9525" cap="flat" cmpd="sng" algn="ctr">
                      <a:solidFill>
                        <a:srgbClr val="30C770"/>
                      </a:solidFill>
                      <a:prstDash val="solid"/>
                      <a:round/>
                      <a:headEnd type="none" w="med" len="med"/>
                      <a:tailEnd type="none" w="med" len="med"/>
                    </a:lnL>
                    <a:lnR w="9525" cap="flat" cmpd="sng" algn="ctr">
                      <a:solidFill>
                        <a:srgbClr val="20CAEC"/>
                      </a:solidFill>
                      <a:prstDash val="solid"/>
                      <a:round/>
                      <a:headEnd type="none" w="med" len="med"/>
                      <a:tailEnd type="none" w="med" len="med"/>
                    </a:lnR>
                    <a:lnT w="9525" cap="flat" cmpd="sng" algn="ctr">
                      <a:solidFill>
                        <a:srgbClr val="80CDF9"/>
                      </a:solidFill>
                      <a:prstDash val="solid"/>
                      <a:round/>
                      <a:headEnd type="none" w="med" len="med"/>
                      <a:tailEnd type="none" w="med" len="med"/>
                    </a:lnT>
                    <a:lnB w="9525" cap="flat" cmpd="sng" algn="ctr">
                      <a:solidFill>
                        <a:srgbClr val="20CAEC"/>
                      </a:solidFill>
                      <a:prstDash val="solid"/>
                      <a:round/>
                      <a:headEnd type="none" w="med" len="med"/>
                      <a:tailEnd type="none" w="med" len="med"/>
                    </a:lnB>
                  </a:tcPr>
                </a:tc>
                <a:extLst>
                  <a:ext uri="{0D108BD9-81ED-4DB2-BD59-A6C34878D82A}">
                    <a16:rowId xmlns:a16="http://schemas.microsoft.com/office/drawing/2014/main" val="2037680595"/>
                  </a:ext>
                </a:extLst>
              </a:tr>
              <a:tr h="315314">
                <a:tc gridSpan="4">
                  <a:txBody>
                    <a:bodyPr/>
                    <a:lstStyle/>
                    <a:p>
                      <a:pPr algn="ctr" rtl="0" fontAlgn="base"/>
                      <a:r>
                        <a:rPr lang="en-GB" sz="1800" b="1" i="0" dirty="0">
                          <a:solidFill>
                            <a:srgbClr val="FFFFFF"/>
                          </a:solidFill>
                          <a:effectLst/>
                          <a:latin typeface="Calibri" panose="020F0502020204030204" pitchFamily="34" charset="0"/>
                        </a:rPr>
                        <a:t>COURSE ENDING JUNE 2022</a:t>
                      </a:r>
                      <a:r>
                        <a:rPr lang="en-GB" sz="1800" b="0" i="0" dirty="0">
                          <a:effectLst/>
                          <a:latin typeface="Calibri" panose="020F0502020204030204" pitchFamily="34" charset="0"/>
                        </a:rPr>
                        <a:t> </a:t>
                      </a:r>
                      <a:endParaRPr lang="en-GB" sz="2000" b="0" i="0" dirty="0">
                        <a:effectLst/>
                      </a:endParaRPr>
                    </a:p>
                  </a:txBody>
                  <a:tcPr marL="79658" marR="79658" marT="39829" marB="39829" anchor="ctr">
                    <a:lnL w="9525" cap="flat" cmpd="sng" algn="ctr">
                      <a:solidFill>
                        <a:srgbClr val="10939B"/>
                      </a:solidFill>
                      <a:prstDash val="solid"/>
                      <a:round/>
                      <a:headEnd type="none" w="med" len="med"/>
                      <a:tailEnd type="none" w="med" len="med"/>
                    </a:lnL>
                    <a:lnR w="9525" cap="flat" cmpd="sng" algn="ctr">
                      <a:solidFill>
                        <a:srgbClr val="10939B"/>
                      </a:solidFill>
                      <a:prstDash val="solid"/>
                      <a:round/>
                      <a:headEnd type="none" w="med" len="med"/>
                      <a:tailEnd type="none" w="med" len="med"/>
                    </a:lnR>
                    <a:lnT w="9525" cap="flat" cmpd="sng" algn="ctr">
                      <a:solidFill>
                        <a:srgbClr val="D011F8"/>
                      </a:solidFill>
                      <a:prstDash val="solid"/>
                      <a:round/>
                      <a:headEnd type="none" w="med" len="med"/>
                      <a:tailEnd type="none" w="med" len="med"/>
                    </a:lnT>
                    <a:lnB w="9525" cap="flat" cmpd="sng" algn="ctr">
                      <a:solidFill>
                        <a:srgbClr val="10939B"/>
                      </a:solidFill>
                      <a:prstDash val="solid"/>
                      <a:round/>
                      <a:headEnd type="none" w="med" len="med"/>
                      <a:tailEnd type="none" w="med" len="med"/>
                    </a:lnB>
                    <a:solidFill>
                      <a:srgbClr val="808080"/>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15767617"/>
                  </a:ext>
                </a:extLst>
              </a:tr>
            </a:tbl>
          </a:graphicData>
        </a:graphic>
      </p:graphicFrame>
      <p:sp>
        <p:nvSpPr>
          <p:cNvPr id="15" name="Rectangle 3">
            <a:extLst>
              <a:ext uri="{FF2B5EF4-FFF2-40B4-BE49-F238E27FC236}">
                <a16:creationId xmlns:a16="http://schemas.microsoft.com/office/drawing/2014/main" id="{5D000EE1-7BBD-434E-B24F-7DA941B9F4E2}"/>
              </a:ext>
            </a:extLst>
          </p:cNvPr>
          <p:cNvSpPr>
            <a:spLocks noChangeArrowheads="1"/>
          </p:cNvSpPr>
          <p:nvPr/>
        </p:nvSpPr>
        <p:spPr bwMode="auto">
          <a:xfrm>
            <a:off x="3375025" y="17033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rPr>
              <a:t> </a:t>
            </a:r>
            <a:endParaRPr kumimoji="0" lang="en-US" altLang="en-US" sz="10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DD71F957-7B42-574A-8268-A588C832A42C}"/>
              </a:ext>
            </a:extLst>
          </p:cNvPr>
          <p:cNvSpPr txBox="1"/>
          <p:nvPr/>
        </p:nvSpPr>
        <p:spPr>
          <a:xfrm>
            <a:off x="304165" y="1277382"/>
            <a:ext cx="1762085"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In the first year.</a:t>
            </a:r>
          </a:p>
        </p:txBody>
      </p:sp>
      <p:pic>
        <p:nvPicPr>
          <p:cNvPr id="17" name="Picture 16">
            <a:extLst>
              <a:ext uri="{FF2B5EF4-FFF2-40B4-BE49-F238E27FC236}">
                <a16:creationId xmlns:a16="http://schemas.microsoft.com/office/drawing/2014/main" id="{1CC1013D-FFCF-9A41-A641-A5C901D74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spTree>
    <p:extLst>
      <p:ext uri="{BB962C8B-B14F-4D97-AF65-F5344CB8AC3E}">
        <p14:creationId xmlns:p14="http://schemas.microsoft.com/office/powerpoint/2010/main" val="2143764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3D55-27EF-7847-8045-575EB7A9C0CE}"/>
              </a:ext>
            </a:extLst>
          </p:cNvPr>
          <p:cNvSpPr>
            <a:spLocks noGrp="1"/>
          </p:cNvSpPr>
          <p:nvPr>
            <p:ph type="title"/>
          </p:nvPr>
        </p:nvSpPr>
        <p:spPr>
          <a:xfrm>
            <a:off x="1246132" y="1673632"/>
            <a:ext cx="3179928" cy="1279880"/>
          </a:xfrm>
        </p:spPr>
        <p:txBody>
          <a:bodyPr anchor="b">
            <a:noAutofit/>
          </a:bodyPr>
          <a:lstStyle/>
          <a:p>
            <a:r>
              <a:rPr lang="en-GB" sz="2800" b="1" dirty="0">
                <a:solidFill>
                  <a:srgbClr val="000000"/>
                </a:solidFill>
                <a:latin typeface="Arial" panose="020B0604020202020204" pitchFamily="34" charset="0"/>
                <a:cs typeface="Arial" panose="020B0604020202020204" pitchFamily="34" charset="0"/>
              </a:rPr>
              <a:t>Unit 1: Principles and Applications of Science I</a:t>
            </a:r>
          </a:p>
        </p:txBody>
      </p:sp>
      <p:sp>
        <p:nvSpPr>
          <p:cNvPr id="3" name="Content Placeholder 2">
            <a:extLst>
              <a:ext uri="{FF2B5EF4-FFF2-40B4-BE49-F238E27FC236}">
                <a16:creationId xmlns:a16="http://schemas.microsoft.com/office/drawing/2014/main" id="{6A430390-B8B7-B943-A783-A0871D9525C5}"/>
              </a:ext>
            </a:extLst>
          </p:cNvPr>
          <p:cNvSpPr>
            <a:spLocks noGrp="1"/>
          </p:cNvSpPr>
          <p:nvPr>
            <p:ph idx="1"/>
          </p:nvPr>
        </p:nvSpPr>
        <p:spPr>
          <a:xfrm>
            <a:off x="1246132" y="3310679"/>
            <a:ext cx="3254991" cy="1279880"/>
          </a:xfrm>
        </p:spPr>
        <p:txBody>
          <a:bodyPr anchor="t">
            <a:normAutofit/>
          </a:bodyPr>
          <a:lstStyle/>
          <a:p>
            <a:pPr marL="0" indent="0">
              <a:buNone/>
            </a:pPr>
            <a:r>
              <a:rPr lang="en-GB" sz="2000" dirty="0">
                <a:solidFill>
                  <a:srgbClr val="000000"/>
                </a:solidFill>
                <a:latin typeface="Arial" panose="020B0604020202020204" pitchFamily="34" charset="0"/>
                <a:cs typeface="Arial" panose="020B0604020202020204" pitchFamily="34" charset="0"/>
              </a:rPr>
              <a:t>This unit covers some of the key science concepts in biology, chemistry and physics.</a:t>
            </a:r>
          </a:p>
          <a:p>
            <a:pPr marL="0" indent="0">
              <a:buNone/>
            </a:pPr>
            <a:endParaRPr lang="en-GB" sz="1400" dirty="0">
              <a:solidFill>
                <a:srgbClr val="000000"/>
              </a:solidFill>
              <a:latin typeface="Arial" panose="020B0604020202020204" pitchFamily="34" charset="0"/>
              <a:cs typeface="Arial" panose="020B0604020202020204" pitchFamily="34" charset="0"/>
            </a:endParaRPr>
          </a:p>
        </p:txBody>
      </p:sp>
      <p:pic>
        <p:nvPicPr>
          <p:cNvPr id="12" name="Picture 11" descr="A screen shot of a computer&#10;&#10;Description automatically generated">
            <a:extLst>
              <a:ext uri="{FF2B5EF4-FFF2-40B4-BE49-F238E27FC236}">
                <a16:creationId xmlns:a16="http://schemas.microsoft.com/office/drawing/2014/main" id="{D176D921-A99F-3441-B742-DD6581B3285A}"/>
              </a:ext>
            </a:extLst>
          </p:cNvPr>
          <p:cNvPicPr>
            <a:picLocks noChangeAspect="1"/>
          </p:cNvPicPr>
          <p:nvPr/>
        </p:nvPicPr>
        <p:blipFill>
          <a:blip r:embed="rId2"/>
          <a:stretch>
            <a:fillRect/>
          </a:stretch>
        </p:blipFill>
        <p:spPr>
          <a:xfrm>
            <a:off x="6385060" y="1083007"/>
            <a:ext cx="3192375" cy="1499318"/>
          </a:xfrm>
          <a:prstGeom prst="rect">
            <a:avLst/>
          </a:prstGeom>
        </p:spPr>
      </p:pic>
      <p:pic>
        <p:nvPicPr>
          <p:cNvPr id="11" name="Picture 10" descr="A close up of a sign&#10;&#10;Description automatically generated">
            <a:extLst>
              <a:ext uri="{FF2B5EF4-FFF2-40B4-BE49-F238E27FC236}">
                <a16:creationId xmlns:a16="http://schemas.microsoft.com/office/drawing/2014/main" id="{0EDA91A6-FB9E-F848-AC08-4272BF2D4F1E}"/>
              </a:ext>
            </a:extLst>
          </p:cNvPr>
          <p:cNvPicPr>
            <a:picLocks noChangeAspect="1"/>
          </p:cNvPicPr>
          <p:nvPr/>
        </p:nvPicPr>
        <p:blipFill>
          <a:blip r:embed="rId3"/>
          <a:stretch>
            <a:fillRect/>
          </a:stretch>
        </p:blipFill>
        <p:spPr>
          <a:xfrm>
            <a:off x="4286484" y="3292094"/>
            <a:ext cx="5706602" cy="3809153"/>
          </a:xfrm>
          <a:prstGeom prst="rect">
            <a:avLst/>
          </a:prstGeom>
        </p:spPr>
      </p:pic>
      <p:pic>
        <p:nvPicPr>
          <p:cNvPr id="15" name="Picture 14">
            <a:extLst>
              <a:ext uri="{FF2B5EF4-FFF2-40B4-BE49-F238E27FC236}">
                <a16:creationId xmlns:a16="http://schemas.microsoft.com/office/drawing/2014/main" id="{1A925EFF-A5E3-7547-BCD3-73A4FB5122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21403" y="2411368"/>
            <a:ext cx="2909290" cy="1603785"/>
          </a:xfrm>
          <a:prstGeom prst="rect">
            <a:avLst/>
          </a:prstGeom>
        </p:spPr>
      </p:pic>
      <p:pic>
        <p:nvPicPr>
          <p:cNvPr id="17" name="Picture 16" descr="A drawing of a person&#10;&#10;Description automatically generated">
            <a:extLst>
              <a:ext uri="{FF2B5EF4-FFF2-40B4-BE49-F238E27FC236}">
                <a16:creationId xmlns:a16="http://schemas.microsoft.com/office/drawing/2014/main" id="{82A69BD2-ACF5-B045-A33C-9E22B64A41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sp>
        <p:nvSpPr>
          <p:cNvPr id="13" name="TextBox 12">
            <a:extLst>
              <a:ext uri="{FF2B5EF4-FFF2-40B4-BE49-F238E27FC236}">
                <a16:creationId xmlns:a16="http://schemas.microsoft.com/office/drawing/2014/main" id="{B4983A22-0E5C-B249-8BF0-8D2484BDB975}"/>
              </a:ext>
            </a:extLst>
          </p:cNvPr>
          <p:cNvSpPr txBox="1"/>
          <p:nvPr/>
        </p:nvSpPr>
        <p:spPr>
          <a:xfrm>
            <a:off x="9197788" y="122333"/>
            <a:ext cx="2856680" cy="121571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en-GB" sz="2400" b="1" dirty="0">
                <a:solidFill>
                  <a:srgbClr val="000000"/>
                </a:solidFill>
                <a:latin typeface="Arial"/>
                <a:cs typeface="Arial"/>
              </a:rPr>
              <a:t>External Assessment</a:t>
            </a:r>
            <a:endParaRPr lang="en-GB" sz="2400" dirty="0">
              <a:solidFill>
                <a:srgbClr val="000000"/>
              </a:solidFill>
              <a:latin typeface="Arial"/>
              <a:cs typeface="Arial"/>
            </a:endParaRPr>
          </a:p>
          <a:p>
            <a:pPr>
              <a:spcAft>
                <a:spcPts val="600"/>
              </a:spcAft>
            </a:pPr>
            <a:r>
              <a:rPr lang="en-GB" sz="2000" dirty="0">
                <a:solidFill>
                  <a:srgbClr val="000000"/>
                </a:solidFill>
                <a:latin typeface="Arial"/>
                <a:cs typeface="Arial"/>
              </a:rPr>
              <a:t>Three 40 minute exams</a:t>
            </a:r>
          </a:p>
        </p:txBody>
      </p:sp>
    </p:spTree>
    <p:extLst>
      <p:ext uri="{BB962C8B-B14F-4D97-AF65-F5344CB8AC3E}">
        <p14:creationId xmlns:p14="http://schemas.microsoft.com/office/powerpoint/2010/main" val="4016597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8F9C-1547-7448-951E-725CF73A8725}"/>
              </a:ext>
            </a:extLst>
          </p:cNvPr>
          <p:cNvSpPr>
            <a:spLocks noGrp="1"/>
          </p:cNvSpPr>
          <p:nvPr>
            <p:ph type="title"/>
          </p:nvPr>
        </p:nvSpPr>
        <p:spPr>
          <a:xfrm>
            <a:off x="8061610" y="1804864"/>
            <a:ext cx="3689091" cy="1960157"/>
          </a:xfrm>
        </p:spPr>
        <p:txBody>
          <a:bodyPr anchor="b">
            <a:normAutofit/>
          </a:bodyPr>
          <a:lstStyle/>
          <a:p>
            <a:r>
              <a:rPr lang="en-GB" sz="3700" b="1" dirty="0">
                <a:latin typeface="Arial" panose="020B0604020202020204" pitchFamily="34" charset="0"/>
                <a:cs typeface="Arial" panose="020B0604020202020204" pitchFamily="34" charset="0"/>
              </a:rPr>
              <a:t>Unit 3: Science Investigation Skills</a:t>
            </a:r>
          </a:p>
        </p:txBody>
      </p:sp>
      <p:sp>
        <p:nvSpPr>
          <p:cNvPr id="3" name="Content Placeholder 2">
            <a:extLst>
              <a:ext uri="{FF2B5EF4-FFF2-40B4-BE49-F238E27FC236}">
                <a16:creationId xmlns:a16="http://schemas.microsoft.com/office/drawing/2014/main" id="{C63D8441-462A-3B42-9FD5-4ADAB4CE909D}"/>
              </a:ext>
            </a:extLst>
          </p:cNvPr>
          <p:cNvSpPr>
            <a:spLocks noGrp="1"/>
          </p:cNvSpPr>
          <p:nvPr>
            <p:ph idx="1"/>
          </p:nvPr>
        </p:nvSpPr>
        <p:spPr>
          <a:xfrm>
            <a:off x="8061610" y="3911961"/>
            <a:ext cx="3689091" cy="2195515"/>
          </a:xfrm>
        </p:spPr>
        <p:txBody>
          <a:bodyPr>
            <a:normAutofit/>
          </a:bodyPr>
          <a:lstStyle/>
          <a:p>
            <a:pPr marL="0" indent="0">
              <a:buNone/>
            </a:pPr>
            <a:r>
              <a:rPr lang="en-GB" sz="2400" dirty="0"/>
              <a:t>You will cover the stages involved and the skills required to plan a scientific investigation, record and interpret data, and draw scientific conclusions.</a:t>
            </a:r>
          </a:p>
        </p:txBody>
      </p:sp>
      <p:pic>
        <p:nvPicPr>
          <p:cNvPr id="4" name="Picture 3">
            <a:extLst>
              <a:ext uri="{FF2B5EF4-FFF2-40B4-BE49-F238E27FC236}">
                <a16:creationId xmlns:a16="http://schemas.microsoft.com/office/drawing/2014/main" id="{B2C8752E-275E-A64E-904B-C1D4552B95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38834" y="1890931"/>
            <a:ext cx="4464150" cy="391003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5" name="Picture 4">
            <a:extLst>
              <a:ext uri="{FF2B5EF4-FFF2-40B4-BE49-F238E27FC236}">
                <a16:creationId xmlns:a16="http://schemas.microsoft.com/office/drawing/2014/main" id="{A592AB50-AAC3-D140-80F7-7589660A4B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7224" r="-18735"/>
          <a:stretch/>
        </p:blipFill>
        <p:spPr>
          <a:xfrm>
            <a:off x="-2715780" y="-1"/>
            <a:ext cx="8061610" cy="3772769"/>
          </a:xfrm>
          <a:custGeom>
            <a:avLst/>
            <a:gdLst/>
            <a:ahLst/>
            <a:cxnLst/>
            <a:rect l="l" t="t" r="r" b="b"/>
            <a:pathLst>
              <a:path w="6770067" h="2456679">
                <a:moveTo>
                  <a:pt x="6770067" y="603033"/>
                </a:moveTo>
                <a:lnTo>
                  <a:pt x="6770067" y="617220"/>
                </a:lnTo>
                <a:lnTo>
                  <a:pt x="6768113" y="610127"/>
                </a:lnTo>
                <a:close/>
                <a:moveTo>
                  <a:pt x="0" y="0"/>
                </a:moveTo>
                <a:lnTo>
                  <a:pt x="6588505" y="0"/>
                </a:lnTo>
                <a:lnTo>
                  <a:pt x="6460879" y="219780"/>
                </a:lnTo>
                <a:cubicBezTo>
                  <a:pt x="5374128" y="2091240"/>
                  <a:pt x="5374128" y="2091240"/>
                  <a:pt x="5374128" y="2091240"/>
                </a:cubicBezTo>
                <a:cubicBezTo>
                  <a:pt x="5251862" y="2317464"/>
                  <a:pt x="5007334" y="2456679"/>
                  <a:pt x="4754071" y="2456679"/>
                </a:cubicBezTo>
                <a:cubicBezTo>
                  <a:pt x="710608" y="2456679"/>
                  <a:pt x="710608" y="2456679"/>
                  <a:pt x="710608" y="2456679"/>
                </a:cubicBezTo>
                <a:cubicBezTo>
                  <a:pt x="448613" y="2456679"/>
                  <a:pt x="212817" y="2317464"/>
                  <a:pt x="81819" y="2091240"/>
                </a:cubicBezTo>
                <a:lnTo>
                  <a:pt x="0" y="1949732"/>
                </a:lnTo>
                <a:close/>
              </a:path>
            </a:pathLst>
          </a:custGeom>
        </p:spPr>
      </p:pic>
      <p:pic>
        <p:nvPicPr>
          <p:cNvPr id="7" name="Picture 6">
            <a:extLst>
              <a:ext uri="{FF2B5EF4-FFF2-40B4-BE49-F238E27FC236}">
                <a16:creationId xmlns:a16="http://schemas.microsoft.com/office/drawing/2014/main" id="{30AA651A-5013-474C-A065-E21EAD7B4D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b="-1"/>
          <a:stretch/>
        </p:blipFill>
        <p:spPr>
          <a:xfrm>
            <a:off x="-253337" y="3986705"/>
            <a:ext cx="5112884" cy="2889981"/>
          </a:xfrm>
          <a:custGeom>
            <a:avLst/>
            <a:gdLst/>
            <a:ahLst/>
            <a:cxnLst/>
            <a:rect l="l" t="t" r="r" b="b"/>
            <a:pathLst>
              <a:path w="7498473" h="4238389">
                <a:moveTo>
                  <a:pt x="6770067" y="1839459"/>
                </a:moveTo>
                <a:lnTo>
                  <a:pt x="6770067" y="1853646"/>
                </a:lnTo>
                <a:lnTo>
                  <a:pt x="6768113" y="1846552"/>
                </a:lnTo>
                <a:close/>
                <a:moveTo>
                  <a:pt x="710608" y="0"/>
                </a:moveTo>
                <a:cubicBezTo>
                  <a:pt x="710608" y="0"/>
                  <a:pt x="710608" y="0"/>
                  <a:pt x="4754071" y="0"/>
                </a:cubicBezTo>
                <a:cubicBezTo>
                  <a:pt x="5007334" y="0"/>
                  <a:pt x="5251862" y="139215"/>
                  <a:pt x="5374128" y="365439"/>
                </a:cubicBezTo>
                <a:cubicBezTo>
                  <a:pt x="5374128" y="365439"/>
                  <a:pt x="5374128" y="365439"/>
                  <a:pt x="7400224" y="3854515"/>
                </a:cubicBezTo>
                <a:cubicBezTo>
                  <a:pt x="7465723" y="3963277"/>
                  <a:pt x="7498473" y="4087266"/>
                  <a:pt x="7498473" y="4211255"/>
                </a:cubicBezTo>
                <a:lnTo>
                  <a:pt x="7494852" y="4238389"/>
                </a:lnTo>
                <a:lnTo>
                  <a:pt x="0" y="4238389"/>
                </a:lnTo>
                <a:lnTo>
                  <a:pt x="0" y="506947"/>
                </a:lnTo>
                <a:lnTo>
                  <a:pt x="81819" y="365439"/>
                </a:lnTo>
                <a:cubicBezTo>
                  <a:pt x="212817" y="139215"/>
                  <a:pt x="448613" y="0"/>
                  <a:pt x="710608" y="0"/>
                </a:cubicBezTo>
                <a:close/>
              </a:path>
            </a:pathLst>
          </a:custGeom>
        </p:spPr>
      </p:pic>
      <p:pic>
        <p:nvPicPr>
          <p:cNvPr id="6" name="Picture 5">
            <a:extLst>
              <a:ext uri="{FF2B5EF4-FFF2-40B4-BE49-F238E27FC236}">
                <a16:creationId xmlns:a16="http://schemas.microsoft.com/office/drawing/2014/main" id="{596F6A20-5696-3D43-90F9-FEC46A9E2A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sp>
        <p:nvSpPr>
          <p:cNvPr id="9" name="TextBox 8">
            <a:extLst>
              <a:ext uri="{FF2B5EF4-FFF2-40B4-BE49-F238E27FC236}">
                <a16:creationId xmlns:a16="http://schemas.microsoft.com/office/drawing/2014/main" id="{B4983A22-0E5C-B249-8BF0-8D2484BDB975}"/>
              </a:ext>
            </a:extLst>
          </p:cNvPr>
          <p:cNvSpPr txBox="1"/>
          <p:nvPr/>
        </p:nvSpPr>
        <p:spPr>
          <a:xfrm>
            <a:off x="9197788" y="122333"/>
            <a:ext cx="2856680" cy="115416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en-GB" sz="2400" b="1" dirty="0"/>
              <a:t>External Assessment</a:t>
            </a:r>
            <a:endParaRPr lang="en-GB" sz="2400" dirty="0"/>
          </a:p>
          <a:p>
            <a:pPr>
              <a:spcAft>
                <a:spcPts val="600"/>
              </a:spcAft>
            </a:pPr>
            <a:r>
              <a:rPr lang="en-GB" sz="2000" dirty="0"/>
              <a:t>A practical and write up under exam conditions</a:t>
            </a:r>
          </a:p>
        </p:txBody>
      </p:sp>
    </p:spTree>
    <p:extLst>
      <p:ext uri="{BB962C8B-B14F-4D97-AF65-F5344CB8AC3E}">
        <p14:creationId xmlns:p14="http://schemas.microsoft.com/office/powerpoint/2010/main" val="3097730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A51D-6944-0740-B18E-7C39E2B02313}"/>
              </a:ext>
            </a:extLst>
          </p:cNvPr>
          <p:cNvSpPr>
            <a:spLocks noGrp="1"/>
          </p:cNvSpPr>
          <p:nvPr>
            <p:ph type="title"/>
          </p:nvPr>
        </p:nvSpPr>
        <p:spPr>
          <a:xfrm>
            <a:off x="5283837" y="1447674"/>
            <a:ext cx="6146847" cy="1461778"/>
          </a:xfrm>
        </p:spPr>
        <p:txBody>
          <a:bodyPr>
            <a:normAutofit/>
          </a:bodyPr>
          <a:lstStyle/>
          <a:p>
            <a:r>
              <a:rPr lang="en-GB" sz="3400" b="1">
                <a:latin typeface="Arial" panose="020B0604020202020204" pitchFamily="34" charset="0"/>
                <a:cs typeface="Arial" panose="020B0604020202020204" pitchFamily="34" charset="0"/>
              </a:rPr>
              <a:t>Unit 2: Practical Scientific Procedures and Techniques</a:t>
            </a:r>
          </a:p>
        </p:txBody>
      </p:sp>
      <p:sp>
        <p:nvSpPr>
          <p:cNvPr id="3" name="Content Placeholder 2">
            <a:extLst>
              <a:ext uri="{FF2B5EF4-FFF2-40B4-BE49-F238E27FC236}">
                <a16:creationId xmlns:a16="http://schemas.microsoft.com/office/drawing/2014/main" id="{331E80E7-E883-744D-B019-AC09FC55BA8F}"/>
              </a:ext>
            </a:extLst>
          </p:cNvPr>
          <p:cNvSpPr>
            <a:spLocks noGrp="1"/>
          </p:cNvSpPr>
          <p:nvPr>
            <p:ph idx="1"/>
          </p:nvPr>
        </p:nvSpPr>
        <p:spPr>
          <a:xfrm>
            <a:off x="5283835" y="3073436"/>
            <a:ext cx="6146857" cy="3052726"/>
          </a:xfrm>
        </p:spPr>
        <p:txBody>
          <a:bodyPr>
            <a:normAutofit/>
          </a:bodyPr>
          <a:lstStyle/>
          <a:p>
            <a:pPr marL="0" indent="0">
              <a:buNone/>
            </a:pPr>
            <a:r>
              <a:rPr lang="en-GB" sz="2400" dirty="0"/>
              <a:t>Learners will be introduced to quantitative laboratory techniques, calibration, chromatography, calorimetry and laboratory safety, which are relevant to the chemical and life science industries.</a:t>
            </a:r>
          </a:p>
          <a:p>
            <a:pPr marL="0" indent="0">
              <a:buNone/>
            </a:pPr>
            <a:endParaRPr lang="en-GB" sz="24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CDB87B7-8BA6-9D45-9F95-0AD07A4E68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
          <a:stretch/>
        </p:blipFill>
        <p:spPr>
          <a:xfrm>
            <a:off x="959782" y="2095522"/>
            <a:ext cx="1462513" cy="1318381"/>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p:spPr>
      </p:pic>
      <p:pic>
        <p:nvPicPr>
          <p:cNvPr id="8" name="Picture 7">
            <a:extLst>
              <a:ext uri="{FF2B5EF4-FFF2-40B4-BE49-F238E27FC236}">
                <a16:creationId xmlns:a16="http://schemas.microsoft.com/office/drawing/2014/main" id="{3FD8D334-FEAF-8440-938B-F9ECCD943B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 b="-6"/>
          <a:stretch/>
        </p:blipFill>
        <p:spPr>
          <a:xfrm>
            <a:off x="2032573" y="794384"/>
            <a:ext cx="2094087" cy="1887712"/>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p:spPr>
      </p:pic>
      <p:pic>
        <p:nvPicPr>
          <p:cNvPr id="10" name="Picture 9">
            <a:extLst>
              <a:ext uri="{FF2B5EF4-FFF2-40B4-BE49-F238E27FC236}">
                <a16:creationId xmlns:a16="http://schemas.microsoft.com/office/drawing/2014/main" id="{81B497CD-FF42-1D47-B543-B12A712E7F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 b="-3"/>
          <a:stretch/>
        </p:blipFill>
        <p:spPr>
          <a:xfrm>
            <a:off x="1727310" y="2794467"/>
            <a:ext cx="3293367" cy="3240573"/>
          </a:xfrm>
          <a:custGeom>
            <a:avLst/>
            <a:gdLst/>
            <a:ahLst/>
            <a:cxnLst/>
            <a:rect l="l" t="t" r="r" b="b"/>
            <a:pathLst>
              <a:path w="3293367" h="3240573">
                <a:moveTo>
                  <a:pt x="2353286" y="2104683"/>
                </a:moveTo>
                <a:cubicBezTo>
                  <a:pt x="2353286" y="2104683"/>
                  <a:pt x="2353286" y="2104683"/>
                  <a:pt x="2868450" y="2104683"/>
                </a:cubicBezTo>
                <a:cubicBezTo>
                  <a:pt x="2876795" y="2104683"/>
                  <a:pt x="2884932" y="2105791"/>
                  <a:pt x="2892703" y="2107904"/>
                </a:cubicBezTo>
                <a:lnTo>
                  <a:pt x="2909383" y="2114898"/>
                </a:lnTo>
                <a:lnTo>
                  <a:pt x="2899189" y="2132529"/>
                </a:lnTo>
                <a:cubicBezTo>
                  <a:pt x="2807017" y="2291942"/>
                  <a:pt x="2689037" y="2495992"/>
                  <a:pt x="2538022" y="2757176"/>
                </a:cubicBezTo>
                <a:cubicBezTo>
                  <a:pt x="2493195" y="2834591"/>
                  <a:pt x="2412503" y="2882232"/>
                  <a:pt x="2322847" y="2882232"/>
                </a:cubicBezTo>
                <a:cubicBezTo>
                  <a:pt x="2322847" y="2882232"/>
                  <a:pt x="2322847" y="2882232"/>
                  <a:pt x="2149884" y="2882232"/>
                </a:cubicBezTo>
                <a:lnTo>
                  <a:pt x="2129707" y="2882232"/>
                </a:lnTo>
                <a:lnTo>
                  <a:pt x="2110453" y="2849077"/>
                </a:lnTo>
                <a:cubicBezTo>
                  <a:pt x="2083644" y="2802909"/>
                  <a:pt x="2052449" y="2749188"/>
                  <a:pt x="2016148" y="2686675"/>
                </a:cubicBezTo>
                <a:cubicBezTo>
                  <a:pt x="1999459" y="2658961"/>
                  <a:pt x="1999459" y="2623488"/>
                  <a:pt x="2016148" y="2595774"/>
                </a:cubicBezTo>
                <a:cubicBezTo>
                  <a:pt x="2016148" y="2595774"/>
                  <a:pt x="2016148" y="2595774"/>
                  <a:pt x="2274287" y="2151242"/>
                </a:cubicBezTo>
                <a:cubicBezTo>
                  <a:pt x="2289865" y="2122420"/>
                  <a:pt x="2321018" y="2104683"/>
                  <a:pt x="2353286" y="2104683"/>
                </a:cubicBezTo>
                <a:close/>
                <a:moveTo>
                  <a:pt x="939150" y="0"/>
                </a:moveTo>
                <a:cubicBezTo>
                  <a:pt x="939150" y="0"/>
                  <a:pt x="939150" y="0"/>
                  <a:pt x="2322847" y="0"/>
                </a:cubicBezTo>
                <a:cubicBezTo>
                  <a:pt x="2412503" y="0"/>
                  <a:pt x="2493195" y="47640"/>
                  <a:pt x="2538022" y="125055"/>
                </a:cubicBezTo>
                <a:cubicBezTo>
                  <a:pt x="2538022" y="125055"/>
                  <a:pt x="2538022" y="125055"/>
                  <a:pt x="3228376" y="1319038"/>
                </a:cubicBezTo>
                <a:cubicBezTo>
                  <a:pt x="3273205" y="1393476"/>
                  <a:pt x="3273205" y="1488756"/>
                  <a:pt x="3228376" y="1563194"/>
                </a:cubicBezTo>
                <a:cubicBezTo>
                  <a:pt x="3228376" y="1563194"/>
                  <a:pt x="3228376" y="1563194"/>
                  <a:pt x="2972043" y="2006528"/>
                </a:cubicBezTo>
                <a:lnTo>
                  <a:pt x="2950440" y="2043890"/>
                </a:lnTo>
                <a:lnTo>
                  <a:pt x="2951200" y="2044209"/>
                </a:lnTo>
                <a:cubicBezTo>
                  <a:pt x="2966732" y="2053275"/>
                  <a:pt x="2979910" y="2066404"/>
                  <a:pt x="2989324" y="2082660"/>
                </a:cubicBezTo>
                <a:cubicBezTo>
                  <a:pt x="2989324" y="2082660"/>
                  <a:pt x="2989324" y="2082660"/>
                  <a:pt x="3279247" y="2584089"/>
                </a:cubicBezTo>
                <a:cubicBezTo>
                  <a:pt x="3298074" y="2615350"/>
                  <a:pt x="3298074" y="2655364"/>
                  <a:pt x="3279247" y="2686626"/>
                </a:cubicBezTo>
                <a:cubicBezTo>
                  <a:pt x="3279247" y="2686626"/>
                  <a:pt x="3279247" y="2686626"/>
                  <a:pt x="2989324" y="3188054"/>
                </a:cubicBezTo>
                <a:cubicBezTo>
                  <a:pt x="2970497" y="3220565"/>
                  <a:pt x="2936610" y="3240573"/>
                  <a:pt x="2898957" y="3240573"/>
                </a:cubicBezTo>
                <a:cubicBezTo>
                  <a:pt x="2898957" y="3240573"/>
                  <a:pt x="2898957" y="3240573"/>
                  <a:pt x="2317855" y="3240573"/>
                </a:cubicBezTo>
                <a:cubicBezTo>
                  <a:pt x="2281457" y="3240573"/>
                  <a:pt x="2246316" y="3220565"/>
                  <a:pt x="2228744" y="3188054"/>
                </a:cubicBezTo>
                <a:cubicBezTo>
                  <a:pt x="2228744" y="3188054"/>
                  <a:pt x="2228744" y="3188054"/>
                  <a:pt x="2072563" y="2919100"/>
                </a:cubicBezTo>
                <a:lnTo>
                  <a:pt x="2054920" y="2888716"/>
                </a:lnTo>
                <a:lnTo>
                  <a:pt x="2068802" y="2888716"/>
                </a:lnTo>
                <a:lnTo>
                  <a:pt x="2134418" y="2888716"/>
                </a:lnTo>
                <a:lnTo>
                  <a:pt x="2162922" y="2937803"/>
                </a:lnTo>
                <a:cubicBezTo>
                  <a:pt x="2271824" y="3125340"/>
                  <a:pt x="2271824" y="3125340"/>
                  <a:pt x="2271824" y="3125340"/>
                </a:cubicBezTo>
                <a:cubicBezTo>
                  <a:pt x="2287402" y="3154162"/>
                  <a:pt x="2318557" y="3171900"/>
                  <a:pt x="2350824" y="3171900"/>
                </a:cubicBezTo>
                <a:cubicBezTo>
                  <a:pt x="2865989" y="3171900"/>
                  <a:pt x="2865989" y="3171900"/>
                  <a:pt x="2865989" y="3171900"/>
                </a:cubicBezTo>
                <a:cubicBezTo>
                  <a:pt x="2899368" y="3171900"/>
                  <a:pt x="2929410" y="3154162"/>
                  <a:pt x="2946100" y="3125340"/>
                </a:cubicBezTo>
                <a:cubicBezTo>
                  <a:pt x="3203126" y="2680809"/>
                  <a:pt x="3203126" y="2680809"/>
                  <a:pt x="3203126" y="2680809"/>
                </a:cubicBezTo>
                <a:cubicBezTo>
                  <a:pt x="3219816" y="2653094"/>
                  <a:pt x="3219816" y="2617620"/>
                  <a:pt x="3203126" y="2589906"/>
                </a:cubicBezTo>
                <a:cubicBezTo>
                  <a:pt x="2946100" y="2145375"/>
                  <a:pt x="2946100" y="2145375"/>
                  <a:pt x="2946100" y="2145375"/>
                </a:cubicBezTo>
                <a:cubicBezTo>
                  <a:pt x="2937755" y="2130963"/>
                  <a:pt x="2926072" y="2119323"/>
                  <a:pt x="2912303" y="2111287"/>
                </a:cubicBezTo>
                <a:lnTo>
                  <a:pt x="2908392" y="2109648"/>
                </a:lnTo>
                <a:lnTo>
                  <a:pt x="2929357" y="2073390"/>
                </a:lnTo>
                <a:lnTo>
                  <a:pt x="2944948" y="2046424"/>
                </a:lnTo>
                <a:lnTo>
                  <a:pt x="2928777" y="2039643"/>
                </a:lnTo>
                <a:cubicBezTo>
                  <a:pt x="2920010" y="2037259"/>
                  <a:pt x="2910833" y="2036009"/>
                  <a:pt x="2901420" y="2036009"/>
                </a:cubicBezTo>
                <a:cubicBezTo>
                  <a:pt x="2320317" y="2036009"/>
                  <a:pt x="2320317" y="2036009"/>
                  <a:pt x="2320317" y="2036009"/>
                </a:cubicBezTo>
                <a:cubicBezTo>
                  <a:pt x="2283920" y="2036009"/>
                  <a:pt x="2248778" y="2056016"/>
                  <a:pt x="2231207" y="2088527"/>
                </a:cubicBezTo>
                <a:cubicBezTo>
                  <a:pt x="1940028" y="2589956"/>
                  <a:pt x="1940028" y="2589956"/>
                  <a:pt x="1940028" y="2589956"/>
                </a:cubicBezTo>
                <a:cubicBezTo>
                  <a:pt x="1921201" y="2621217"/>
                  <a:pt x="1921201" y="2661231"/>
                  <a:pt x="1940028" y="2692493"/>
                </a:cubicBezTo>
                <a:cubicBezTo>
                  <a:pt x="1976425" y="2755171"/>
                  <a:pt x="2008272" y="2810015"/>
                  <a:pt x="2036139" y="2858003"/>
                </a:cubicBezTo>
                <a:lnTo>
                  <a:pt x="2050209" y="2882232"/>
                </a:lnTo>
                <a:lnTo>
                  <a:pt x="1985031" y="2882232"/>
                </a:lnTo>
                <a:cubicBezTo>
                  <a:pt x="1782341" y="2882232"/>
                  <a:pt x="1458037" y="2882232"/>
                  <a:pt x="939150" y="2882232"/>
                </a:cubicBezTo>
                <a:cubicBezTo>
                  <a:pt x="852483" y="2882232"/>
                  <a:pt x="768803" y="2834591"/>
                  <a:pt x="726963" y="2757176"/>
                </a:cubicBezTo>
                <a:cubicBezTo>
                  <a:pt x="726963" y="2757176"/>
                  <a:pt x="726963" y="2757176"/>
                  <a:pt x="33622" y="1563194"/>
                </a:cubicBezTo>
                <a:cubicBezTo>
                  <a:pt x="-11207" y="1488756"/>
                  <a:pt x="-11207" y="1393476"/>
                  <a:pt x="33622" y="1319038"/>
                </a:cubicBezTo>
                <a:cubicBezTo>
                  <a:pt x="33622" y="1319038"/>
                  <a:pt x="33622" y="1319038"/>
                  <a:pt x="726963" y="125055"/>
                </a:cubicBezTo>
                <a:cubicBezTo>
                  <a:pt x="768803" y="47640"/>
                  <a:pt x="852483" y="0"/>
                  <a:pt x="939150" y="0"/>
                </a:cubicBezTo>
                <a:close/>
              </a:path>
            </a:pathLst>
          </a:custGeom>
        </p:spPr>
      </p:pic>
      <p:sp>
        <p:nvSpPr>
          <p:cNvPr id="9" name="TextBox 8">
            <a:extLst>
              <a:ext uri="{FF2B5EF4-FFF2-40B4-BE49-F238E27FC236}">
                <a16:creationId xmlns:a16="http://schemas.microsoft.com/office/drawing/2014/main" id="{B4983A22-0E5C-B249-8BF0-8D2484BDB975}"/>
              </a:ext>
            </a:extLst>
          </p:cNvPr>
          <p:cNvSpPr txBox="1"/>
          <p:nvPr/>
        </p:nvSpPr>
        <p:spPr>
          <a:xfrm>
            <a:off x="9197788" y="122333"/>
            <a:ext cx="2768240" cy="9079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en-GB" sz="2400" b="1"/>
              <a:t>Internal Assessment</a:t>
            </a:r>
            <a:endParaRPr lang="en-GB" sz="2400"/>
          </a:p>
          <a:p>
            <a:pPr>
              <a:spcAft>
                <a:spcPts val="600"/>
              </a:spcAft>
            </a:pPr>
            <a:r>
              <a:rPr lang="en-GB" sz="2400"/>
              <a:t>Coursework</a:t>
            </a:r>
          </a:p>
        </p:txBody>
      </p:sp>
      <p:pic>
        <p:nvPicPr>
          <p:cNvPr id="29" name="Picture 28">
            <a:extLst>
              <a:ext uri="{FF2B5EF4-FFF2-40B4-BE49-F238E27FC236}">
                <a16:creationId xmlns:a16="http://schemas.microsoft.com/office/drawing/2014/main" id="{818332C1-2F09-584E-A924-CD2124D7D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spTree>
    <p:extLst>
      <p:ext uri="{BB962C8B-B14F-4D97-AF65-F5344CB8AC3E}">
        <p14:creationId xmlns:p14="http://schemas.microsoft.com/office/powerpoint/2010/main" val="130342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72DD-92CE-654C-98A6-B959202F2831}"/>
              </a:ext>
            </a:extLst>
          </p:cNvPr>
          <p:cNvSpPr>
            <a:spLocks noGrp="1"/>
          </p:cNvSpPr>
          <p:nvPr>
            <p:ph type="title"/>
          </p:nvPr>
        </p:nvSpPr>
        <p:spPr>
          <a:xfrm>
            <a:off x="965200" y="851517"/>
            <a:ext cx="4855430" cy="1461778"/>
          </a:xfrm>
        </p:spPr>
        <p:txBody>
          <a:bodyPr>
            <a:normAutofit/>
          </a:bodyPr>
          <a:lstStyle/>
          <a:p>
            <a:r>
              <a:rPr lang="en-GB" sz="3400" b="1">
                <a:latin typeface="Arial" panose="020B0604020202020204" pitchFamily="34" charset="0"/>
                <a:cs typeface="Arial" panose="020B0604020202020204" pitchFamily="34" charset="0"/>
              </a:rPr>
              <a:t>Unit 11: Genetics and Genetic Engineering</a:t>
            </a:r>
          </a:p>
        </p:txBody>
      </p:sp>
      <p:sp>
        <p:nvSpPr>
          <p:cNvPr id="3" name="Content Placeholder 2">
            <a:extLst>
              <a:ext uri="{FF2B5EF4-FFF2-40B4-BE49-F238E27FC236}">
                <a16:creationId xmlns:a16="http://schemas.microsoft.com/office/drawing/2014/main" id="{D589DC01-4F33-1F4C-8ED8-3BDF01B3BB6D}"/>
              </a:ext>
            </a:extLst>
          </p:cNvPr>
          <p:cNvSpPr>
            <a:spLocks noGrp="1"/>
          </p:cNvSpPr>
          <p:nvPr>
            <p:ph idx="1"/>
          </p:nvPr>
        </p:nvSpPr>
        <p:spPr>
          <a:xfrm>
            <a:off x="965200" y="2470248"/>
            <a:ext cx="3955143" cy="3536236"/>
          </a:xfrm>
        </p:spPr>
        <p:txBody>
          <a:bodyPr>
            <a:normAutofit/>
          </a:bodyPr>
          <a:lstStyle/>
          <a:p>
            <a:pPr marL="0" indent="0">
              <a:buNone/>
            </a:pPr>
            <a:r>
              <a:rPr lang="en-GB" sz="2400"/>
              <a:t>We will gain an understanding of the structure of DNA, cell division and the principles of Mendelian genetics and variation.</a:t>
            </a:r>
          </a:p>
          <a:p>
            <a:pPr marL="0" indent="0">
              <a:buNone/>
            </a:pPr>
            <a:endParaRPr lang="en-GB" sz="2400"/>
          </a:p>
        </p:txBody>
      </p:sp>
      <p:pic>
        <p:nvPicPr>
          <p:cNvPr id="8" name="Picture 7">
            <a:extLst>
              <a:ext uri="{FF2B5EF4-FFF2-40B4-BE49-F238E27FC236}">
                <a16:creationId xmlns:a16="http://schemas.microsoft.com/office/drawing/2014/main" id="{E7A7D67B-07C5-A64A-9588-E1E74C0801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46886" y="789709"/>
            <a:ext cx="2397514" cy="2161236"/>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p:spPr>
      </p:pic>
      <p:pic>
        <p:nvPicPr>
          <p:cNvPr id="7" name="Picture 6">
            <a:extLst>
              <a:ext uri="{FF2B5EF4-FFF2-40B4-BE49-F238E27FC236}">
                <a16:creationId xmlns:a16="http://schemas.microsoft.com/office/drawing/2014/main" id="{711745DD-2EF4-8F44-91DF-3438807A27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509864" y="1423024"/>
            <a:ext cx="5249321" cy="4597738"/>
          </a:xfrm>
          <a:custGeom>
            <a:avLst/>
            <a:gdLst/>
            <a:ahLst/>
            <a:cxnLst/>
            <a:rect l="l" t="t" r="r" b="b"/>
            <a:pathLst>
              <a:path w="5249321" h="4597738">
                <a:moveTo>
                  <a:pt x="1937803" y="0"/>
                </a:moveTo>
                <a:lnTo>
                  <a:pt x="2075306" y="0"/>
                </a:lnTo>
                <a:cubicBezTo>
                  <a:pt x="3756720" y="0"/>
                  <a:pt x="3756720" y="0"/>
                  <a:pt x="3756720" y="0"/>
                </a:cubicBezTo>
                <a:cubicBezTo>
                  <a:pt x="3871017" y="0"/>
                  <a:pt x="4018934" y="79730"/>
                  <a:pt x="4079444" y="179392"/>
                </a:cubicBezTo>
                <a:cubicBezTo>
                  <a:pt x="5208980" y="2112834"/>
                  <a:pt x="5208980" y="2112834"/>
                  <a:pt x="5208980" y="2112834"/>
                </a:cubicBezTo>
                <a:cubicBezTo>
                  <a:pt x="5262769" y="2219140"/>
                  <a:pt x="5262769" y="2378598"/>
                  <a:pt x="5208980" y="2484906"/>
                </a:cubicBezTo>
                <a:cubicBezTo>
                  <a:pt x="4079444" y="4418346"/>
                  <a:pt x="4079444" y="4418346"/>
                  <a:pt x="4079444" y="4418346"/>
                </a:cubicBezTo>
                <a:cubicBezTo>
                  <a:pt x="4018934" y="4518010"/>
                  <a:pt x="3871017" y="4597738"/>
                  <a:pt x="3756720" y="4597738"/>
                </a:cubicBezTo>
                <a:lnTo>
                  <a:pt x="1497645" y="4597738"/>
                </a:lnTo>
                <a:cubicBezTo>
                  <a:pt x="1376624" y="4597738"/>
                  <a:pt x="1228709" y="4518010"/>
                  <a:pt x="1174922" y="4418346"/>
                </a:cubicBezTo>
                <a:cubicBezTo>
                  <a:pt x="45385" y="2484906"/>
                  <a:pt x="45385" y="2484906"/>
                  <a:pt x="45385" y="2484906"/>
                </a:cubicBezTo>
                <a:cubicBezTo>
                  <a:pt x="-15128" y="2378598"/>
                  <a:pt x="-15128" y="2219140"/>
                  <a:pt x="45385" y="2112834"/>
                </a:cubicBezTo>
                <a:cubicBezTo>
                  <a:pt x="115981" y="1991994"/>
                  <a:pt x="182165" y="1878706"/>
                  <a:pt x="244212" y="1772499"/>
                </a:cubicBezTo>
                <a:lnTo>
                  <a:pt x="329190" y="1627041"/>
                </a:lnTo>
                <a:lnTo>
                  <a:pt x="1398074" y="1627041"/>
                </a:lnTo>
                <a:cubicBezTo>
                  <a:pt x="1456729" y="1627041"/>
                  <a:pt x="1532637" y="1586126"/>
                  <a:pt x="1563690" y="1534980"/>
                </a:cubicBezTo>
                <a:cubicBezTo>
                  <a:pt x="1563690" y="1534980"/>
                  <a:pt x="1563690" y="1534980"/>
                  <a:pt x="2143347" y="542774"/>
                </a:cubicBezTo>
                <a:cubicBezTo>
                  <a:pt x="2170950" y="488219"/>
                  <a:pt x="2170950" y="406388"/>
                  <a:pt x="2143347" y="351833"/>
                </a:cubicBezTo>
                <a:cubicBezTo>
                  <a:pt x="2143347" y="351833"/>
                  <a:pt x="2143347" y="351833"/>
                  <a:pt x="1954987" y="29414"/>
                </a:cubicBezTo>
                <a:close/>
              </a:path>
            </a:pathLst>
          </a:custGeom>
        </p:spPr>
      </p:pic>
      <p:pic>
        <p:nvPicPr>
          <p:cNvPr id="6" name="Picture 5">
            <a:extLst>
              <a:ext uri="{FF2B5EF4-FFF2-40B4-BE49-F238E27FC236}">
                <a16:creationId xmlns:a16="http://schemas.microsoft.com/office/drawing/2014/main" id="{3734CB1C-3420-084C-8829-72CCFBD0D4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5082455" y="3907056"/>
            <a:ext cx="1792581" cy="1615920"/>
          </a:xfrm>
          <a:custGeom>
            <a:avLst/>
            <a:gdLst/>
            <a:ahLst/>
            <a:cxnLst/>
            <a:rect l="l" t="t" r="r" b="b"/>
            <a:pathLst>
              <a:path w="1792581" h="1615920">
                <a:moveTo>
                  <a:pt x="511427" y="0"/>
                </a:moveTo>
                <a:cubicBezTo>
                  <a:pt x="1282876" y="0"/>
                  <a:pt x="1282876" y="0"/>
                  <a:pt x="1282876" y="0"/>
                </a:cubicBezTo>
                <a:cubicBezTo>
                  <a:pt x="1321907" y="0"/>
                  <a:pt x="1372419" y="28022"/>
                  <a:pt x="1393082" y="63050"/>
                </a:cubicBezTo>
                <a:cubicBezTo>
                  <a:pt x="1778805" y="742576"/>
                  <a:pt x="1778805" y="742576"/>
                  <a:pt x="1778805" y="742576"/>
                </a:cubicBezTo>
                <a:cubicBezTo>
                  <a:pt x="1797173" y="779939"/>
                  <a:pt x="1797173" y="835982"/>
                  <a:pt x="1778805" y="873345"/>
                </a:cubicBezTo>
                <a:cubicBezTo>
                  <a:pt x="1393082" y="1552872"/>
                  <a:pt x="1393082" y="1552872"/>
                  <a:pt x="1393082" y="1552872"/>
                </a:cubicBezTo>
                <a:cubicBezTo>
                  <a:pt x="1372419" y="1587899"/>
                  <a:pt x="1321907" y="1615920"/>
                  <a:pt x="1282876" y="1615920"/>
                </a:cubicBezTo>
                <a:lnTo>
                  <a:pt x="511427" y="1615920"/>
                </a:lnTo>
                <a:cubicBezTo>
                  <a:pt x="470101" y="1615920"/>
                  <a:pt x="419590" y="1587899"/>
                  <a:pt x="401222" y="1552872"/>
                </a:cubicBezTo>
                <a:cubicBezTo>
                  <a:pt x="15498" y="873345"/>
                  <a:pt x="15498" y="873345"/>
                  <a:pt x="15498" y="873345"/>
                </a:cubicBezTo>
                <a:cubicBezTo>
                  <a:pt x="-5166" y="835982"/>
                  <a:pt x="-5166" y="779939"/>
                  <a:pt x="15498" y="742576"/>
                </a:cubicBezTo>
                <a:cubicBezTo>
                  <a:pt x="401222" y="63050"/>
                  <a:pt x="401222" y="63050"/>
                  <a:pt x="401222" y="63050"/>
                </a:cubicBezTo>
                <a:cubicBezTo>
                  <a:pt x="419590" y="28022"/>
                  <a:pt x="470101" y="0"/>
                  <a:pt x="511427" y="0"/>
                </a:cubicBezTo>
                <a:close/>
              </a:path>
            </a:pathLst>
          </a:custGeom>
        </p:spPr>
      </p:pic>
      <p:pic>
        <p:nvPicPr>
          <p:cNvPr id="15" name="Picture 14">
            <a:extLst>
              <a:ext uri="{FF2B5EF4-FFF2-40B4-BE49-F238E27FC236}">
                <a16:creationId xmlns:a16="http://schemas.microsoft.com/office/drawing/2014/main" id="{1C2DE084-1672-3E41-9ED7-28DD7828EE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sp>
        <p:nvSpPr>
          <p:cNvPr id="16" name="TextBox 15">
            <a:extLst>
              <a:ext uri="{FF2B5EF4-FFF2-40B4-BE49-F238E27FC236}">
                <a16:creationId xmlns:a16="http://schemas.microsoft.com/office/drawing/2014/main" id="{A97525D2-F598-CA4B-A490-652303BBDB5D}"/>
              </a:ext>
            </a:extLst>
          </p:cNvPr>
          <p:cNvSpPr txBox="1"/>
          <p:nvPr/>
        </p:nvSpPr>
        <p:spPr>
          <a:xfrm>
            <a:off x="9197788" y="122333"/>
            <a:ext cx="2768240" cy="9079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en-GB" sz="2400" b="1"/>
              <a:t>Internal Assessment</a:t>
            </a:r>
            <a:endParaRPr lang="en-GB" sz="2400"/>
          </a:p>
          <a:p>
            <a:pPr>
              <a:spcAft>
                <a:spcPts val="600"/>
              </a:spcAft>
            </a:pPr>
            <a:r>
              <a:rPr lang="en-GB" sz="2400"/>
              <a:t>Coursework</a:t>
            </a:r>
          </a:p>
        </p:txBody>
      </p:sp>
    </p:spTree>
    <p:extLst>
      <p:ext uri="{BB962C8B-B14F-4D97-AF65-F5344CB8AC3E}">
        <p14:creationId xmlns:p14="http://schemas.microsoft.com/office/powerpoint/2010/main" val="2957336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BE14-DEA0-F44E-B258-9C7CCA30B571}"/>
              </a:ext>
            </a:extLst>
          </p:cNvPr>
          <p:cNvSpPr>
            <a:spLocks noGrp="1"/>
          </p:cNvSpPr>
          <p:nvPr>
            <p:ph type="title"/>
          </p:nvPr>
        </p:nvSpPr>
        <p:spPr>
          <a:xfrm>
            <a:off x="965200" y="851517"/>
            <a:ext cx="4855430" cy="1461778"/>
          </a:xfrm>
        </p:spPr>
        <p:txBody>
          <a:bodyPr>
            <a:normAutofit/>
          </a:bodyPr>
          <a:lstStyle/>
          <a:p>
            <a:r>
              <a:rPr lang="en-GB" sz="3400" b="1">
                <a:latin typeface="Arial" panose="020B0604020202020204" pitchFamily="34" charset="0"/>
                <a:cs typeface="Arial" panose="020B0604020202020204" pitchFamily="34" charset="0"/>
              </a:rPr>
              <a:t>Unit 8: Physiology of Human Body Systems</a:t>
            </a:r>
          </a:p>
        </p:txBody>
      </p:sp>
      <p:sp>
        <p:nvSpPr>
          <p:cNvPr id="3" name="Content Placeholder 2">
            <a:extLst>
              <a:ext uri="{FF2B5EF4-FFF2-40B4-BE49-F238E27FC236}">
                <a16:creationId xmlns:a16="http://schemas.microsoft.com/office/drawing/2014/main" id="{5564E1F4-6737-B942-B17D-C7747B9F61E8}"/>
              </a:ext>
            </a:extLst>
          </p:cNvPr>
          <p:cNvSpPr>
            <a:spLocks noGrp="1"/>
          </p:cNvSpPr>
          <p:nvPr>
            <p:ph idx="1"/>
          </p:nvPr>
        </p:nvSpPr>
        <p:spPr>
          <a:xfrm>
            <a:off x="965200" y="2470248"/>
            <a:ext cx="3955143" cy="3536236"/>
          </a:xfrm>
        </p:spPr>
        <p:txBody>
          <a:bodyPr>
            <a:normAutofit/>
          </a:bodyPr>
          <a:lstStyle/>
          <a:p>
            <a:pPr marL="0" indent="0">
              <a:buNone/>
            </a:pPr>
            <a:r>
              <a:rPr lang="en-GB" sz="2400"/>
              <a:t>We will study the physiological make up of three human body systems (musculoskeletal, lymphatic and digestive), how the systems function and what occurs during dysfunction.</a:t>
            </a:r>
          </a:p>
          <a:p>
            <a:pPr marL="0" indent="0">
              <a:buNone/>
            </a:pPr>
            <a:endParaRPr lang="en-GB" sz="2400"/>
          </a:p>
        </p:txBody>
      </p:sp>
      <p:pic>
        <p:nvPicPr>
          <p:cNvPr id="6" name="Picture 5">
            <a:extLst>
              <a:ext uri="{FF2B5EF4-FFF2-40B4-BE49-F238E27FC236}">
                <a16:creationId xmlns:a16="http://schemas.microsoft.com/office/drawing/2014/main" id="{5DFD78B3-2EF7-A24D-B053-D63B68214C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46886" y="789709"/>
            <a:ext cx="2397514" cy="2161236"/>
          </a:xfrm>
          <a:custGeom>
            <a:avLst/>
            <a:gdLst/>
            <a:ahLst/>
            <a:cxnLst/>
            <a:rect l="l" t="t" r="r" b="b"/>
            <a:pathLst>
              <a:path w="2397514" h="2161236">
                <a:moveTo>
                  <a:pt x="684017" y="0"/>
                </a:moveTo>
                <a:cubicBezTo>
                  <a:pt x="1715801" y="0"/>
                  <a:pt x="1715801" y="0"/>
                  <a:pt x="1715801" y="0"/>
                </a:cubicBezTo>
                <a:cubicBezTo>
                  <a:pt x="1768004" y="0"/>
                  <a:pt x="1835562" y="37478"/>
                  <a:pt x="1863198" y="84326"/>
                </a:cubicBezTo>
                <a:cubicBezTo>
                  <a:pt x="2379089" y="993169"/>
                  <a:pt x="2379089" y="993169"/>
                  <a:pt x="2379089" y="993169"/>
                </a:cubicBezTo>
                <a:cubicBezTo>
                  <a:pt x="2403656" y="1043140"/>
                  <a:pt x="2403656" y="1118096"/>
                  <a:pt x="2379089" y="1168068"/>
                </a:cubicBezTo>
                <a:cubicBezTo>
                  <a:pt x="1863198" y="2076910"/>
                  <a:pt x="1863198" y="2076910"/>
                  <a:pt x="1863198" y="2076910"/>
                </a:cubicBezTo>
                <a:cubicBezTo>
                  <a:pt x="1835562" y="2123759"/>
                  <a:pt x="1768004" y="2161236"/>
                  <a:pt x="1715801" y="2161236"/>
                </a:cubicBezTo>
                <a:lnTo>
                  <a:pt x="684017" y="2161236"/>
                </a:lnTo>
                <a:cubicBezTo>
                  <a:pt x="628744" y="2161236"/>
                  <a:pt x="561187" y="2123759"/>
                  <a:pt x="536621" y="2076910"/>
                </a:cubicBezTo>
                <a:cubicBezTo>
                  <a:pt x="20729" y="1168068"/>
                  <a:pt x="20729" y="1168068"/>
                  <a:pt x="20729" y="1168068"/>
                </a:cubicBezTo>
                <a:cubicBezTo>
                  <a:pt x="-6909" y="1118096"/>
                  <a:pt x="-6909" y="1043140"/>
                  <a:pt x="20729" y="993169"/>
                </a:cubicBezTo>
                <a:cubicBezTo>
                  <a:pt x="536621" y="84326"/>
                  <a:pt x="536621" y="84326"/>
                  <a:pt x="536621" y="84326"/>
                </a:cubicBezTo>
                <a:cubicBezTo>
                  <a:pt x="561187" y="37478"/>
                  <a:pt x="628744" y="0"/>
                  <a:pt x="684017" y="0"/>
                </a:cubicBezTo>
                <a:close/>
              </a:path>
            </a:pathLst>
          </a:custGeom>
        </p:spPr>
      </p:pic>
      <p:pic>
        <p:nvPicPr>
          <p:cNvPr id="8" name="Picture 7">
            <a:extLst>
              <a:ext uri="{FF2B5EF4-FFF2-40B4-BE49-F238E27FC236}">
                <a16:creationId xmlns:a16="http://schemas.microsoft.com/office/drawing/2014/main" id="{8646366E-0AD5-7D4C-B64F-6C679453FA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509864" y="1423024"/>
            <a:ext cx="5249321" cy="4597738"/>
          </a:xfrm>
          <a:custGeom>
            <a:avLst/>
            <a:gdLst/>
            <a:ahLst/>
            <a:cxnLst/>
            <a:rect l="l" t="t" r="r" b="b"/>
            <a:pathLst>
              <a:path w="5249321" h="4597738">
                <a:moveTo>
                  <a:pt x="1937803" y="0"/>
                </a:moveTo>
                <a:lnTo>
                  <a:pt x="2075306" y="0"/>
                </a:lnTo>
                <a:cubicBezTo>
                  <a:pt x="3756720" y="0"/>
                  <a:pt x="3756720" y="0"/>
                  <a:pt x="3756720" y="0"/>
                </a:cubicBezTo>
                <a:cubicBezTo>
                  <a:pt x="3871017" y="0"/>
                  <a:pt x="4018934" y="79730"/>
                  <a:pt x="4079444" y="179392"/>
                </a:cubicBezTo>
                <a:cubicBezTo>
                  <a:pt x="5208980" y="2112834"/>
                  <a:pt x="5208980" y="2112834"/>
                  <a:pt x="5208980" y="2112834"/>
                </a:cubicBezTo>
                <a:cubicBezTo>
                  <a:pt x="5262769" y="2219140"/>
                  <a:pt x="5262769" y="2378598"/>
                  <a:pt x="5208980" y="2484906"/>
                </a:cubicBezTo>
                <a:cubicBezTo>
                  <a:pt x="4079444" y="4418346"/>
                  <a:pt x="4079444" y="4418346"/>
                  <a:pt x="4079444" y="4418346"/>
                </a:cubicBezTo>
                <a:cubicBezTo>
                  <a:pt x="4018934" y="4518010"/>
                  <a:pt x="3871017" y="4597738"/>
                  <a:pt x="3756720" y="4597738"/>
                </a:cubicBezTo>
                <a:lnTo>
                  <a:pt x="1497645" y="4597738"/>
                </a:lnTo>
                <a:cubicBezTo>
                  <a:pt x="1376624" y="4597738"/>
                  <a:pt x="1228709" y="4518010"/>
                  <a:pt x="1174922" y="4418346"/>
                </a:cubicBezTo>
                <a:cubicBezTo>
                  <a:pt x="45385" y="2484906"/>
                  <a:pt x="45385" y="2484906"/>
                  <a:pt x="45385" y="2484906"/>
                </a:cubicBezTo>
                <a:cubicBezTo>
                  <a:pt x="-15128" y="2378598"/>
                  <a:pt x="-15128" y="2219140"/>
                  <a:pt x="45385" y="2112834"/>
                </a:cubicBezTo>
                <a:cubicBezTo>
                  <a:pt x="115981" y="1991994"/>
                  <a:pt x="182165" y="1878706"/>
                  <a:pt x="244212" y="1772499"/>
                </a:cubicBezTo>
                <a:lnTo>
                  <a:pt x="329190" y="1627041"/>
                </a:lnTo>
                <a:lnTo>
                  <a:pt x="1398074" y="1627041"/>
                </a:lnTo>
                <a:cubicBezTo>
                  <a:pt x="1456729" y="1627041"/>
                  <a:pt x="1532637" y="1586126"/>
                  <a:pt x="1563690" y="1534980"/>
                </a:cubicBezTo>
                <a:cubicBezTo>
                  <a:pt x="1563690" y="1534980"/>
                  <a:pt x="1563690" y="1534980"/>
                  <a:pt x="2143347" y="542774"/>
                </a:cubicBezTo>
                <a:cubicBezTo>
                  <a:pt x="2170950" y="488219"/>
                  <a:pt x="2170950" y="406388"/>
                  <a:pt x="2143347" y="351833"/>
                </a:cubicBezTo>
                <a:cubicBezTo>
                  <a:pt x="2143347" y="351833"/>
                  <a:pt x="2143347" y="351833"/>
                  <a:pt x="1954987" y="29414"/>
                </a:cubicBezTo>
                <a:close/>
              </a:path>
            </a:pathLst>
          </a:custGeom>
        </p:spPr>
      </p:pic>
      <p:pic>
        <p:nvPicPr>
          <p:cNvPr id="9" name="Picture 8">
            <a:extLst>
              <a:ext uri="{FF2B5EF4-FFF2-40B4-BE49-F238E27FC236}">
                <a16:creationId xmlns:a16="http://schemas.microsoft.com/office/drawing/2014/main" id="{083AFF68-4194-3449-930F-8054E66375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82455" y="3907056"/>
            <a:ext cx="1792581" cy="1615920"/>
          </a:xfrm>
          <a:custGeom>
            <a:avLst/>
            <a:gdLst/>
            <a:ahLst/>
            <a:cxnLst/>
            <a:rect l="l" t="t" r="r" b="b"/>
            <a:pathLst>
              <a:path w="1792581" h="1615920">
                <a:moveTo>
                  <a:pt x="511427" y="0"/>
                </a:moveTo>
                <a:cubicBezTo>
                  <a:pt x="1282876" y="0"/>
                  <a:pt x="1282876" y="0"/>
                  <a:pt x="1282876" y="0"/>
                </a:cubicBezTo>
                <a:cubicBezTo>
                  <a:pt x="1321907" y="0"/>
                  <a:pt x="1372419" y="28022"/>
                  <a:pt x="1393082" y="63050"/>
                </a:cubicBezTo>
                <a:cubicBezTo>
                  <a:pt x="1778805" y="742576"/>
                  <a:pt x="1778805" y="742576"/>
                  <a:pt x="1778805" y="742576"/>
                </a:cubicBezTo>
                <a:cubicBezTo>
                  <a:pt x="1797173" y="779939"/>
                  <a:pt x="1797173" y="835982"/>
                  <a:pt x="1778805" y="873345"/>
                </a:cubicBezTo>
                <a:cubicBezTo>
                  <a:pt x="1393082" y="1552872"/>
                  <a:pt x="1393082" y="1552872"/>
                  <a:pt x="1393082" y="1552872"/>
                </a:cubicBezTo>
                <a:cubicBezTo>
                  <a:pt x="1372419" y="1587899"/>
                  <a:pt x="1321907" y="1615920"/>
                  <a:pt x="1282876" y="1615920"/>
                </a:cubicBezTo>
                <a:lnTo>
                  <a:pt x="511427" y="1615920"/>
                </a:lnTo>
                <a:cubicBezTo>
                  <a:pt x="470101" y="1615920"/>
                  <a:pt x="419590" y="1587899"/>
                  <a:pt x="401222" y="1552872"/>
                </a:cubicBezTo>
                <a:cubicBezTo>
                  <a:pt x="15498" y="873345"/>
                  <a:pt x="15498" y="873345"/>
                  <a:pt x="15498" y="873345"/>
                </a:cubicBezTo>
                <a:cubicBezTo>
                  <a:pt x="-5166" y="835982"/>
                  <a:pt x="-5166" y="779939"/>
                  <a:pt x="15498" y="742576"/>
                </a:cubicBezTo>
                <a:cubicBezTo>
                  <a:pt x="401222" y="63050"/>
                  <a:pt x="401222" y="63050"/>
                  <a:pt x="401222" y="63050"/>
                </a:cubicBezTo>
                <a:cubicBezTo>
                  <a:pt x="419590" y="28022"/>
                  <a:pt x="470101" y="0"/>
                  <a:pt x="511427" y="0"/>
                </a:cubicBezTo>
                <a:close/>
              </a:path>
            </a:pathLst>
          </a:custGeom>
        </p:spPr>
      </p:pic>
      <p:pic>
        <p:nvPicPr>
          <p:cNvPr id="27" name="Picture 26">
            <a:extLst>
              <a:ext uri="{FF2B5EF4-FFF2-40B4-BE49-F238E27FC236}">
                <a16:creationId xmlns:a16="http://schemas.microsoft.com/office/drawing/2014/main" id="{4A628D21-F9B6-254A-B7E4-E90E5B893A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692" y="6126162"/>
            <a:ext cx="761308" cy="731838"/>
          </a:xfrm>
          <a:prstGeom prst="rect">
            <a:avLst/>
          </a:prstGeom>
        </p:spPr>
      </p:pic>
      <p:sp>
        <p:nvSpPr>
          <p:cNvPr id="31" name="TextBox 30">
            <a:extLst>
              <a:ext uri="{FF2B5EF4-FFF2-40B4-BE49-F238E27FC236}">
                <a16:creationId xmlns:a16="http://schemas.microsoft.com/office/drawing/2014/main" id="{FCDECAA2-A1D0-0042-A4F3-79DBD7808660}"/>
              </a:ext>
            </a:extLst>
          </p:cNvPr>
          <p:cNvSpPr txBox="1"/>
          <p:nvPr/>
        </p:nvSpPr>
        <p:spPr>
          <a:xfrm>
            <a:off x="9197788" y="122333"/>
            <a:ext cx="2768240" cy="9079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en-GB" sz="2400" b="1"/>
              <a:t>Internal Assessment</a:t>
            </a:r>
            <a:endParaRPr lang="en-GB" sz="2400"/>
          </a:p>
          <a:p>
            <a:pPr>
              <a:spcAft>
                <a:spcPts val="600"/>
              </a:spcAft>
            </a:pPr>
            <a:r>
              <a:rPr lang="en-GB" sz="2400"/>
              <a:t>Coursework</a:t>
            </a:r>
          </a:p>
        </p:txBody>
      </p:sp>
    </p:spTree>
    <p:extLst>
      <p:ext uri="{BB962C8B-B14F-4D97-AF65-F5344CB8AC3E}">
        <p14:creationId xmlns:p14="http://schemas.microsoft.com/office/powerpoint/2010/main" val="279784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TotalTime>
  <Words>664</Words>
  <Application>Microsoft Office PowerPoint</Application>
  <PresentationFormat>Widescreen</PresentationFormat>
  <Paragraphs>119</Paragraphs>
  <Slides>12</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Helvetica</vt:lpstr>
      <vt:lpstr>Times New Roman</vt:lpstr>
      <vt:lpstr>Office Theme</vt:lpstr>
      <vt:lpstr>Welcome to Applied Science</vt:lpstr>
      <vt:lpstr>PowerPoint Presentation</vt:lpstr>
      <vt:lpstr>Course Structure</vt:lpstr>
      <vt:lpstr>Course Structure</vt:lpstr>
      <vt:lpstr>Unit 1: Principles and Applications of Science I</vt:lpstr>
      <vt:lpstr>Unit 3: Science Investigation Skills</vt:lpstr>
      <vt:lpstr>Unit 2: Practical Scientific Procedures and Techniques</vt:lpstr>
      <vt:lpstr>Unit 11: Genetics and Genetic Engineering</vt:lpstr>
      <vt:lpstr>Unit 8: Physiology of Human Body Systems</vt:lpstr>
      <vt:lpstr>Unit 10: Biological Molecules and Metabolic Pathways</vt:lpstr>
      <vt:lpstr>Unit 12: Diseases and Infection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Applied Science</dc:title>
  <dc:creator>Edward Hillman</dc:creator>
  <cp:lastModifiedBy>Stephen Hall</cp:lastModifiedBy>
  <cp:revision>6</cp:revision>
  <dcterms:created xsi:type="dcterms:W3CDTF">2020-06-18T15:03:33Z</dcterms:created>
  <dcterms:modified xsi:type="dcterms:W3CDTF">2020-06-24T13:19:09Z</dcterms:modified>
</cp:coreProperties>
</file>