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sldIdLst>
    <p:sldId id="277" r:id="rId4"/>
    <p:sldId id="280" r:id="rId5"/>
    <p:sldId id="298" r:id="rId6"/>
    <p:sldId id="282" r:id="rId7"/>
    <p:sldId id="283" r:id="rId8"/>
    <p:sldId id="307" r:id="rId9"/>
    <p:sldId id="284" r:id="rId10"/>
    <p:sldId id="310" r:id="rId11"/>
    <p:sldId id="313" r:id="rId12"/>
    <p:sldId id="308" r:id="rId13"/>
    <p:sldId id="285" r:id="rId14"/>
    <p:sldId id="311" r:id="rId15"/>
    <p:sldId id="314" r:id="rId16"/>
    <p:sldId id="309" r:id="rId17"/>
    <p:sldId id="286" r:id="rId18"/>
    <p:sldId id="312" r:id="rId19"/>
    <p:sldId id="288" r:id="rId20"/>
    <p:sldId id="292" r:id="rId21"/>
    <p:sldId id="293" r:id="rId22"/>
    <p:sldId id="300" r:id="rId23"/>
    <p:sldId id="304" r:id="rId24"/>
    <p:sldId id="305" r:id="rId25"/>
    <p:sldId id="306" r:id="rId26"/>
    <p:sldId id="302" r:id="rId27"/>
    <p:sldId id="303" r:id="rId28"/>
    <p:sldId id="299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C3565"/>
    <a:srgbClr val="AB2F2F"/>
    <a:srgbClr val="E89602"/>
    <a:srgbClr val="A8D1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72" autoAdjust="0"/>
    <p:restoredTop sz="94600" autoAdjust="0"/>
  </p:normalViewPr>
  <p:slideViewPr>
    <p:cSldViewPr>
      <p:cViewPr varScale="1">
        <p:scale>
          <a:sx n="65" d="100"/>
          <a:sy n="65" d="100"/>
        </p:scale>
        <p:origin x="1316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9A389-A40C-4483-84F4-A2F30C60829F}" type="datetimeFigureOut">
              <a:rPr lang="en-GB" smtClean="0"/>
              <a:t>26/06/2020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468B0-7C12-4FD0-9F1F-95115A071CC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96601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9A389-A40C-4483-84F4-A2F30C60829F}" type="datetimeFigureOut">
              <a:rPr lang="en-GB" smtClean="0"/>
              <a:t>26/06/2020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468B0-7C12-4FD0-9F1F-95115A071CC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14985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9A389-A40C-4483-84F4-A2F30C60829F}" type="datetimeFigureOut">
              <a:rPr lang="en-GB" smtClean="0"/>
              <a:t>26/06/2020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468B0-7C12-4FD0-9F1F-95115A071CC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87161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6/26/2020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4224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spd="slow" advClick="0" advTm="12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6/26/2020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5833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spd="slow" advClick="0" advTm="12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6/26/2020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8923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spd="slow" advClick="0" advTm="12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6/26/2020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6439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spd="slow" advClick="0" advTm="12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6/26/2020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5283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spd="slow" advClick="0" advTm="12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6/26/2020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5167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spd="slow" advClick="0" advTm="12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6/26/2020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6095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spd="slow" advClick="0" advTm="12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6/26/2020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1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spd="slow" advClick="0" advTm="12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9A389-A40C-4483-84F4-A2F30C60829F}" type="datetimeFigureOut">
              <a:rPr lang="en-GB" smtClean="0"/>
              <a:t>26/06/2020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468B0-7C12-4FD0-9F1F-95115A071CC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8432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6/26/2020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4728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spd="slow" advClick="0" advTm="12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6/26/2020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1211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spd="slow" advClick="0" advTm="12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6/26/2020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6338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spd="slow" advClick="0" advTm="1200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9AF38-5BEB-4AA0-8AD1-0E7686FD5106}" type="datetimeFigureOut">
              <a:rPr lang="en-GB" smtClean="0"/>
              <a:t>26/06/2020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96C1C-4641-480C-9572-2A08873DE6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1561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9AF38-5BEB-4AA0-8AD1-0E7686FD5106}" type="datetimeFigureOut">
              <a:rPr lang="en-GB" smtClean="0"/>
              <a:t>26/06/2020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96C1C-4641-480C-9572-2A08873DE6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8240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9AF38-5BEB-4AA0-8AD1-0E7686FD5106}" type="datetimeFigureOut">
              <a:rPr lang="en-GB" smtClean="0"/>
              <a:t>26/06/2020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96C1C-4641-480C-9572-2A08873DE6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5529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9AF38-5BEB-4AA0-8AD1-0E7686FD5106}" type="datetimeFigureOut">
              <a:rPr lang="en-GB" smtClean="0"/>
              <a:t>26/06/2020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96C1C-4641-480C-9572-2A08873DE6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1553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9AF38-5BEB-4AA0-8AD1-0E7686FD5106}" type="datetimeFigureOut">
              <a:rPr lang="en-GB" smtClean="0"/>
              <a:t>26/06/2020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96C1C-4641-480C-9572-2A08873DE6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3668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9AF38-5BEB-4AA0-8AD1-0E7686FD5106}" type="datetimeFigureOut">
              <a:rPr lang="en-GB" smtClean="0"/>
              <a:t>26/06/2020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96C1C-4641-480C-9572-2A08873DE6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5524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9AF38-5BEB-4AA0-8AD1-0E7686FD5106}" type="datetimeFigureOut">
              <a:rPr lang="en-GB" smtClean="0"/>
              <a:t>26/06/2020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96C1C-4641-480C-9572-2A08873DE6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1767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9A389-A40C-4483-84F4-A2F30C60829F}" type="datetimeFigureOut">
              <a:rPr lang="en-GB" smtClean="0"/>
              <a:t>26/06/2020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468B0-7C12-4FD0-9F1F-95115A071CC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209699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9AF38-5BEB-4AA0-8AD1-0E7686FD5106}" type="datetimeFigureOut">
              <a:rPr lang="en-GB" smtClean="0"/>
              <a:t>26/06/2020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96C1C-4641-480C-9572-2A08873DE6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8520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9AF38-5BEB-4AA0-8AD1-0E7686FD5106}" type="datetimeFigureOut">
              <a:rPr lang="en-GB" smtClean="0"/>
              <a:t>26/06/2020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96C1C-4641-480C-9572-2A08873DE6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5224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9AF38-5BEB-4AA0-8AD1-0E7686FD5106}" type="datetimeFigureOut">
              <a:rPr lang="en-GB" smtClean="0"/>
              <a:t>26/06/2020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96C1C-4641-480C-9572-2A08873DE6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1023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9AF38-5BEB-4AA0-8AD1-0E7686FD5106}" type="datetimeFigureOut">
              <a:rPr lang="en-GB" smtClean="0"/>
              <a:t>26/06/2020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96C1C-4641-480C-9572-2A08873DE6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8869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9A389-A40C-4483-84F4-A2F30C60829F}" type="datetimeFigureOut">
              <a:rPr lang="en-GB" smtClean="0"/>
              <a:t>26/06/2020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468B0-7C12-4FD0-9F1F-95115A071CC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23374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9A389-A40C-4483-84F4-A2F30C60829F}" type="datetimeFigureOut">
              <a:rPr lang="en-GB" smtClean="0"/>
              <a:t>26/06/2020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468B0-7C12-4FD0-9F1F-95115A071CC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13168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9A389-A40C-4483-84F4-A2F30C60829F}" type="datetimeFigureOut">
              <a:rPr lang="en-GB" smtClean="0"/>
              <a:t>26/06/2020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468B0-7C12-4FD0-9F1F-95115A071CC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08824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9A389-A40C-4483-84F4-A2F30C60829F}" type="datetimeFigureOut">
              <a:rPr lang="en-GB" smtClean="0"/>
              <a:t>26/06/2020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468B0-7C12-4FD0-9F1F-95115A071CC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03588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9A389-A40C-4483-84F4-A2F30C60829F}" type="datetimeFigureOut">
              <a:rPr lang="en-GB" smtClean="0"/>
              <a:t>26/06/2020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468B0-7C12-4FD0-9F1F-95115A071CC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28549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9A389-A40C-4483-84F4-A2F30C60829F}" type="datetimeFigureOut">
              <a:rPr lang="en-GB" smtClean="0"/>
              <a:t>26/06/2020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468B0-7C12-4FD0-9F1F-95115A071CC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84933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alphaModFix amt="47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09A389-A40C-4483-84F4-A2F30C60829F}" type="datetimeFigureOut">
              <a:rPr lang="en-GB" smtClean="0"/>
              <a:t>26/06/2020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B468B0-7C12-4FD0-9F1F-95115A071CC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1171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6/26/2020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2463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spd="slow" advClick="0" advTm="1200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89AF38-5BEB-4AA0-8AD1-0E7686FD5106}" type="datetimeFigureOut">
              <a:rPr lang="en-GB" smtClean="0"/>
              <a:t>26/06/2020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E96C1C-4641-480C-9572-2A08873DE6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2011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WZ2BRBrF3E8" TargetMode="Externa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rashdash.co.uk/" TargetMode="External"/><Relationship Id="rId3" Type="http://schemas.openxmlformats.org/officeDocument/2006/relationships/image" Target="../media/image44.jpeg"/><Relationship Id="rId7" Type="http://schemas.openxmlformats.org/officeDocument/2006/relationships/hyperlink" Target="https://www.kneehigh.co.uk/" TargetMode="External"/><Relationship Id="rId12" Type="http://schemas.openxmlformats.org/officeDocument/2006/relationships/image" Target="../media/image46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poetryfoundation.org/poets/antonin-artaud" TargetMode="External"/><Relationship Id="rId11" Type="http://schemas.openxmlformats.org/officeDocument/2006/relationships/image" Target="../media/image45.jpeg"/><Relationship Id="rId5" Type="http://schemas.openxmlformats.org/officeDocument/2006/relationships/hyperlink" Target="https://www.stevenberkoff.com/" TargetMode="External"/><Relationship Id="rId10" Type="http://schemas.openxmlformats.org/officeDocument/2006/relationships/hyperlink" Target="https://www.geckotheatre.com/" TargetMode="External"/><Relationship Id="rId4" Type="http://schemas.openxmlformats.org/officeDocument/2006/relationships/image" Target="../media/image38.png"/><Relationship Id="rId9" Type="http://schemas.openxmlformats.org/officeDocument/2006/relationships/hyperlink" Target="https://www.splendidproductions.co.uk/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13" Type="http://schemas.microsoft.com/office/2007/relationships/hdphoto" Target="../media/hdphoto4.wdp"/><Relationship Id="rId18" Type="http://schemas.openxmlformats.org/officeDocument/2006/relationships/image" Target="../media/image62.jpeg"/><Relationship Id="rId3" Type="http://schemas.openxmlformats.org/officeDocument/2006/relationships/image" Target="../media/image48.gif"/><Relationship Id="rId7" Type="http://schemas.openxmlformats.org/officeDocument/2006/relationships/image" Target="../media/image52.jpeg"/><Relationship Id="rId12" Type="http://schemas.openxmlformats.org/officeDocument/2006/relationships/image" Target="../media/image57.png"/><Relationship Id="rId17" Type="http://schemas.openxmlformats.org/officeDocument/2006/relationships/image" Target="../media/image61.jpeg"/><Relationship Id="rId2" Type="http://schemas.openxmlformats.org/officeDocument/2006/relationships/image" Target="../media/image47.jpeg"/><Relationship Id="rId16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11" Type="http://schemas.openxmlformats.org/officeDocument/2006/relationships/image" Target="../media/image56.png"/><Relationship Id="rId5" Type="http://schemas.openxmlformats.org/officeDocument/2006/relationships/image" Target="../media/image50.jpeg"/><Relationship Id="rId15" Type="http://schemas.openxmlformats.org/officeDocument/2006/relationships/image" Target="../media/image59.jpeg"/><Relationship Id="rId10" Type="http://schemas.openxmlformats.org/officeDocument/2006/relationships/image" Target="../media/image55.jpeg"/><Relationship Id="rId19" Type="http://schemas.openxmlformats.org/officeDocument/2006/relationships/image" Target="../media/image63.jpeg"/><Relationship Id="rId4" Type="http://schemas.openxmlformats.org/officeDocument/2006/relationships/image" Target="../media/image49.jpeg"/><Relationship Id="rId9" Type="http://schemas.openxmlformats.org/officeDocument/2006/relationships/image" Target="../media/image54.jpeg"/><Relationship Id="rId14" Type="http://schemas.openxmlformats.org/officeDocument/2006/relationships/image" Target="../media/image5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gif"/><Relationship Id="rId4" Type="http://schemas.openxmlformats.org/officeDocument/2006/relationships/image" Target="../media/image66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hyperlink" Target="http://www.library.arizona.edu/exhibits/treadwell/" TargetMode="External"/><Relationship Id="rId7" Type="http://schemas.openxmlformats.org/officeDocument/2006/relationships/image" Target="../media/image69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gif"/><Relationship Id="rId11" Type="http://schemas.openxmlformats.org/officeDocument/2006/relationships/image" Target="../media/image73.jpeg"/><Relationship Id="rId5" Type="http://schemas.openxmlformats.org/officeDocument/2006/relationships/hyperlink" Target="http://essentialdrama.com/playwrights/simonstephens/" TargetMode="External"/><Relationship Id="rId10" Type="http://schemas.openxmlformats.org/officeDocument/2006/relationships/image" Target="../media/image72.jpeg"/><Relationship Id="rId4" Type="http://schemas.openxmlformats.org/officeDocument/2006/relationships/hyperlink" Target="https://www.nobelprize.org/prizes/literature/1997/fo/biographical/" TargetMode="External"/><Relationship Id="rId9" Type="http://schemas.openxmlformats.org/officeDocument/2006/relationships/image" Target="../media/image71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85.jpeg"/><Relationship Id="rId3" Type="http://schemas.openxmlformats.org/officeDocument/2006/relationships/image" Target="../media/image76.gif"/><Relationship Id="rId7" Type="http://schemas.openxmlformats.org/officeDocument/2006/relationships/image" Target="../media/image80.png"/><Relationship Id="rId12" Type="http://schemas.openxmlformats.org/officeDocument/2006/relationships/image" Target="../media/image84.jpeg"/><Relationship Id="rId17" Type="http://schemas.openxmlformats.org/officeDocument/2006/relationships/image" Target="../media/image88.jpeg"/><Relationship Id="rId2" Type="http://schemas.openxmlformats.org/officeDocument/2006/relationships/image" Target="../media/image75.jpeg"/><Relationship Id="rId16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jpeg"/><Relationship Id="rId11" Type="http://schemas.openxmlformats.org/officeDocument/2006/relationships/image" Target="../media/image83.jpeg"/><Relationship Id="rId5" Type="http://schemas.openxmlformats.org/officeDocument/2006/relationships/image" Target="../media/image78.jpeg"/><Relationship Id="rId15" Type="http://schemas.openxmlformats.org/officeDocument/2006/relationships/image" Target="../media/image86.png"/><Relationship Id="rId10" Type="http://schemas.openxmlformats.org/officeDocument/2006/relationships/image" Target="../media/image82.jpeg"/><Relationship Id="rId4" Type="http://schemas.openxmlformats.org/officeDocument/2006/relationships/image" Target="../media/image77.jpeg"/><Relationship Id="rId9" Type="http://schemas.openxmlformats.org/officeDocument/2006/relationships/image" Target="../media/image81.jpeg"/><Relationship Id="rId14" Type="http://schemas.openxmlformats.org/officeDocument/2006/relationships/hyperlink" Target="https://www.google.co.uk/url?sa=i&amp;rct=j&amp;q=&amp;esrc=s&amp;source=images&amp;cd=&amp;cad=rja&amp;uact=8&amp;ved=0ahUKEwj6xPHN6LrUAhVMcBoKHdJkBXAQjRwIBw&amp;url=https://twitter.com/victoriabaths&amp;psig=AFQjCNGucsFxA3uXBC-kuH1MA6CSCdDJ9w&amp;ust=1497443153903806" TargetMode="Externa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eg"/><Relationship Id="rId13" Type="http://schemas.openxmlformats.org/officeDocument/2006/relationships/image" Target="../media/image97.png"/><Relationship Id="rId3" Type="http://schemas.microsoft.com/office/2007/relationships/hdphoto" Target="../media/hdphoto6.wdp"/><Relationship Id="rId7" Type="http://schemas.openxmlformats.org/officeDocument/2006/relationships/image" Target="../media/image93.jpeg"/><Relationship Id="rId12" Type="http://schemas.openxmlformats.org/officeDocument/2006/relationships/image" Target="../media/image96.png"/><Relationship Id="rId2" Type="http://schemas.openxmlformats.org/officeDocument/2006/relationships/image" Target="../media/image89.jpeg"/><Relationship Id="rId16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jpeg"/><Relationship Id="rId11" Type="http://schemas.microsoft.com/office/2007/relationships/hdphoto" Target="../media/hdphoto8.wdp"/><Relationship Id="rId5" Type="http://schemas.openxmlformats.org/officeDocument/2006/relationships/image" Target="../media/image91.jpeg"/><Relationship Id="rId15" Type="http://schemas.openxmlformats.org/officeDocument/2006/relationships/image" Target="../media/image99.png"/><Relationship Id="rId10" Type="http://schemas.openxmlformats.org/officeDocument/2006/relationships/image" Target="../media/image95.png"/><Relationship Id="rId4" Type="http://schemas.openxmlformats.org/officeDocument/2006/relationships/image" Target="../media/image90.png"/><Relationship Id="rId9" Type="http://schemas.microsoft.com/office/2007/relationships/hdphoto" Target="../media/hdphoto7.wdp"/><Relationship Id="rId14" Type="http://schemas.openxmlformats.org/officeDocument/2006/relationships/image" Target="../media/image9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10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9.wdp"/><Relationship Id="rId4" Type="http://schemas.openxmlformats.org/officeDocument/2006/relationships/image" Target="../media/image10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1.wdp"/><Relationship Id="rId5" Type="http://schemas.openxmlformats.org/officeDocument/2006/relationships/image" Target="../media/image111.png"/><Relationship Id="rId4" Type="http://schemas.microsoft.com/office/2007/relationships/hdphoto" Target="../media/hdphoto10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9.xml"/><Relationship Id="rId5" Type="http://schemas.microsoft.com/office/2007/relationships/hdphoto" Target="../media/hdphoto12.wdp"/><Relationship Id="rId4" Type="http://schemas.openxmlformats.org/officeDocument/2006/relationships/image" Target="../media/image11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9.xml"/><Relationship Id="rId5" Type="http://schemas.microsoft.com/office/2007/relationships/hdphoto" Target="../media/hdphoto13.wdp"/><Relationship Id="rId4" Type="http://schemas.openxmlformats.org/officeDocument/2006/relationships/image" Target="../media/image11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9.png"/><Relationship Id="rId3" Type="http://schemas.microsoft.com/office/2007/relationships/hdphoto" Target="../media/hdphoto1.wdp"/><Relationship Id="rId7" Type="http://schemas.openxmlformats.org/officeDocument/2006/relationships/image" Target="../media/image14.png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" Type="http://schemas.openxmlformats.org/officeDocument/2006/relationships/image" Target="../media/image11.png"/><Relationship Id="rId16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11" Type="http://schemas.openxmlformats.org/officeDocument/2006/relationships/image" Target="../media/image17.jpeg"/><Relationship Id="rId5" Type="http://schemas.microsoft.com/office/2007/relationships/hdphoto" Target="../media/hdphoto2.wdp"/><Relationship Id="rId15" Type="http://schemas.openxmlformats.org/officeDocument/2006/relationships/image" Target="../media/image21.jpeg"/><Relationship Id="rId10" Type="http://schemas.openxmlformats.org/officeDocument/2006/relationships/image" Target="../media/image16.jpeg"/><Relationship Id="rId4" Type="http://schemas.openxmlformats.org/officeDocument/2006/relationships/image" Target="../media/image12.png"/><Relationship Id="rId9" Type="http://schemas.openxmlformats.org/officeDocument/2006/relationships/image" Target="../media/image15.jpeg"/><Relationship Id="rId1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g"/><Relationship Id="rId4" Type="http://schemas.openxmlformats.org/officeDocument/2006/relationships/image" Target="../media/image26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P8W-4FJO-ts" TargetMode="External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hyperlink" Target="https://www.theatredatabase.com/20th_century/bertolt_brecht_001.html" TargetMode="External"/><Relationship Id="rId7" Type="http://schemas.openxmlformats.org/officeDocument/2006/relationships/image" Target="../media/image30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haroldpinter.org/home/index.shtml" TargetMode="External"/><Relationship Id="rId5" Type="http://schemas.openxmlformats.org/officeDocument/2006/relationships/hyperlink" Target="http://www.august-wilson-theatre.com/biography.php" TargetMode="External"/><Relationship Id="rId10" Type="http://schemas.openxmlformats.org/officeDocument/2006/relationships/image" Target="../media/image33.jpeg"/><Relationship Id="rId4" Type="http://schemas.openxmlformats.org/officeDocument/2006/relationships/image" Target="../media/image29.jpeg"/><Relationship Id="rId9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6079398"/>
            <a:ext cx="9144000" cy="77860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0" rtlCol="0" anchor="ctr"/>
          <a:lstStyle/>
          <a:p>
            <a:endParaRPr lang="en-GB" sz="2400" b="1" dirty="0">
              <a:latin typeface="Albertville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5984148"/>
            <a:ext cx="9144000" cy="952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/>
          <p:cNvSpPr/>
          <p:nvPr/>
        </p:nvSpPr>
        <p:spPr>
          <a:xfrm flipV="1">
            <a:off x="0" y="5943600"/>
            <a:ext cx="9144000" cy="4571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26" name="Picture 2" descr="Xaverian College in Manchest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86600" y="6121036"/>
            <a:ext cx="1952625" cy="69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79725" y="161966"/>
            <a:ext cx="8886825" cy="3446182"/>
          </a:xfrm>
          <a:prstGeom prst="rect">
            <a:avLst/>
          </a:prstGeom>
          <a:solidFill>
            <a:srgbClr val="002060"/>
          </a:solidFill>
        </p:spPr>
        <p:txBody>
          <a:bodyPr wrap="square" rtlCol="0" anchor="ctr" anchorCtr="0">
            <a:noAutofit/>
          </a:bodyPr>
          <a:lstStyle/>
          <a:p>
            <a:pPr algn="ctr"/>
            <a:endParaRPr lang="en-GB" sz="6600" b="1" dirty="0">
              <a:solidFill>
                <a:schemeClr val="bg1"/>
              </a:solidFill>
              <a:latin typeface="Albertville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94646" y="161966"/>
            <a:ext cx="8856984" cy="230425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7000" dirty="0" smtClean="0">
                <a:solidFill>
                  <a:schemeClr val="bg1"/>
                </a:solidFill>
                <a:latin typeface="Berlin Sans FB" panose="020E0602020502020306" pitchFamily="34" charset="0"/>
              </a:rPr>
              <a:t>Drama &amp; Theatre at </a:t>
            </a:r>
            <a:endParaRPr lang="en-GB" sz="7000" dirty="0">
              <a:solidFill>
                <a:schemeClr val="bg1"/>
              </a:solidFill>
              <a:latin typeface="Berlin Sans FB" panose="020E0602020502020306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7799" y="1314094"/>
            <a:ext cx="6614657" cy="2191106"/>
          </a:xfrm>
          <a:prstGeom prst="rect">
            <a:avLst/>
          </a:prstGeom>
        </p:spPr>
      </p:pic>
      <p:pic>
        <p:nvPicPr>
          <p:cNvPr id="3074" name="Picture 2" descr="Image result for question 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399" y="3763260"/>
            <a:ext cx="3779892" cy="2104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Image result for what's it all about?"/>
          <p:cNvPicPr>
            <a:picLocks noChangeAspect="1" noChangeArrowheads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14799" y="3763260"/>
            <a:ext cx="4887211" cy="2104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648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6150" y="3143563"/>
            <a:ext cx="5249111" cy="1774090"/>
          </a:xfrm>
          <a:prstGeom prst="rect">
            <a:avLst/>
          </a:prstGeom>
          <a:effectLst>
            <a:glow rad="228600">
              <a:srgbClr val="A8D111">
                <a:alpha val="40000"/>
              </a:srgbClr>
            </a:glo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30117" y="4428794"/>
            <a:ext cx="5114987" cy="2798307"/>
          </a:xfrm>
          <a:prstGeom prst="rect">
            <a:avLst/>
          </a:prstGeom>
          <a:effectLst>
            <a:glow rad="228600">
              <a:srgbClr val="AB2F2F">
                <a:alpha val="40000"/>
              </a:srgbClr>
            </a:glow>
          </a:effectLst>
        </p:spPr>
      </p:pic>
      <p:pic>
        <p:nvPicPr>
          <p:cNvPr id="2052" name="Picture 4" descr="How to become an actor |TARGETcareers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"/>
          <a:stretch/>
        </p:blipFill>
        <p:spPr bwMode="auto">
          <a:xfrm>
            <a:off x="314917" y="966455"/>
            <a:ext cx="3397252" cy="2103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evising Theatre: 7 Quick Tips for Your First Devising Project ...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569768" y="950667"/>
            <a:ext cx="3296319" cy="2092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7905" y="188640"/>
            <a:ext cx="8248191" cy="648072"/>
          </a:xfrm>
          <a:prstGeom prst="rect">
            <a:avLst/>
          </a:prstGeom>
        </p:spPr>
      </p:pic>
      <p:sp>
        <p:nvSpPr>
          <p:cNvPr id="7" name="Left-Right Arrow 6"/>
          <p:cNvSpPr/>
          <p:nvPr/>
        </p:nvSpPr>
        <p:spPr>
          <a:xfrm>
            <a:off x="3789731" y="1587456"/>
            <a:ext cx="1564537" cy="648072"/>
          </a:xfrm>
          <a:prstGeom prst="leftRightArrow">
            <a:avLst/>
          </a:prstGeom>
          <a:solidFill>
            <a:srgbClr val="C0000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849145" y="2993615"/>
            <a:ext cx="2328797" cy="369332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chemeClr val="bg1"/>
                </a:solidFill>
                <a:latin typeface="Berlin Sans FB" panose="020E0602020502020306" pitchFamily="34" charset="0"/>
              </a:rPr>
              <a:t>PERFORM A SCRIPT</a:t>
            </a:r>
            <a:endParaRPr lang="en-GB" dirty="0">
              <a:solidFill>
                <a:schemeClr val="bg1"/>
              </a:solidFill>
              <a:latin typeface="Berlin Sans FB" panose="020E0602020502020306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52617" y="4678416"/>
            <a:ext cx="4883319" cy="2499577"/>
          </a:xfrm>
          <a:prstGeom prst="rect">
            <a:avLst/>
          </a:prstGeom>
          <a:effectLst>
            <a:glow rad="228600">
              <a:srgbClr val="E89602">
                <a:alpha val="40000"/>
              </a:srgbClr>
            </a:glow>
          </a:effectLst>
        </p:spPr>
      </p:pic>
      <p:sp>
        <p:nvSpPr>
          <p:cNvPr id="10" name="TextBox 9"/>
          <p:cNvSpPr txBox="1"/>
          <p:nvPr/>
        </p:nvSpPr>
        <p:spPr>
          <a:xfrm>
            <a:off x="3156381" y="6381328"/>
            <a:ext cx="2736303" cy="369332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chemeClr val="bg1"/>
                </a:solidFill>
                <a:latin typeface="Berlin Sans FB" panose="020E0602020502020306" pitchFamily="34" charset="0"/>
              </a:rPr>
              <a:t>CREATE A CONTRAST</a:t>
            </a:r>
            <a:endParaRPr lang="en-GB" dirty="0">
              <a:solidFill>
                <a:schemeClr val="bg1"/>
              </a:solidFill>
              <a:latin typeface="Berlin Sans FB" panose="020E0602020502020306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867110" y="2950352"/>
            <a:ext cx="2736303" cy="369332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chemeClr val="bg1"/>
                </a:solidFill>
                <a:latin typeface="Berlin Sans FB" panose="020E0602020502020306" pitchFamily="34" charset="0"/>
              </a:rPr>
              <a:t>AND DEVISE A SHOW</a:t>
            </a:r>
            <a:endParaRPr lang="en-GB" dirty="0">
              <a:solidFill>
                <a:schemeClr val="bg1"/>
              </a:solidFill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2426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58" r="2151"/>
          <a:stretch/>
        </p:blipFill>
        <p:spPr bwMode="auto">
          <a:xfrm>
            <a:off x="152400" y="92371"/>
            <a:ext cx="4343400" cy="5411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97687"/>
            <a:ext cx="4419600" cy="272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5" descr="Image result for DEVISIN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00352" y="2971801"/>
            <a:ext cx="4391247" cy="2532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2400" y="5633372"/>
            <a:ext cx="8839200" cy="1107996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6000" dirty="0" smtClean="0">
                <a:solidFill>
                  <a:schemeClr val="bg1"/>
                </a:solidFill>
                <a:latin typeface="Berlin Sans FB" panose="020E0602020502020306" pitchFamily="34" charset="0"/>
              </a:rPr>
              <a:t>TEXT IN ACTION: </a:t>
            </a:r>
            <a:r>
              <a:rPr lang="en-GB" sz="6600" dirty="0" smtClean="0">
                <a:solidFill>
                  <a:schemeClr val="bg1"/>
                </a:solidFill>
                <a:latin typeface="Berlin Sans FB" panose="020E0602020502020306" pitchFamily="34" charset="0"/>
              </a:rPr>
              <a:t>40%</a:t>
            </a:r>
            <a:endParaRPr lang="en-GB" sz="6600" dirty="0">
              <a:solidFill>
                <a:schemeClr val="bg1"/>
              </a:solidFill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8175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904" y="-6052"/>
            <a:ext cx="8248191" cy="64807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015716" y="548680"/>
            <a:ext cx="5112568" cy="36933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1">
                    <a:lumMod val="95000"/>
                  </a:schemeClr>
                </a:solidFill>
                <a:latin typeface="Berlin Sans FB" panose="020E0602020502020306" pitchFamily="34" charset="0"/>
              </a:rPr>
              <a:t>Our upper sixth students’ work from February 2020</a:t>
            </a:r>
            <a:endParaRPr lang="en-GB" dirty="0">
              <a:solidFill>
                <a:schemeClr val="bg1">
                  <a:lumMod val="95000"/>
                </a:schemeClr>
              </a:solidFill>
              <a:latin typeface="Berlin Sans FB" panose="020E0602020502020306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5657671"/>
            <a:ext cx="9144000" cy="120032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750" dirty="0" smtClean="0">
                <a:solidFill>
                  <a:schemeClr val="bg1">
                    <a:lumMod val="95000"/>
                  </a:schemeClr>
                </a:solidFill>
                <a:latin typeface="Berlin Sans FB" panose="020E0602020502020306" pitchFamily="34" charset="0"/>
              </a:rPr>
              <a:t>Students developed two contrasting performances by using an extract from the German expressionist play “</a:t>
            </a:r>
            <a:r>
              <a:rPr lang="en-GB" sz="1750" dirty="0" err="1" smtClean="0">
                <a:solidFill>
                  <a:schemeClr val="bg1">
                    <a:lumMod val="95000"/>
                  </a:schemeClr>
                </a:solidFill>
                <a:latin typeface="Berlin Sans FB" panose="020E0602020502020306" pitchFamily="34" charset="0"/>
              </a:rPr>
              <a:t>Woyzeck</a:t>
            </a:r>
            <a:r>
              <a:rPr lang="en-GB" sz="1750" dirty="0" smtClean="0">
                <a:solidFill>
                  <a:schemeClr val="bg1">
                    <a:lumMod val="95000"/>
                  </a:schemeClr>
                </a:solidFill>
                <a:latin typeface="Berlin Sans FB" panose="020E0602020502020306" pitchFamily="34" charset="0"/>
              </a:rPr>
              <a:t>” and writing their own short piece inspired by the image “</a:t>
            </a:r>
            <a:r>
              <a:rPr lang="en-GB" sz="1750" dirty="0" err="1" smtClean="0">
                <a:solidFill>
                  <a:schemeClr val="bg1">
                    <a:lumMod val="95000"/>
                  </a:schemeClr>
                </a:solidFill>
                <a:latin typeface="Berlin Sans FB" panose="020E0602020502020306" pitchFamily="34" charset="0"/>
              </a:rPr>
              <a:t>Seriti</a:t>
            </a:r>
            <a:r>
              <a:rPr lang="en-GB" sz="1750" dirty="0" smtClean="0">
                <a:solidFill>
                  <a:schemeClr val="bg1">
                    <a:lumMod val="95000"/>
                  </a:schemeClr>
                </a:solidFill>
                <a:latin typeface="Berlin Sans FB" panose="020E0602020502020306" pitchFamily="34" charset="0"/>
              </a:rPr>
              <a:t>” by South African artist </a:t>
            </a:r>
            <a:r>
              <a:rPr lang="en-GB" sz="1750" dirty="0" err="1" smtClean="0">
                <a:solidFill>
                  <a:schemeClr val="bg1">
                    <a:lumMod val="95000"/>
                  </a:schemeClr>
                </a:solidFill>
                <a:latin typeface="Berlin Sans FB" panose="020E0602020502020306" pitchFamily="34" charset="0"/>
              </a:rPr>
              <a:t>Tsoku</a:t>
            </a:r>
            <a:r>
              <a:rPr lang="en-GB" sz="1750" dirty="0" smtClean="0">
                <a:solidFill>
                  <a:schemeClr val="bg1">
                    <a:lumMod val="95000"/>
                  </a:schemeClr>
                </a:solidFill>
                <a:latin typeface="Berlin Sans FB" panose="020E0602020502020306" pitchFamily="34" charset="0"/>
              </a:rPr>
              <a:t> </a:t>
            </a:r>
            <a:r>
              <a:rPr lang="en-GB" sz="1750" dirty="0" err="1" smtClean="0">
                <a:solidFill>
                  <a:schemeClr val="bg1">
                    <a:lumMod val="95000"/>
                  </a:schemeClr>
                </a:solidFill>
                <a:latin typeface="Berlin Sans FB" panose="020E0602020502020306" pitchFamily="34" charset="0"/>
              </a:rPr>
              <a:t>Maela</a:t>
            </a:r>
            <a:r>
              <a:rPr lang="en-GB" sz="1750" dirty="0" smtClean="0">
                <a:solidFill>
                  <a:schemeClr val="bg1">
                    <a:lumMod val="95000"/>
                  </a:schemeClr>
                </a:solidFill>
                <a:latin typeface="Berlin Sans FB" panose="020E0602020502020306" pitchFamily="34" charset="0"/>
              </a:rPr>
              <a:t>. These two pieces were developed using a range of theatre styles and inspirations; </a:t>
            </a:r>
            <a:r>
              <a:rPr lang="en-GB" sz="1750" dirty="0" err="1" smtClean="0">
                <a:solidFill>
                  <a:schemeClr val="bg1">
                    <a:lumMod val="95000"/>
                  </a:schemeClr>
                </a:solidFill>
                <a:latin typeface="Berlin Sans FB" panose="020E0602020502020306" pitchFamily="34" charset="0"/>
              </a:rPr>
              <a:t>Berkoff</a:t>
            </a:r>
            <a:r>
              <a:rPr lang="en-GB" sz="1750" dirty="0" smtClean="0">
                <a:solidFill>
                  <a:schemeClr val="bg1">
                    <a:lumMod val="95000"/>
                  </a:schemeClr>
                </a:solidFill>
                <a:latin typeface="Berlin Sans FB" panose="020E0602020502020306" pitchFamily="34" charset="0"/>
              </a:rPr>
              <a:t>, Artaud, Kneehigh, </a:t>
            </a:r>
            <a:r>
              <a:rPr lang="en-GB" sz="1750" dirty="0" err="1" smtClean="0">
                <a:solidFill>
                  <a:schemeClr val="bg1">
                    <a:lumMod val="95000"/>
                  </a:schemeClr>
                </a:solidFill>
                <a:latin typeface="Berlin Sans FB" panose="020E0602020502020306" pitchFamily="34" charset="0"/>
              </a:rPr>
              <a:t>Rashdash</a:t>
            </a:r>
            <a:r>
              <a:rPr lang="en-GB" sz="1750" dirty="0" smtClean="0">
                <a:solidFill>
                  <a:schemeClr val="bg1">
                    <a:lumMod val="95000"/>
                  </a:schemeClr>
                </a:solidFill>
                <a:latin typeface="Berlin Sans FB" panose="020E0602020502020306" pitchFamily="34" charset="0"/>
              </a:rPr>
              <a:t>, Frantic Assembly, Splendid Productions.</a:t>
            </a:r>
            <a:endParaRPr lang="en-GB" sz="1750" dirty="0">
              <a:solidFill>
                <a:schemeClr val="bg1">
                  <a:lumMod val="95000"/>
                </a:schemeClr>
              </a:solidFill>
              <a:latin typeface="Berlin Sans FB" panose="020E0602020502020306" pitchFamily="34" charset="0"/>
            </a:endParaRPr>
          </a:p>
        </p:txBody>
      </p:sp>
      <p:pic>
        <p:nvPicPr>
          <p:cNvPr id="7" name="WZ2BRBrF3E8"/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503547" y="999337"/>
            <a:ext cx="8136904" cy="4577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105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railer for Splendid Productions' 'The Oresteia' on DVD - YouTube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 bwMode="auto">
          <a:xfrm>
            <a:off x="107504" y="3807382"/>
            <a:ext cx="2172902" cy="989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Three Sisters, by RashDash, after Chekhov – The Greater Manchester ...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7504" y="4628129"/>
            <a:ext cx="2178844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349696" y="964172"/>
            <a:ext cx="6444606" cy="1200329"/>
          </a:xfrm>
          <a:prstGeom prst="rect">
            <a:avLst/>
          </a:prstGeom>
          <a:solidFill>
            <a:srgbClr val="4C3565"/>
          </a:solidFill>
          <a:ln>
            <a:solidFill>
              <a:srgbClr val="AB2F2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solidFill>
                  <a:schemeClr val="bg1">
                    <a:lumMod val="95000"/>
                  </a:schemeClr>
                </a:solidFill>
                <a:latin typeface="Berlin Sans FB" panose="020E0602020502020306" pitchFamily="34" charset="0"/>
              </a:rPr>
              <a:t>Read more about the theatre makers, past and current that our students have taken inspiration from for this year’s Component 2 assessment.</a:t>
            </a:r>
            <a:endParaRPr lang="en-GB" sz="2400" dirty="0">
              <a:solidFill>
                <a:schemeClr val="bg1">
                  <a:lumMod val="95000"/>
                </a:schemeClr>
              </a:solidFill>
              <a:latin typeface="Berlin Sans FB" panose="020E0602020502020306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904" y="-6052"/>
            <a:ext cx="8248191" cy="64807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015716" y="548680"/>
            <a:ext cx="5112568" cy="36933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1">
                    <a:lumMod val="95000"/>
                  </a:schemeClr>
                </a:solidFill>
                <a:latin typeface="Berlin Sans FB" panose="020E0602020502020306" pitchFamily="34" charset="0"/>
              </a:rPr>
              <a:t>Our upper sixth students’ work from February 2020</a:t>
            </a:r>
            <a:endParaRPr lang="en-GB" dirty="0">
              <a:solidFill>
                <a:schemeClr val="bg1">
                  <a:lumMod val="95000"/>
                </a:schemeClr>
              </a:solidFill>
              <a:latin typeface="Berlin Sans FB" panose="020E0602020502020306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5657671"/>
            <a:ext cx="9144000" cy="120032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750" dirty="0" smtClean="0">
                <a:solidFill>
                  <a:schemeClr val="bg1">
                    <a:lumMod val="95000"/>
                  </a:schemeClr>
                </a:solidFill>
                <a:latin typeface="Berlin Sans FB" panose="020E0602020502020306" pitchFamily="34" charset="0"/>
              </a:rPr>
              <a:t>Students developed two contrasting performances by using an extract from the German expressionist play “</a:t>
            </a:r>
            <a:r>
              <a:rPr lang="en-GB" sz="1750" dirty="0" err="1" smtClean="0">
                <a:solidFill>
                  <a:schemeClr val="bg1">
                    <a:lumMod val="95000"/>
                  </a:schemeClr>
                </a:solidFill>
                <a:latin typeface="Berlin Sans FB" panose="020E0602020502020306" pitchFamily="34" charset="0"/>
              </a:rPr>
              <a:t>Woyzeck</a:t>
            </a:r>
            <a:r>
              <a:rPr lang="en-GB" sz="1750" dirty="0" smtClean="0">
                <a:solidFill>
                  <a:schemeClr val="bg1">
                    <a:lumMod val="95000"/>
                  </a:schemeClr>
                </a:solidFill>
                <a:latin typeface="Berlin Sans FB" panose="020E0602020502020306" pitchFamily="34" charset="0"/>
              </a:rPr>
              <a:t>” and writing their own short piece inspired by the image “</a:t>
            </a:r>
            <a:r>
              <a:rPr lang="en-GB" sz="1750" dirty="0" err="1" smtClean="0">
                <a:solidFill>
                  <a:schemeClr val="bg1">
                    <a:lumMod val="95000"/>
                  </a:schemeClr>
                </a:solidFill>
                <a:latin typeface="Berlin Sans FB" panose="020E0602020502020306" pitchFamily="34" charset="0"/>
              </a:rPr>
              <a:t>Seriti</a:t>
            </a:r>
            <a:r>
              <a:rPr lang="en-GB" sz="1750" dirty="0" smtClean="0">
                <a:solidFill>
                  <a:schemeClr val="bg1">
                    <a:lumMod val="95000"/>
                  </a:schemeClr>
                </a:solidFill>
                <a:latin typeface="Berlin Sans FB" panose="020E0602020502020306" pitchFamily="34" charset="0"/>
              </a:rPr>
              <a:t>” by South African artist </a:t>
            </a:r>
            <a:r>
              <a:rPr lang="en-GB" sz="1750" dirty="0" err="1" smtClean="0">
                <a:solidFill>
                  <a:schemeClr val="bg1">
                    <a:lumMod val="95000"/>
                  </a:schemeClr>
                </a:solidFill>
                <a:latin typeface="Berlin Sans FB" panose="020E0602020502020306" pitchFamily="34" charset="0"/>
              </a:rPr>
              <a:t>Tsoku</a:t>
            </a:r>
            <a:r>
              <a:rPr lang="en-GB" sz="1750" dirty="0" smtClean="0">
                <a:solidFill>
                  <a:schemeClr val="bg1">
                    <a:lumMod val="95000"/>
                  </a:schemeClr>
                </a:solidFill>
                <a:latin typeface="Berlin Sans FB" panose="020E0602020502020306" pitchFamily="34" charset="0"/>
              </a:rPr>
              <a:t> </a:t>
            </a:r>
            <a:r>
              <a:rPr lang="en-GB" sz="1750" dirty="0" err="1" smtClean="0">
                <a:solidFill>
                  <a:schemeClr val="bg1">
                    <a:lumMod val="95000"/>
                  </a:schemeClr>
                </a:solidFill>
                <a:latin typeface="Berlin Sans FB" panose="020E0602020502020306" pitchFamily="34" charset="0"/>
              </a:rPr>
              <a:t>Maela</a:t>
            </a:r>
            <a:r>
              <a:rPr lang="en-GB" sz="1750" dirty="0" smtClean="0">
                <a:solidFill>
                  <a:schemeClr val="bg1">
                    <a:lumMod val="95000"/>
                  </a:schemeClr>
                </a:solidFill>
                <a:latin typeface="Berlin Sans FB" panose="020E0602020502020306" pitchFamily="34" charset="0"/>
              </a:rPr>
              <a:t>. These two pieces were developed using a range of theatre styles and inspirations; </a:t>
            </a:r>
            <a:r>
              <a:rPr lang="en-GB" sz="1750" dirty="0" err="1" smtClean="0">
                <a:solidFill>
                  <a:schemeClr val="bg1">
                    <a:lumMod val="95000"/>
                  </a:schemeClr>
                </a:solidFill>
                <a:latin typeface="Berlin Sans FB" panose="020E0602020502020306" pitchFamily="34" charset="0"/>
              </a:rPr>
              <a:t>Berkoff</a:t>
            </a:r>
            <a:r>
              <a:rPr lang="en-GB" sz="1750" dirty="0" smtClean="0">
                <a:solidFill>
                  <a:schemeClr val="bg1">
                    <a:lumMod val="95000"/>
                  </a:schemeClr>
                </a:solidFill>
                <a:latin typeface="Berlin Sans FB" panose="020E0602020502020306" pitchFamily="34" charset="0"/>
              </a:rPr>
              <a:t>, Artaud, Kneehigh, </a:t>
            </a:r>
            <a:r>
              <a:rPr lang="en-GB" sz="1750" dirty="0" err="1" smtClean="0">
                <a:solidFill>
                  <a:schemeClr val="bg1">
                    <a:lumMod val="95000"/>
                  </a:schemeClr>
                </a:solidFill>
                <a:latin typeface="Berlin Sans FB" panose="020E0602020502020306" pitchFamily="34" charset="0"/>
              </a:rPr>
              <a:t>Rashdash</a:t>
            </a:r>
            <a:r>
              <a:rPr lang="en-GB" sz="1750" dirty="0" smtClean="0">
                <a:solidFill>
                  <a:schemeClr val="bg1">
                    <a:lumMod val="95000"/>
                  </a:schemeClr>
                </a:solidFill>
                <a:latin typeface="Berlin Sans FB" panose="020E0602020502020306" pitchFamily="34" charset="0"/>
              </a:rPr>
              <a:t>, Frantic Assembly, Splendid Productions.</a:t>
            </a:r>
            <a:endParaRPr lang="en-GB" sz="1750" dirty="0">
              <a:solidFill>
                <a:schemeClr val="bg1">
                  <a:lumMod val="95000"/>
                </a:schemeClr>
              </a:solidFill>
              <a:latin typeface="Berlin Sans FB" panose="020E0602020502020306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39801" y="2376848"/>
            <a:ext cx="4968552" cy="40011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dirty="0" smtClean="0">
                <a:solidFill>
                  <a:schemeClr val="bg1"/>
                </a:solidFill>
                <a:latin typeface="Berlin Sans FB" panose="020E0602020502020306" pitchFamily="34" charset="0"/>
                <a:hlinkClick r:id="rId5"/>
              </a:rPr>
              <a:t>Pioneer of Total Theatre, Steven </a:t>
            </a:r>
            <a:r>
              <a:rPr lang="en-GB" sz="2000" dirty="0" err="1" smtClean="0">
                <a:solidFill>
                  <a:schemeClr val="bg1"/>
                </a:solidFill>
                <a:latin typeface="Berlin Sans FB" panose="020E0602020502020306" pitchFamily="34" charset="0"/>
                <a:hlinkClick r:id="rId5"/>
              </a:rPr>
              <a:t>Berkoff</a:t>
            </a:r>
            <a:endParaRPr lang="en-GB" sz="2000" dirty="0">
              <a:solidFill>
                <a:schemeClr val="bg1"/>
              </a:solidFill>
              <a:latin typeface="Berlin Sans FB" panose="020E0602020502020306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31789" y="2906574"/>
            <a:ext cx="5184576" cy="40011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dirty="0" smtClean="0">
                <a:solidFill>
                  <a:schemeClr val="bg1"/>
                </a:solidFill>
                <a:latin typeface="Berlin Sans FB" panose="020E0602020502020306" pitchFamily="34" charset="0"/>
                <a:hlinkClick r:id="rId6"/>
              </a:rPr>
              <a:t>Creator of Theatre of Cruelty, Antonin Artaud</a:t>
            </a:r>
            <a:endParaRPr lang="en-GB" sz="2000" dirty="0">
              <a:solidFill>
                <a:schemeClr val="bg1"/>
              </a:solidFill>
              <a:latin typeface="Berlin Sans FB" panose="020E0602020502020306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3390" y="3407272"/>
            <a:ext cx="6401374" cy="40011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dirty="0" err="1" smtClean="0">
                <a:solidFill>
                  <a:schemeClr val="bg1"/>
                </a:solidFill>
                <a:latin typeface="Berlin Sans FB" panose="020E0602020502020306" pitchFamily="34" charset="0"/>
                <a:hlinkClick r:id="rId7"/>
              </a:rPr>
              <a:t>Irrepressable</a:t>
            </a:r>
            <a:r>
              <a:rPr lang="en-GB" sz="2000" dirty="0" smtClean="0">
                <a:solidFill>
                  <a:schemeClr val="bg1"/>
                </a:solidFill>
                <a:latin typeface="Berlin Sans FB" panose="020E0602020502020306" pitchFamily="34" charset="0"/>
                <a:hlinkClick r:id="rId7"/>
              </a:rPr>
              <a:t> makers of a Theatre of Humanity, Kneehigh</a:t>
            </a:r>
            <a:endParaRPr lang="en-GB" sz="2000" dirty="0">
              <a:solidFill>
                <a:schemeClr val="bg1"/>
              </a:solidFill>
              <a:latin typeface="Berlin Sans FB" panose="020E0602020502020306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411760" y="3979327"/>
            <a:ext cx="6401374" cy="40011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dirty="0" smtClean="0">
                <a:solidFill>
                  <a:schemeClr val="bg1"/>
                </a:solidFill>
                <a:latin typeface="Berlin Sans FB" panose="020E0602020502020306" pitchFamily="34" charset="0"/>
                <a:hlinkClick r:id="rId8"/>
              </a:rPr>
              <a:t>Punchy and powerful Physical Theatre makers, </a:t>
            </a:r>
            <a:r>
              <a:rPr lang="en-GB" sz="2000" dirty="0" err="1" smtClean="0">
                <a:solidFill>
                  <a:schemeClr val="bg1"/>
                </a:solidFill>
                <a:latin typeface="Berlin Sans FB" panose="020E0602020502020306" pitchFamily="34" charset="0"/>
                <a:hlinkClick r:id="rId8"/>
              </a:rPr>
              <a:t>Rashdash</a:t>
            </a:r>
            <a:endParaRPr lang="en-GB" sz="2000" dirty="0">
              <a:solidFill>
                <a:schemeClr val="bg1"/>
              </a:solidFill>
              <a:latin typeface="Berlin Sans FB" panose="020E0602020502020306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339752" y="4517029"/>
            <a:ext cx="6756091" cy="40011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dirty="0" smtClean="0">
                <a:solidFill>
                  <a:schemeClr val="bg1"/>
                </a:solidFill>
                <a:latin typeface="Berlin Sans FB" panose="020E0602020502020306" pitchFamily="34" charset="0"/>
                <a:hlinkClick r:id="rId9"/>
              </a:rPr>
              <a:t>Developers of an inventive Epic Theatre, Splendid Productions</a:t>
            </a:r>
            <a:endParaRPr lang="en-GB" sz="2000" dirty="0">
              <a:solidFill>
                <a:schemeClr val="bg1"/>
              </a:solidFill>
              <a:latin typeface="Berlin Sans FB" panose="020E0602020502020306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383134" y="5050405"/>
            <a:ext cx="6664079" cy="40011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dirty="0" smtClean="0">
                <a:solidFill>
                  <a:schemeClr val="bg1"/>
                </a:solidFill>
                <a:latin typeface="Berlin Sans FB" panose="020E0602020502020306" pitchFamily="34" charset="0"/>
                <a:hlinkClick r:id="rId10"/>
              </a:rPr>
              <a:t>Choreographers of intense and surreal Dance Theatre, Gecko</a:t>
            </a:r>
            <a:endParaRPr lang="en-GB" sz="2000" dirty="0">
              <a:solidFill>
                <a:schemeClr val="bg1"/>
              </a:solidFill>
              <a:latin typeface="Berlin Sans FB" panose="020E0602020502020306" pitchFamily="34" charset="0"/>
            </a:endParaRPr>
          </a:p>
        </p:txBody>
      </p:sp>
      <p:pic>
        <p:nvPicPr>
          <p:cNvPr id="3078" name="Picture 6" descr="On the Waterfront - Steven Berkoff | Edinburgh Festival"/>
          <p:cNvPicPr>
            <a:picLocks noChangeAspect="1" noChangeArrowheads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660232" y="2186625"/>
            <a:ext cx="2342122" cy="854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Tristan &amp; Yseult, Shakespeare's Globe, London, review: Kneehigh's ..."/>
          <p:cNvPicPr>
            <a:picLocks noChangeAspect="1" noChangeArrowheads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656118" y="3029880"/>
            <a:ext cx="2341952" cy="934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8632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The Curious Incident of the Dog in the Night-Time (Critical ...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9481309">
            <a:off x="315651" y="1204831"/>
            <a:ext cx="1327289" cy="2025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Theatre Poster: Machinal by David Calkins, via Behance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53" t="4334" r="5136" b="16841"/>
          <a:stretch/>
        </p:blipFill>
        <p:spPr bwMode="auto">
          <a:xfrm rot="21188139">
            <a:off x="939380" y="877834"/>
            <a:ext cx="1451460" cy="1974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9780861042173: Accidental Death of an Anarchist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791100">
            <a:off x="2116965" y="983708"/>
            <a:ext cx="1397446" cy="1996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83568" y="2887416"/>
            <a:ext cx="2664296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chemeClr val="bg1"/>
                </a:solidFill>
                <a:latin typeface="Berlin Sans FB" panose="020E0602020502020306" pitchFamily="34" charset="0"/>
              </a:rPr>
              <a:t>STUDY THREE DIFFERENT PLAYS</a:t>
            </a:r>
            <a:endParaRPr lang="en-GB" dirty="0">
              <a:solidFill>
                <a:schemeClr val="bg1"/>
              </a:solidFill>
              <a:latin typeface="Berlin Sans FB" panose="020E0602020502020306" pitchFamily="34" charset="0"/>
            </a:endParaRPr>
          </a:p>
        </p:txBody>
      </p:sp>
      <p:pic>
        <p:nvPicPr>
          <p:cNvPr id="1036" name="Picture 12" descr="Thumbnail sketches: a great design tool | Set Design and Tech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401699">
            <a:off x="6421046" y="649344"/>
            <a:ext cx="1751545" cy="1010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TARTUFFE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67900">
            <a:off x="7679048" y="555096"/>
            <a:ext cx="2076615" cy="1342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Comedy of Errors by Shakespeare - Set Design by Richard ...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98331">
            <a:off x="7111081" y="1424656"/>
            <a:ext cx="1723991" cy="1436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MA Costume Design for Performance | UAL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623810">
            <a:off x="3889864" y="626812"/>
            <a:ext cx="1667093" cy="1667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Deena Appel on the Costume Design of Austin Powers: International ..."/>
          <p:cNvPicPr>
            <a:picLocks noChangeAspect="1" noChangeArrowheads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434598">
            <a:off x="5260268" y="751479"/>
            <a:ext cx="1036862" cy="1649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Designing Stage Costumes - Victoria and Albert Museum"/>
          <p:cNvPicPr>
            <a:picLocks noChangeAspect="1" noChangeArrowheads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210365">
            <a:off x="4283441" y="1981733"/>
            <a:ext cx="1536699" cy="1353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ight Arrow 8"/>
          <p:cNvSpPr/>
          <p:nvPr/>
        </p:nvSpPr>
        <p:spPr>
          <a:xfrm rot="20670352">
            <a:off x="3279985" y="2570017"/>
            <a:ext cx="1224136" cy="648072"/>
          </a:xfrm>
          <a:prstGeom prst="rightArrow">
            <a:avLst/>
          </a:prstGeom>
          <a:solidFill>
            <a:srgbClr val="C0000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1560" y="116632"/>
            <a:ext cx="7855416" cy="576064"/>
          </a:xfrm>
          <a:prstGeom prst="rect">
            <a:avLst/>
          </a:prstGeom>
        </p:spPr>
      </p:pic>
      <p:pic>
        <p:nvPicPr>
          <p:cNvPr id="12" name="Picture 11" descr="Goldline Black A1 Zip Portfolio - GH12796"/>
          <p:cNvPicPr/>
          <p:nvPr/>
        </p:nvPicPr>
        <p:blipFill>
          <a:blip r:embed="rId12" cstate="screen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200" b="99400" l="10000" r="90000">
                        <a14:backgroundMark x1="35000" y1="27400" x2="35000" y2="27400"/>
                        <a14:backgroundMark x1="37400" y1="22300" x2="37400" y2="223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0069" y="1889965"/>
            <a:ext cx="2319014" cy="23190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8" name="Picture 24" descr="Peter pan lighting cue sheet"/>
          <p:cNvPicPr>
            <a:picLocks noChangeAspect="1" noChangeArrowheads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361823">
            <a:off x="7783670" y="3351501"/>
            <a:ext cx="1394822" cy="960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theatre lighting plot - Google Search | Theatre lighting, Theatre ..."/>
          <p:cNvPicPr>
            <a:picLocks noChangeAspect="1" noChangeArrowheads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752828">
            <a:off x="6513400" y="2887784"/>
            <a:ext cx="1820071" cy="117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ircular Arrow 3"/>
          <p:cNvSpPr/>
          <p:nvPr/>
        </p:nvSpPr>
        <p:spPr>
          <a:xfrm rot="187906">
            <a:off x="5697946" y="1751008"/>
            <a:ext cx="770232" cy="688613"/>
          </a:xfrm>
          <a:prstGeom prst="circularArrow">
            <a:avLst>
              <a:gd name="adj1" fmla="val 830"/>
              <a:gd name="adj2" fmla="val 1305373"/>
              <a:gd name="adj3" fmla="val 21031519"/>
              <a:gd name="adj4" fmla="val 12968329"/>
              <a:gd name="adj5" fmla="val 10399"/>
            </a:avLst>
          </a:prstGeom>
          <a:solidFill>
            <a:srgbClr val="C00000"/>
          </a:solidFill>
          <a:ln>
            <a:solidFill>
              <a:srgbClr val="AB2F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2" name="Circular Arrow 21"/>
          <p:cNvSpPr/>
          <p:nvPr/>
        </p:nvSpPr>
        <p:spPr>
          <a:xfrm rot="636806" flipH="1">
            <a:off x="6752128" y="1717282"/>
            <a:ext cx="726121" cy="688613"/>
          </a:xfrm>
          <a:prstGeom prst="circularArrow">
            <a:avLst>
              <a:gd name="adj1" fmla="val 830"/>
              <a:gd name="adj2" fmla="val 1305373"/>
              <a:gd name="adj3" fmla="val 21031519"/>
              <a:gd name="adj4" fmla="val 13990205"/>
              <a:gd name="adj5" fmla="val 10399"/>
            </a:avLst>
          </a:prstGeom>
          <a:solidFill>
            <a:srgbClr val="C00000"/>
          </a:solidFill>
          <a:ln>
            <a:solidFill>
              <a:srgbClr val="AB2F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3" name="Circular Arrow 22"/>
          <p:cNvSpPr/>
          <p:nvPr/>
        </p:nvSpPr>
        <p:spPr>
          <a:xfrm rot="3842973" flipH="1">
            <a:off x="6689988" y="2263966"/>
            <a:ext cx="741472" cy="688613"/>
          </a:xfrm>
          <a:prstGeom prst="circularArrow">
            <a:avLst>
              <a:gd name="adj1" fmla="val 830"/>
              <a:gd name="adj2" fmla="val 1228617"/>
              <a:gd name="adj3" fmla="val 21031519"/>
              <a:gd name="adj4" fmla="val 13186659"/>
              <a:gd name="adj5" fmla="val 10399"/>
            </a:avLst>
          </a:prstGeom>
          <a:solidFill>
            <a:srgbClr val="C00000"/>
          </a:solidFill>
          <a:ln>
            <a:solidFill>
              <a:srgbClr val="AB2F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128011" y="3722131"/>
            <a:ext cx="2664296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chemeClr val="bg1"/>
                </a:solidFill>
                <a:latin typeface="Berlin Sans FB" panose="020E0602020502020306" pitchFamily="34" charset="0"/>
              </a:rPr>
              <a:t>CREATE A DESIGN PORTFOLIO</a:t>
            </a:r>
            <a:endParaRPr lang="en-GB" dirty="0">
              <a:solidFill>
                <a:schemeClr val="bg1"/>
              </a:solidFill>
              <a:latin typeface="Berlin Sans FB" panose="020E0602020502020306" pitchFamily="34" charset="0"/>
            </a:endParaRPr>
          </a:p>
        </p:txBody>
      </p:sp>
      <p:sp>
        <p:nvSpPr>
          <p:cNvPr id="25" name="Right Arrow 24"/>
          <p:cNvSpPr/>
          <p:nvPr/>
        </p:nvSpPr>
        <p:spPr>
          <a:xfrm rot="9120739">
            <a:off x="3006672" y="4051446"/>
            <a:ext cx="1224136" cy="648072"/>
          </a:xfrm>
          <a:prstGeom prst="rightArrow">
            <a:avLst/>
          </a:prstGeom>
          <a:solidFill>
            <a:srgbClr val="C0000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52" name="Picture 28" descr="Handling Script Notes - Scott Myers - Medium"/>
          <p:cNvPicPr>
            <a:picLocks noChangeAspect="1" noChangeArrowheads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831245">
            <a:off x="-279582" y="4737089"/>
            <a:ext cx="1449508" cy="1865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Interview with Oonagh Murphy – Director of Tribes – Gate Theatre ..."/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1982" y="3972791"/>
            <a:ext cx="1844558" cy="1844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 descr="Soho Theatre Poster – Rob Bloomfield Art"/>
          <p:cNvPicPr>
            <a:picLocks noChangeAspect="1" noChangeArrowheads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809544">
            <a:off x="1597366" y="4981232"/>
            <a:ext cx="2657648" cy="1328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558018" y="6093296"/>
            <a:ext cx="2664296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chemeClr val="bg1"/>
                </a:solidFill>
                <a:latin typeface="Berlin Sans FB" panose="020E0602020502020306" pitchFamily="34" charset="0"/>
              </a:rPr>
              <a:t>CREATE PRODUCTION </a:t>
            </a:r>
          </a:p>
          <a:p>
            <a:pPr algn="ctr"/>
            <a:r>
              <a:rPr lang="en-GB" dirty="0" smtClean="0">
                <a:solidFill>
                  <a:schemeClr val="bg1"/>
                </a:solidFill>
                <a:latin typeface="Berlin Sans FB" panose="020E0602020502020306" pitchFamily="34" charset="0"/>
              </a:rPr>
              <a:t>PROPOSALS</a:t>
            </a:r>
            <a:endParaRPr lang="en-GB" dirty="0">
              <a:solidFill>
                <a:schemeClr val="bg1"/>
              </a:solidFill>
              <a:latin typeface="Berlin Sans FB" panose="020E0602020502020306" pitchFamily="34" charset="0"/>
            </a:endParaRPr>
          </a:p>
        </p:txBody>
      </p:sp>
      <p:sp>
        <p:nvSpPr>
          <p:cNvPr id="30" name="Right Arrow 29"/>
          <p:cNvSpPr/>
          <p:nvPr/>
        </p:nvSpPr>
        <p:spPr>
          <a:xfrm>
            <a:off x="4372368" y="5406248"/>
            <a:ext cx="1224136" cy="648072"/>
          </a:xfrm>
          <a:prstGeom prst="rightArrow">
            <a:avLst/>
          </a:prstGeom>
          <a:solidFill>
            <a:srgbClr val="C0000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58" name="Picture 34" descr="Eating for exams | BBC Good Food"/>
          <p:cNvPicPr>
            <a:picLocks noChangeAspect="1" noChangeArrowheads="1"/>
          </p:cNvPicPr>
          <p:nvPr/>
        </p:nvPicPr>
        <p:blipFill rotWithShape="1"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666664" y="4815613"/>
            <a:ext cx="3073743" cy="1535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5769304" y="6240262"/>
            <a:ext cx="2868461" cy="369332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chemeClr val="bg1"/>
                </a:solidFill>
                <a:latin typeface="Berlin Sans FB" panose="020E0602020502020306" pitchFamily="34" charset="0"/>
              </a:rPr>
              <a:t>WRITE IT UP IN AN EXAM</a:t>
            </a:r>
            <a:endParaRPr lang="en-GB" dirty="0">
              <a:solidFill>
                <a:schemeClr val="bg1"/>
              </a:solidFill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6730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112" y="147084"/>
            <a:ext cx="5486400" cy="6650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Image result for machinal script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38800" y="147084"/>
            <a:ext cx="1590675" cy="2105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Image result for accidental death methguen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67599" y="147084"/>
            <a:ext cx="1495425" cy="20955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5652977" y="5374206"/>
            <a:ext cx="1967218" cy="1200329"/>
          </a:xfrm>
          <a:prstGeom prst="rect">
            <a:avLst/>
          </a:prstGeom>
          <a:solidFill>
            <a:srgbClr val="00B05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7200" dirty="0">
                <a:solidFill>
                  <a:schemeClr val="bg1"/>
                </a:solidFill>
                <a:latin typeface="Berlin Sans FB" panose="020E0602020502020306" pitchFamily="34" charset="0"/>
              </a:rPr>
              <a:t>4</a:t>
            </a:r>
            <a:r>
              <a:rPr lang="en-GB" sz="7200" dirty="0" smtClean="0">
                <a:solidFill>
                  <a:schemeClr val="bg1"/>
                </a:solidFill>
                <a:latin typeface="Berlin Sans FB" panose="020E0602020502020306" pitchFamily="34" charset="0"/>
              </a:rPr>
              <a:t>0%</a:t>
            </a:r>
            <a:endParaRPr lang="en-GB" sz="7200" dirty="0">
              <a:solidFill>
                <a:schemeClr val="bg1"/>
              </a:solidFill>
              <a:latin typeface="Berlin Sans FB" panose="020E0602020502020306" pitchFamily="34" charset="0"/>
            </a:endParaRPr>
          </a:p>
        </p:txBody>
      </p:sp>
      <p:pic>
        <p:nvPicPr>
          <p:cNvPr id="19461" name="Picture 5" descr="Image result for CURIOUS INCIDENT 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34036" y="2362200"/>
            <a:ext cx="3449909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281"/>
          <a:stretch/>
        </p:blipFill>
        <p:spPr bwMode="auto">
          <a:xfrm>
            <a:off x="7717661" y="5040625"/>
            <a:ext cx="1366284" cy="1786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2665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97610"/>
            <a:ext cx="7855416" cy="57606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03980" y="764569"/>
            <a:ext cx="5670576" cy="1200329"/>
          </a:xfrm>
          <a:prstGeom prst="rect">
            <a:avLst/>
          </a:prstGeom>
          <a:solidFill>
            <a:srgbClr val="4C3565"/>
          </a:solidFill>
          <a:ln>
            <a:solidFill>
              <a:srgbClr val="AB2F2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solidFill>
                  <a:schemeClr val="bg1">
                    <a:lumMod val="95000"/>
                  </a:schemeClr>
                </a:solidFill>
                <a:latin typeface="Berlin Sans FB" panose="020E0602020502020306" pitchFamily="34" charset="0"/>
              </a:rPr>
              <a:t>Read more about the plays the exam board set for the written exam, and the Playwrights that wrote them.</a:t>
            </a:r>
            <a:endParaRPr lang="en-GB" sz="2400" dirty="0">
              <a:solidFill>
                <a:schemeClr val="bg1">
                  <a:lumMod val="95000"/>
                </a:schemeClr>
              </a:solidFill>
              <a:latin typeface="Berlin Sans FB" panose="020E0602020502020306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20040" y="2434297"/>
            <a:ext cx="5216911" cy="70788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dirty="0" smtClean="0">
                <a:solidFill>
                  <a:schemeClr val="bg1"/>
                </a:solidFill>
                <a:latin typeface="Berlin Sans FB" panose="020E0602020502020306" pitchFamily="34" charset="0"/>
                <a:hlinkClick r:id="rId3"/>
              </a:rPr>
              <a:t>Sophie Treadwell, journalist, suffragette and author of expressionist crime drama '</a:t>
            </a:r>
            <a:r>
              <a:rPr lang="en-GB" sz="2000" dirty="0" err="1" smtClean="0">
                <a:solidFill>
                  <a:schemeClr val="bg1"/>
                </a:solidFill>
                <a:latin typeface="Berlin Sans FB" panose="020E0602020502020306" pitchFamily="34" charset="0"/>
                <a:hlinkClick r:id="rId3"/>
              </a:rPr>
              <a:t>Machinal</a:t>
            </a:r>
            <a:r>
              <a:rPr lang="en-GB" sz="2000" dirty="0" smtClean="0">
                <a:solidFill>
                  <a:schemeClr val="bg1"/>
                </a:solidFill>
                <a:latin typeface="Berlin Sans FB" panose="020E0602020502020306" pitchFamily="34" charset="0"/>
                <a:hlinkClick r:id="rId3"/>
              </a:rPr>
              <a:t>'</a:t>
            </a:r>
            <a:endParaRPr lang="en-GB" sz="2000" dirty="0">
              <a:solidFill>
                <a:schemeClr val="bg1"/>
              </a:solidFill>
              <a:latin typeface="Berlin Sans FB" panose="020E0602020502020306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07904" y="3801314"/>
            <a:ext cx="5184576" cy="1015663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dirty="0" smtClean="0">
                <a:solidFill>
                  <a:schemeClr val="bg1"/>
                </a:solidFill>
                <a:latin typeface="Berlin Sans FB" panose="020E0602020502020306" pitchFamily="34" charset="0"/>
                <a:hlinkClick r:id="rId4"/>
              </a:rPr>
              <a:t>Dario </a:t>
            </a:r>
            <a:r>
              <a:rPr lang="en-GB" sz="2000" dirty="0" err="1" smtClean="0">
                <a:solidFill>
                  <a:schemeClr val="bg1"/>
                </a:solidFill>
                <a:latin typeface="Berlin Sans FB" panose="020E0602020502020306" pitchFamily="34" charset="0"/>
                <a:hlinkClick r:id="rId4"/>
              </a:rPr>
              <a:t>Fo</a:t>
            </a:r>
            <a:r>
              <a:rPr lang="en-GB" sz="2000" dirty="0" smtClean="0">
                <a:solidFill>
                  <a:schemeClr val="bg1"/>
                </a:solidFill>
                <a:latin typeface="Berlin Sans FB" panose="020E0602020502020306" pitchFamily="34" charset="0"/>
                <a:hlinkClick r:id="rId4"/>
              </a:rPr>
              <a:t>, Italian political activist, clown, national hero and writer of hard-hitting true farce 'Accidental Death of an Anarchist'</a:t>
            </a:r>
            <a:endParaRPr lang="en-GB" sz="2000" dirty="0">
              <a:solidFill>
                <a:schemeClr val="bg1"/>
              </a:solidFill>
              <a:latin typeface="Berlin Sans FB" panose="020E0602020502020306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7504" y="5293881"/>
            <a:ext cx="5841985" cy="1015663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dirty="0" smtClean="0">
                <a:solidFill>
                  <a:schemeClr val="bg1"/>
                </a:solidFill>
                <a:latin typeface="Berlin Sans FB" panose="020E0602020502020306" pitchFamily="34" charset="0"/>
                <a:hlinkClick r:id="rId5"/>
              </a:rPr>
              <a:t>Stockport-born-and-bred Simon Stephens, adapter of Mark Haddon's </a:t>
            </a:r>
            <a:r>
              <a:rPr lang="en-GB" sz="2000" dirty="0" err="1" smtClean="0">
                <a:solidFill>
                  <a:schemeClr val="bg1"/>
                </a:solidFill>
                <a:latin typeface="Berlin Sans FB" panose="020E0602020502020306" pitchFamily="34" charset="0"/>
                <a:hlinkClick r:id="rId5"/>
              </a:rPr>
              <a:t>betselling</a:t>
            </a:r>
            <a:r>
              <a:rPr lang="en-GB" sz="2000" dirty="0" smtClean="0">
                <a:solidFill>
                  <a:schemeClr val="bg1"/>
                </a:solidFill>
                <a:latin typeface="Berlin Sans FB" panose="020E0602020502020306" pitchFamily="34" charset="0"/>
                <a:hlinkClick r:id="rId5"/>
              </a:rPr>
              <a:t> novel 'The Curious Incident of the Dog in the Night-Time'</a:t>
            </a:r>
            <a:endParaRPr lang="en-GB" sz="2000" dirty="0">
              <a:solidFill>
                <a:schemeClr val="bg1"/>
              </a:solidFill>
              <a:latin typeface="Berlin Sans FB" panose="020E0602020502020306" pitchFamily="34" charset="0"/>
            </a:endParaRPr>
          </a:p>
        </p:txBody>
      </p:sp>
      <p:pic>
        <p:nvPicPr>
          <p:cNvPr id="7" name="Picture 2" descr="Theatre Poster: Machinal by David Calkins, via Behance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53" t="4334" r="5136" b="16841"/>
          <a:stretch/>
        </p:blipFill>
        <p:spPr bwMode="auto">
          <a:xfrm>
            <a:off x="6045511" y="2055793"/>
            <a:ext cx="1118777" cy="1521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9780861042173: Accidental Death of an Anarchist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560" y="3409619"/>
            <a:ext cx="1259336" cy="1799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The Curious Incident of the Dog in the Night-Time (Critical ...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49182" y="4919131"/>
            <a:ext cx="1170302" cy="1785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‘She gravitated to the outcast’ … Sophie Treadwell in 1916."/>
          <p:cNvPicPr>
            <a:picLocks noChangeAspect="1" noChangeArrowheads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379821" y="2045709"/>
            <a:ext cx="1296635" cy="1518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Dario Fo - IMDb"/>
          <p:cNvPicPr>
            <a:picLocks noChangeAspect="1" noChangeArrowheads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86429" y="3414401"/>
            <a:ext cx="1220103" cy="1794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Simon Stephens interview: &quot;There is something about bringing ..."/>
          <p:cNvPicPr>
            <a:picLocks noChangeAspect="1" noChangeArrowheads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/>
        </p:blipFill>
        <p:spPr bwMode="auto">
          <a:xfrm>
            <a:off x="7363847" y="4919131"/>
            <a:ext cx="1300808" cy="1815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41622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584" y="179310"/>
            <a:ext cx="7200800" cy="6592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38215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Image result for royal exchange theat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01539" y="3594284"/>
            <a:ext cx="4050581" cy="3039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Image result for royal exchange theatre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1942" y="3653918"/>
            <a:ext cx="1368152" cy="1228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Image result for home theatre manchester logo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5002748"/>
            <a:ext cx="1855118" cy="707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://www.visitsalford.info/images/Lowry_logo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7318" y="5814158"/>
            <a:ext cx="1168524" cy="771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 flipV="1">
            <a:off x="0" y="6857999"/>
            <a:ext cx="9144000" cy="45719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0" rtlCol="0" anchor="ctr"/>
          <a:lstStyle/>
          <a:p>
            <a:endParaRPr lang="en-GB" sz="2400" b="1" dirty="0">
              <a:latin typeface="Albertville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6762749"/>
            <a:ext cx="9144000" cy="952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/>
          <p:cNvSpPr/>
          <p:nvPr/>
        </p:nvSpPr>
        <p:spPr>
          <a:xfrm flipV="1">
            <a:off x="0" y="6717029"/>
            <a:ext cx="9144000" cy="4571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/>
          <p:cNvSpPr/>
          <p:nvPr/>
        </p:nvSpPr>
        <p:spPr>
          <a:xfrm>
            <a:off x="0" y="0"/>
            <a:ext cx="9144000" cy="13607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dirty="0" smtClean="0"/>
              <a:t>		</a:t>
            </a:r>
            <a:endParaRPr lang="en-GB" dirty="0"/>
          </a:p>
        </p:txBody>
      </p:sp>
      <p:sp>
        <p:nvSpPr>
          <p:cNvPr id="15" name="Rectangle 14"/>
          <p:cNvSpPr/>
          <p:nvPr/>
        </p:nvSpPr>
        <p:spPr>
          <a:xfrm>
            <a:off x="0" y="136071"/>
            <a:ext cx="9144000" cy="95250"/>
          </a:xfrm>
          <a:prstGeom prst="rect">
            <a:avLst/>
          </a:prstGeom>
          <a:solidFill>
            <a:srgbClr val="D828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/>
          <p:cNvSpPr/>
          <p:nvPr/>
        </p:nvSpPr>
        <p:spPr>
          <a:xfrm>
            <a:off x="0" y="224518"/>
            <a:ext cx="9144000" cy="47625"/>
          </a:xfrm>
          <a:prstGeom prst="rect">
            <a:avLst/>
          </a:prstGeom>
          <a:solidFill>
            <a:srgbClr val="F1A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7318" y="272143"/>
            <a:ext cx="8856984" cy="1556657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en-GB" dirty="0" smtClean="0">
                <a:solidFill>
                  <a:srgbClr val="D82816"/>
                </a:solidFill>
                <a:latin typeface="Berlin Sans FB" panose="020E0602020502020306" pitchFamily="34" charset="0"/>
              </a:rPr>
              <a:t>Experiencing live theatre is a vital part of being a Drama student. Going to see live theatre should be an ongoing experience, in and out of college. If not, it would be like a film studies student who never watched any films!</a:t>
            </a:r>
            <a:endParaRPr lang="en-GB" dirty="0">
              <a:solidFill>
                <a:srgbClr val="D82816"/>
              </a:solidFill>
              <a:latin typeface="Berlin Sans FB" panose="020E0602020502020306" pitchFamily="34" charset="0"/>
            </a:endParaRPr>
          </a:p>
        </p:txBody>
      </p:sp>
      <p:pic>
        <p:nvPicPr>
          <p:cNvPr id="17" name="Picture 16" descr="Image result for contact theatre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86400" y="1866752"/>
            <a:ext cx="3543300" cy="243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 descr="Image result for student discount"/>
          <p:cNvPicPr/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7143">
                        <a14:foregroundMark x1="18929" y1="61786" x2="86429" y2="62857"/>
                        <a14:foregroundMark x1="82500" y1="47143" x2="20714" y2="23214"/>
                        <a14:foregroundMark x1="10357" y1="50357" x2="44286" y2="17500"/>
                        <a14:foregroundMark x1="42143" y1="23929" x2="60714" y2="22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29401" y="4267938"/>
            <a:ext cx="2514600" cy="26076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 descr="Image result for MANCHESTER THEATRE LOGO"/>
          <p:cNvPicPr/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181600" y="4129045"/>
            <a:ext cx="1581150" cy="25050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2" name="Picture 21" descr="Image result for BOLTON OCTOGON LOGO"/>
          <p:cNvPicPr/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5056" y="2037627"/>
            <a:ext cx="2254696" cy="73710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3" name="Picture 22" descr="Image result for MANCHESTER THEATRE LOGO"/>
          <p:cNvPicPr/>
          <p:nvPr/>
        </p:nvPicPr>
        <p:blipFill>
          <a:blip r:embed="rId11" cstate="screen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62200" y="1824037"/>
            <a:ext cx="1090930" cy="114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23" descr="Image result for CONTACT THEATRE MANCHESTER"/>
          <p:cNvPicPr/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58099" y="1866752"/>
            <a:ext cx="2190750" cy="7143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5" name="Picture 24" descr="Image result for oldham coliseum"/>
          <p:cNvPicPr/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0525" y="2967037"/>
            <a:ext cx="1971675" cy="57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irc_mi" descr="Image result for victoria baths logo">
            <a:hlinkClick r:id="rId14"/>
          </p:cNvPr>
          <p:cNvPicPr/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149702" y="2998935"/>
            <a:ext cx="1209675" cy="8953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7" name="Picture 26" descr="Image result for stockport theatre garrick"/>
          <p:cNvPicPr/>
          <p:nvPr/>
        </p:nvPicPr>
        <p:blipFill>
          <a:blip r:embed="rId16" cstate="screen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80018" y="2581127"/>
            <a:ext cx="1278081" cy="13626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27" descr="Image result for three minute theatre"/>
          <p:cNvPicPr/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19301" y="3719364"/>
            <a:ext cx="1110399" cy="5857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115573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 flipV="1">
            <a:off x="0" y="6857999"/>
            <a:ext cx="9144000" cy="45719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0" rtlCol="0" anchor="ctr"/>
          <a:lstStyle/>
          <a:p>
            <a:endParaRPr lang="en-GB" sz="2400" b="1" dirty="0">
              <a:latin typeface="Albertville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6762749"/>
            <a:ext cx="9144000" cy="952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/>
          <p:cNvSpPr/>
          <p:nvPr/>
        </p:nvSpPr>
        <p:spPr>
          <a:xfrm flipV="1">
            <a:off x="0" y="6717029"/>
            <a:ext cx="9144000" cy="4571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9144000" cy="13607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dirty="0" smtClean="0"/>
              <a:t>		</a:t>
            </a:r>
            <a:endParaRPr lang="en-GB" dirty="0"/>
          </a:p>
        </p:txBody>
      </p:sp>
      <p:sp>
        <p:nvSpPr>
          <p:cNvPr id="16" name="Rectangle 15"/>
          <p:cNvSpPr/>
          <p:nvPr/>
        </p:nvSpPr>
        <p:spPr>
          <a:xfrm>
            <a:off x="0" y="136071"/>
            <a:ext cx="9144000" cy="95250"/>
          </a:xfrm>
          <a:prstGeom prst="rect">
            <a:avLst/>
          </a:prstGeom>
          <a:solidFill>
            <a:srgbClr val="D828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/>
          <p:cNvSpPr/>
          <p:nvPr/>
        </p:nvSpPr>
        <p:spPr>
          <a:xfrm>
            <a:off x="0" y="224518"/>
            <a:ext cx="9144000" cy="47625"/>
          </a:xfrm>
          <a:prstGeom prst="rect">
            <a:avLst/>
          </a:prstGeom>
          <a:solidFill>
            <a:srgbClr val="F1A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 descr="G:\Teaching\Art &amp; Media\Drama\Photo Archive\Two-Feb5th\Two56.jpg"/>
          <p:cNvPicPr/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7979" t="38115" r="33641" b="4034"/>
          <a:stretch/>
        </p:blipFill>
        <p:spPr bwMode="auto">
          <a:xfrm>
            <a:off x="3981728" y="136071"/>
            <a:ext cx="3057019" cy="19967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Picture 3" descr="G:\Teaching\Art &amp; Media\Drama\2015-16\Extra Curricular\Two Poster.png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962207">
            <a:off x="5335567" y="1541329"/>
            <a:ext cx="1122053" cy="15625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 descr="G:\Teaching\Art &amp; Media\Drama\Photo Archive\The Tempest\IMG_3451.JPG"/>
          <p:cNvPicPr/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813837" y="3688266"/>
            <a:ext cx="3443824" cy="28430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 descr="G:\Teaching\Art &amp; Media\Drama\2015-16\Tempest Poster.jpg"/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898038">
            <a:off x="2828929" y="5235463"/>
            <a:ext cx="1275683" cy="15747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 descr="G:\Teaching\Art &amp; Media\Drama\Photo Archive\Antigone2016\Antigone54.jpg"/>
          <p:cNvPicPr/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94253" y="199578"/>
            <a:ext cx="1757667" cy="27973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 descr="G:\Teaching\Art &amp; Media\Drama\Photo Archive\Animal_farm\animals_comfort_boxer.jpg"/>
          <p:cNvPicPr/>
          <p:nvPr/>
        </p:nvPicPr>
        <p:blipFill rotWithShape="1"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0975" t="10531" r="25220" b="27"/>
          <a:stretch/>
        </p:blipFill>
        <p:spPr bwMode="auto">
          <a:xfrm>
            <a:off x="4315161" y="3273640"/>
            <a:ext cx="3190433" cy="26624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/>
          <p:cNvPicPr/>
          <p:nvPr/>
        </p:nvPicPr>
        <p:blipFill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101502">
            <a:off x="5201410" y="5211888"/>
            <a:ext cx="1225991" cy="16219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 descr="G:\Teaching\Art &amp; Media\Drama\2015-16\Extra Curricular\Antigone Poster.png"/>
          <p:cNvPicPr/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557420">
            <a:off x="2564911" y="1511485"/>
            <a:ext cx="1184692" cy="162226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443045">
            <a:off x="208442" y="504859"/>
            <a:ext cx="2048183" cy="29273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476288">
            <a:off x="6724875" y="496847"/>
            <a:ext cx="2062884" cy="29114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627501">
            <a:off x="371000" y="3661525"/>
            <a:ext cx="2147416" cy="31533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358332">
            <a:off x="7016428" y="3941716"/>
            <a:ext cx="1996600" cy="29729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2755" y="2971800"/>
            <a:ext cx="8229600" cy="1143000"/>
          </a:xfrm>
        </p:spPr>
        <p:txBody>
          <a:bodyPr>
            <a:normAutofit/>
          </a:bodyPr>
          <a:lstStyle/>
          <a:p>
            <a:r>
              <a:rPr lang="en-GB" sz="4800" dirty="0" smtClean="0">
                <a:solidFill>
                  <a:srgbClr val="FF0000"/>
                </a:solidFill>
                <a:latin typeface="Berlin Sans FB" panose="020E0602020502020306" pitchFamily="34" charset="0"/>
              </a:rPr>
              <a:t>EXTRA CURRICULAR</a:t>
            </a:r>
            <a:endParaRPr lang="en-GB" sz="4800" dirty="0">
              <a:solidFill>
                <a:srgbClr val="FF0000"/>
              </a:solidFill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51742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936104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GB" sz="6000" dirty="0" err="1" smtClean="0">
                <a:solidFill>
                  <a:srgbClr val="FFFF00"/>
                </a:solidFill>
                <a:latin typeface="Berlin Sans FB" panose="020E0602020502020306" pitchFamily="34" charset="0"/>
              </a:rPr>
              <a:t>Mythbusters</a:t>
            </a:r>
            <a:endParaRPr lang="en-GB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399" y="1524000"/>
            <a:ext cx="8886825" cy="42672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GB" sz="4000" dirty="0" smtClean="0">
                <a:solidFill>
                  <a:schemeClr val="tx2"/>
                </a:solidFill>
                <a:latin typeface="Berlin Sans FB" panose="020E0602020502020306" pitchFamily="34" charset="0"/>
              </a:rPr>
              <a:t>Drama is </a:t>
            </a:r>
            <a:r>
              <a:rPr lang="en-GB" sz="4000" u="sng" dirty="0" smtClean="0">
                <a:solidFill>
                  <a:schemeClr val="tx2"/>
                </a:solidFill>
                <a:latin typeface="Berlin Sans FB" panose="020E0602020502020306" pitchFamily="34" charset="0"/>
              </a:rPr>
              <a:t>NOT</a:t>
            </a:r>
            <a:r>
              <a:rPr lang="en-GB" sz="4000" dirty="0" smtClean="0">
                <a:solidFill>
                  <a:schemeClr val="tx2"/>
                </a:solidFill>
                <a:latin typeface="Berlin Sans FB" panose="020E0602020502020306" pitchFamily="34" charset="0"/>
              </a:rPr>
              <a:t> an ‘easy’ subject. It is an intellectual and physical discipline.</a:t>
            </a:r>
          </a:p>
          <a:p>
            <a:r>
              <a:rPr lang="en-GB" sz="4000" dirty="0" smtClean="0">
                <a:solidFill>
                  <a:schemeClr val="tx2"/>
                </a:solidFill>
                <a:latin typeface="Berlin Sans FB" panose="020E0602020502020306" pitchFamily="34" charset="0"/>
              </a:rPr>
              <a:t>There </a:t>
            </a:r>
            <a:r>
              <a:rPr lang="en-GB" sz="4000" u="sng" dirty="0" smtClean="0">
                <a:solidFill>
                  <a:schemeClr val="tx2"/>
                </a:solidFill>
                <a:latin typeface="Berlin Sans FB" panose="020E0602020502020306" pitchFamily="34" charset="0"/>
              </a:rPr>
              <a:t>is</a:t>
            </a:r>
            <a:r>
              <a:rPr lang="en-GB" sz="4000" dirty="0" smtClean="0">
                <a:solidFill>
                  <a:schemeClr val="tx2"/>
                </a:solidFill>
                <a:latin typeface="Berlin Sans FB" panose="020E0602020502020306" pitchFamily="34" charset="0"/>
              </a:rPr>
              <a:t> written work in Drama.</a:t>
            </a:r>
          </a:p>
          <a:p>
            <a:r>
              <a:rPr lang="en-GB" sz="4000" dirty="0" smtClean="0">
                <a:solidFill>
                  <a:schemeClr val="tx2"/>
                </a:solidFill>
                <a:latin typeface="Berlin Sans FB" panose="020E0602020502020306" pitchFamily="34" charset="0"/>
              </a:rPr>
              <a:t>Employers and universities see Drama as a valued subject and qualification – including Russell Groups.</a:t>
            </a:r>
            <a:endParaRPr lang="en-GB" sz="4000" dirty="0">
              <a:solidFill>
                <a:schemeClr val="tx2"/>
              </a:solidFill>
              <a:latin typeface="Berlin Sans FB" panose="020E0602020502020306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6079398"/>
            <a:ext cx="9144000" cy="77860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0" rtlCol="0" anchor="ctr"/>
          <a:lstStyle/>
          <a:p>
            <a:endParaRPr lang="en-GB" sz="2400" b="1" dirty="0">
              <a:latin typeface="Albertville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5984148"/>
            <a:ext cx="9144000" cy="952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/>
          <p:cNvSpPr/>
          <p:nvPr/>
        </p:nvSpPr>
        <p:spPr>
          <a:xfrm flipV="1">
            <a:off x="0" y="5943600"/>
            <a:ext cx="9144000" cy="4571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2" descr="Xaverian College in Manchest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86600" y="6121036"/>
            <a:ext cx="1952625" cy="69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0" y="0"/>
            <a:ext cx="9144000" cy="13607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dirty="0" smtClean="0"/>
              <a:t>		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0" y="136071"/>
            <a:ext cx="9144000" cy="95250"/>
          </a:xfrm>
          <a:prstGeom prst="rect">
            <a:avLst/>
          </a:prstGeom>
          <a:solidFill>
            <a:srgbClr val="D828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0" y="224518"/>
            <a:ext cx="9144000" cy="47625"/>
          </a:xfrm>
          <a:prstGeom prst="rect">
            <a:avLst/>
          </a:prstGeom>
          <a:solidFill>
            <a:srgbClr val="F1A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3965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16632"/>
            <a:ext cx="8959588" cy="66247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492896"/>
            <a:ext cx="2016224" cy="386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54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57400" y="4260850"/>
            <a:ext cx="6400800" cy="1752600"/>
          </a:xfrm>
        </p:spPr>
        <p:txBody>
          <a:bodyPr/>
          <a:lstStyle/>
          <a:p>
            <a:endParaRPr lang="en-GB"/>
          </a:p>
        </p:txBody>
      </p:sp>
      <p:pic>
        <p:nvPicPr>
          <p:cNvPr id="25602" name="Picture 2" descr="G:\Teaching\Art &amp; Media\Drama\Photo Archive\The Tempest\IMG_3335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88" t="-655"/>
          <a:stretch/>
        </p:blipFill>
        <p:spPr bwMode="auto">
          <a:xfrm>
            <a:off x="-36513" y="-27384"/>
            <a:ext cx="9200169" cy="6872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duotone>
              <a:prstClr val="black"/>
              <a:srgbClr val="00B05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5842183"/>
            <a:ext cx="2894273" cy="958728"/>
          </a:xfrm>
          <a:prstGeom prst="rect">
            <a:avLst/>
          </a:prstGeom>
        </p:spPr>
      </p:pic>
      <p:pic>
        <p:nvPicPr>
          <p:cNvPr id="8" name="Picture 4" descr="Image result for the tempest logo"/>
          <p:cNvPicPr>
            <a:picLocks noChangeAspect="1" noChangeArrowheads="1"/>
          </p:cNvPicPr>
          <p:nvPr/>
        </p:nvPicPr>
        <p:blipFill>
          <a:blip r:embed="rId4" cstate="screen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72042" y="116632"/>
            <a:ext cx="3941810" cy="2085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1696" y="0"/>
            <a:ext cx="751148" cy="763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777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9180512" cy="688538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6176" y="5733256"/>
            <a:ext cx="2738197" cy="907028"/>
          </a:xfrm>
          <a:prstGeom prst="rect">
            <a:avLst/>
          </a:prstGeom>
        </p:spPr>
      </p:pic>
      <p:pic>
        <p:nvPicPr>
          <p:cNvPr id="4" name="Picture 3" descr="See the source image"/>
          <p:cNvPicPr/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635" l="1224" r="98776">
                        <a14:foregroundMark x1="10204" y1="47810" x2="24898" y2="36861"/>
                        <a14:foregroundMark x1="87347" y1="14964" x2="79592" y2="33942"/>
                        <a14:foregroundMark x1="8571" y1="47445" x2="15918" y2="54745"/>
                        <a14:foregroundMark x1="75102" y1="68978" x2="91020" y2="70803"/>
                        <a14:foregroundMark x1="33469" y1="67518" x2="49796" y2="71533"/>
                        <a14:backgroundMark x1="47755" y1="61314" x2="93878" y2="45985"/>
                        <a14:backgroundMark x1="70612" y1="64234" x2="43673" y2="60949"/>
                        <a14:backgroundMark x1="65714" y1="62774" x2="77143" y2="66788"/>
                        <a14:backgroundMark x1="0" y1="13504" x2="44898" y2="22628"/>
                        <a14:backgroundMark x1="49796" y1="21898" x2="36327" y2="21898"/>
                        <a14:backgroundMark x1="28163" y1="8394" x2="64898" y2="9854"/>
                        <a14:backgroundMark x1="86939" y1="2555" x2="28163" y2="18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507"/>
          <a:stretch/>
        </p:blipFill>
        <p:spPr bwMode="auto">
          <a:xfrm>
            <a:off x="611560" y="3789040"/>
            <a:ext cx="2603370" cy="292494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32193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6512" y="-27384"/>
            <a:ext cx="9217024" cy="691276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duotone>
              <a:prstClr val="black"/>
              <a:srgbClr val="00206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8184" y="5805264"/>
            <a:ext cx="2738197" cy="907028"/>
          </a:xfrm>
          <a:prstGeom prst="rect">
            <a:avLst/>
          </a:prstGeom>
        </p:spPr>
      </p:pic>
      <p:pic>
        <p:nvPicPr>
          <p:cNvPr id="4" name="Picture 3" descr="See the source image"/>
          <p:cNvPicPr/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12" b="98266" l="3503" r="94904">
                        <a14:foregroundMark x1="13376" y1="83815" x2="22293" y2="72254"/>
                        <a14:foregroundMark x1="9873" y1="91908" x2="10828" y2="86705"/>
                        <a14:foregroundMark x1="16879" y1="88439" x2="15605" y2="83815"/>
                        <a14:foregroundMark x1="15924" y1="72832" x2="15605" y2="38150"/>
                        <a14:foregroundMark x1="60828" y1="16763" x2="68790" y2="21965"/>
                        <a14:foregroundMark x1="80255" y1="10983" x2="68471" y2="14451"/>
                        <a14:foregroundMark x1="73248" y1="16763" x2="80255" y2="26590"/>
                        <a14:foregroundMark x1="79299" y1="6358" x2="76752" y2="6358"/>
                        <a14:foregroundMark x1="88854" y1="45087" x2="76433" y2="51445"/>
                        <a14:foregroundMark x1="88217" y1="57225" x2="84076" y2="61850"/>
                        <a14:foregroundMark x1="81847" y1="44509" x2="81847" y2="46821"/>
                        <a14:foregroundMark x1="20382" y1="88439" x2="22293" y2="73988"/>
                        <a14:foregroundMark x1="22293" y1="79769" x2="26115" y2="83815"/>
                        <a14:foregroundMark x1="31529" y1="85549" x2="36306" y2="73410"/>
                        <a14:foregroundMark x1="26752" y1="86705" x2="22293" y2="82081"/>
                        <a14:foregroundMark x1="11146" y1="93064" x2="14013" y2="81503"/>
                        <a14:foregroundMark x1="15924" y1="91908" x2="15287" y2="80925"/>
                        <a14:foregroundMark x1="38854" y1="80925" x2="42994" y2="71676"/>
                        <a14:backgroundMark x1="44268" y1="86705" x2="55414" y2="82659"/>
                        <a14:backgroundMark x1="44268" y1="85549" x2="52548" y2="82081"/>
                        <a14:backgroundMark x1="54140" y1="81503" x2="48726" y2="82659"/>
                        <a14:backgroundMark x1="53503" y1="80925" x2="64331" y2="75723"/>
                        <a14:backgroundMark x1="82166" y1="68786" x2="68790" y2="739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3222" y="4792898"/>
            <a:ext cx="3682654" cy="202473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829347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6512" y="-1"/>
            <a:ext cx="9180512" cy="691210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915328"/>
            <a:ext cx="2738197" cy="907028"/>
          </a:xfrm>
          <a:prstGeom prst="rect">
            <a:avLst/>
          </a:prstGeom>
        </p:spPr>
      </p:pic>
      <p:pic>
        <p:nvPicPr>
          <p:cNvPr id="4" name="Picture 3" descr="See the source image"/>
          <p:cNvPicPr/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5876" l="282" r="99718">
                        <a14:foregroundMark x1="7042" y1="26804" x2="7042" y2="26804"/>
                        <a14:foregroundMark x1="28451" y1="47423" x2="28451" y2="47423"/>
                        <a14:foregroundMark x1="42535" y1="78351" x2="42535" y2="78351"/>
                        <a14:foregroundMark x1="53239" y1="52577" x2="53239" y2="52577"/>
                        <a14:foregroundMark x1="41690" y1="40206" x2="47324" y2="25773"/>
                        <a14:foregroundMark x1="49859" y1="67010" x2="49014" y2="71134"/>
                        <a14:foregroundMark x1="52113" y1="19588" x2="51831" y2="16495"/>
                        <a14:foregroundMark x1="61408" y1="15464" x2="61408" y2="25773"/>
                        <a14:foregroundMark x1="62535" y1="82474" x2="61972" y2="71134"/>
                        <a14:foregroundMark x1="51831" y1="89691" x2="52113" y2="83505"/>
                        <a14:foregroundMark x1="67324" y1="82474" x2="66761" y2="20619"/>
                        <a14:foregroundMark x1="75775" y1="81443" x2="73803" y2="76289"/>
                        <a14:foregroundMark x1="79718" y1="88660" x2="78592" y2="24742"/>
                        <a14:foregroundMark x1="89577" y1="48454" x2="92676" y2="10309"/>
                        <a14:foregroundMark x1="92958" y1="84536" x2="89577" y2="86598"/>
                        <a14:foregroundMark x1="89014" y1="83505" x2="89014" y2="83505"/>
                        <a14:foregroundMark x1="22535" y1="54639" x2="22535" y2="54639"/>
                        <a14:foregroundMark x1="36338" y1="74227" x2="36338" y2="742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059832" y="2348880"/>
            <a:ext cx="4680520" cy="128226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22264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6512" y="-27384"/>
            <a:ext cx="9217024" cy="690477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8293" y="4372940"/>
            <a:ext cx="2306149" cy="763912"/>
          </a:xfrm>
          <a:prstGeom prst="rect">
            <a:avLst/>
          </a:prstGeom>
        </p:spPr>
      </p:pic>
      <p:pic>
        <p:nvPicPr>
          <p:cNvPr id="4" name="Picture 3" descr="See the source image"/>
          <p:cNvPicPr/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898" l="0" r="97823">
                        <a14:foregroundMark x1="4082" y1="33609" x2="4082" y2="33609"/>
                        <a14:foregroundMark x1="33605" y1="10744" x2="33605" y2="10744"/>
                        <a14:foregroundMark x1="47619" y1="28926" x2="47619" y2="28926"/>
                        <a14:foregroundMark x1="61497" y1="34711" x2="61497" y2="34711"/>
                        <a14:foregroundMark x1="53061" y1="30854" x2="51020" y2="31129"/>
                        <a14:foregroundMark x1="55102" y1="50138" x2="52925" y2="40496"/>
                        <a14:foregroundMark x1="68571" y1="39945" x2="68571" y2="23416"/>
                        <a14:foregroundMark x1="75238" y1="7438" x2="75238" y2="51240"/>
                        <a14:foregroundMark x1="86803" y1="52066" x2="87075" y2="7438"/>
                        <a14:foregroundMark x1="61224" y1="6336" x2="61497" y2="49311"/>
                        <a14:foregroundMark x1="89388" y1="4959" x2="93469" y2="6336"/>
                        <a14:foregroundMark x1="91156" y1="29752" x2="91156" y2="29752"/>
                        <a14:foregroundMark x1="4490" y1="66391" x2="4490" y2="91185"/>
                        <a14:foregroundMark x1="33061" y1="95041" x2="33061" y2="95041"/>
                        <a14:foregroundMark x1="8844" y1="78512" x2="12653" y2="82369"/>
                        <a14:foregroundMark x1="20952" y1="82369" x2="20952" y2="82369"/>
                        <a14:foregroundMark x1="30204" y1="69697" x2="30204" y2="69697"/>
                        <a14:foregroundMark x1="25714" y1="92011" x2="25442" y2="74105"/>
                        <a14:foregroundMark x1="30476" y1="72176" x2="33605" y2="85399"/>
                        <a14:foregroundMark x1="38912" y1="68320" x2="43265" y2="89532"/>
                        <a14:foregroundMark x1="52653" y1="70248" x2="52381" y2="92011"/>
                        <a14:foregroundMark x1="61497" y1="65840" x2="61088" y2="91185"/>
                        <a14:foregroundMark x1="47075" y1="67218" x2="47075" y2="91460"/>
                        <a14:foregroundMark x1="57007" y1="65840" x2="56463" y2="90083"/>
                        <a14:foregroundMark x1="66395" y1="69146" x2="69932" y2="88705"/>
                        <a14:foregroundMark x1="74694" y1="67769" x2="74558" y2="91185"/>
                        <a14:foregroundMark x1="83129" y1="66391" x2="82449" y2="93664"/>
                        <a14:foregroundMark x1="90068" y1="65840" x2="90068" y2="94490"/>
                      </a14:backgroundRemoval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991700" y="5157192"/>
            <a:ext cx="3059336" cy="150741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08940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810546"/>
          </a:xfrm>
        </p:spPr>
        <p:txBody>
          <a:bodyPr>
            <a:noAutofit/>
          </a:bodyPr>
          <a:lstStyle/>
          <a:p>
            <a:r>
              <a:rPr lang="en-GB" sz="7200" dirty="0" smtClean="0">
                <a:ln w="28575">
                  <a:solidFill>
                    <a:schemeClr val="accent4">
                      <a:lumMod val="75000"/>
                    </a:schemeClr>
                  </a:solidFill>
                </a:ln>
                <a:solidFill>
                  <a:srgbClr val="7030A0"/>
                </a:solidFill>
                <a:latin typeface="Berlin Sans FB" panose="020E0602020502020306" pitchFamily="34" charset="0"/>
              </a:rPr>
              <a:t>PLEASE SEE OUR COURSE VIDEO AND GUIDE FOR MORE DETAILS.</a:t>
            </a:r>
            <a:endParaRPr lang="en-GB" sz="7200" dirty="0">
              <a:ln w="28575">
                <a:solidFill>
                  <a:schemeClr val="accent4">
                    <a:lumMod val="75000"/>
                  </a:schemeClr>
                </a:solidFill>
              </a:ln>
              <a:solidFill>
                <a:srgbClr val="7030A0"/>
              </a:solidFill>
              <a:latin typeface="Berlin Sans FB" panose="020E0602020502020306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5085184"/>
            <a:ext cx="8928992" cy="89269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4000" dirty="0" smtClean="0">
                <a:solidFill>
                  <a:srgbClr val="FF0000"/>
                </a:solidFill>
                <a:latin typeface="Berlin Sans FB" panose="020E0602020502020306" pitchFamily="34" charset="0"/>
              </a:rPr>
              <a:t>If you have any questions, please email: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395536" y="5689848"/>
            <a:ext cx="835292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600" dirty="0" smtClean="0">
                <a:solidFill>
                  <a:srgbClr val="002060"/>
                </a:solidFill>
                <a:latin typeface="Berlin Sans FB" panose="020E0602020502020306" pitchFamily="34" charset="0"/>
              </a:rPr>
              <a:t>drama@xaverian.ac.uk</a:t>
            </a:r>
            <a:endParaRPr lang="en-GB" sz="3200" dirty="0">
              <a:solidFill>
                <a:srgbClr val="002060"/>
              </a:solidFill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38224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779912" y="2348880"/>
            <a:ext cx="5184576" cy="2448527"/>
          </a:xfrm>
          <a:solidFill>
            <a:srgbClr val="002060"/>
          </a:solidFill>
        </p:spPr>
        <p:txBody>
          <a:bodyPr>
            <a:noAutofit/>
          </a:bodyPr>
          <a:lstStyle/>
          <a:p>
            <a:r>
              <a:rPr lang="en-GB" sz="5400" dirty="0" smtClean="0">
                <a:solidFill>
                  <a:srgbClr val="FFFF00"/>
                </a:solidFill>
                <a:latin typeface="Berlin Sans FB" panose="020E0602020502020306" pitchFamily="34" charset="0"/>
              </a:rPr>
              <a:t>100% </a:t>
            </a:r>
            <a:br>
              <a:rPr lang="en-GB" sz="5400" dirty="0" smtClean="0">
                <a:solidFill>
                  <a:srgbClr val="FFFF00"/>
                </a:solidFill>
                <a:latin typeface="Berlin Sans FB" panose="020E0602020502020306" pitchFamily="34" charset="0"/>
              </a:rPr>
            </a:br>
            <a:r>
              <a:rPr lang="en-GB" sz="5400" dirty="0" smtClean="0">
                <a:solidFill>
                  <a:srgbClr val="FFFF00"/>
                </a:solidFill>
                <a:latin typeface="Berlin Sans FB" panose="020E0602020502020306" pitchFamily="34" charset="0"/>
              </a:rPr>
              <a:t>PASS RATE. </a:t>
            </a:r>
            <a:br>
              <a:rPr lang="en-GB" sz="5400" dirty="0" smtClean="0">
                <a:solidFill>
                  <a:srgbClr val="FFFF00"/>
                </a:solidFill>
                <a:latin typeface="Berlin Sans FB" panose="020E0602020502020306" pitchFamily="34" charset="0"/>
              </a:rPr>
            </a:br>
            <a:r>
              <a:rPr lang="en-GB" sz="5400" dirty="0" smtClean="0">
                <a:solidFill>
                  <a:srgbClr val="FFFF00"/>
                </a:solidFill>
                <a:latin typeface="Berlin Sans FB" panose="020E0602020502020306" pitchFamily="34" charset="0"/>
              </a:rPr>
              <a:t/>
            </a:r>
            <a:br>
              <a:rPr lang="en-GB" sz="5400" dirty="0" smtClean="0">
                <a:solidFill>
                  <a:srgbClr val="FFFF00"/>
                </a:solidFill>
                <a:latin typeface="Berlin Sans FB" panose="020E0602020502020306" pitchFamily="34" charset="0"/>
              </a:rPr>
            </a:br>
            <a:r>
              <a:rPr lang="en-GB" sz="5400" dirty="0" smtClean="0">
                <a:solidFill>
                  <a:srgbClr val="FFFF00"/>
                </a:solidFill>
                <a:latin typeface="Berlin Sans FB" panose="020E0602020502020306" pitchFamily="34" charset="0"/>
              </a:rPr>
              <a:t>100% </a:t>
            </a:r>
            <a:r>
              <a:rPr lang="en-GB" dirty="0" smtClean="0">
                <a:solidFill>
                  <a:srgbClr val="FFFF00"/>
                </a:solidFill>
                <a:latin typeface="Berlin Sans FB" panose="020E0602020502020306" pitchFamily="34" charset="0"/>
              </a:rPr>
              <a:t>ACHIEVEMENT</a:t>
            </a:r>
            <a:r>
              <a:rPr lang="en-GB" sz="5400" dirty="0" smtClean="0">
                <a:solidFill>
                  <a:srgbClr val="FFFF00"/>
                </a:solidFill>
                <a:latin typeface="Berlin Sans FB" panose="020E0602020502020306" pitchFamily="34" charset="0"/>
              </a:rPr>
              <a:t>.</a:t>
            </a:r>
            <a:br>
              <a:rPr lang="en-GB" sz="5400" dirty="0" smtClean="0">
                <a:solidFill>
                  <a:srgbClr val="FFFF00"/>
                </a:solidFill>
                <a:latin typeface="Berlin Sans FB" panose="020E0602020502020306" pitchFamily="34" charset="0"/>
              </a:rPr>
            </a:br>
            <a:r>
              <a:rPr lang="en-GB" sz="5400" dirty="0" smtClean="0">
                <a:solidFill>
                  <a:srgbClr val="FFFF00"/>
                </a:solidFill>
                <a:latin typeface="Berlin Sans FB" panose="020E0602020502020306" pitchFamily="34" charset="0"/>
              </a:rPr>
              <a:t/>
            </a:r>
            <a:br>
              <a:rPr lang="en-GB" sz="5400" dirty="0" smtClean="0">
                <a:solidFill>
                  <a:srgbClr val="FFFF00"/>
                </a:solidFill>
                <a:latin typeface="Berlin Sans FB" panose="020E0602020502020306" pitchFamily="34" charset="0"/>
              </a:rPr>
            </a:br>
            <a:r>
              <a:rPr lang="en-GB" sz="5400" dirty="0" smtClean="0">
                <a:solidFill>
                  <a:srgbClr val="FFFF00"/>
                </a:solidFill>
                <a:latin typeface="Berlin Sans FB" panose="020E0602020502020306" pitchFamily="34" charset="0"/>
              </a:rPr>
              <a:t>100% </a:t>
            </a:r>
            <a:br>
              <a:rPr lang="en-GB" sz="5400" dirty="0" smtClean="0">
                <a:solidFill>
                  <a:srgbClr val="FFFF00"/>
                </a:solidFill>
                <a:latin typeface="Berlin Sans FB" panose="020E0602020502020306" pitchFamily="34" charset="0"/>
              </a:rPr>
            </a:br>
            <a:r>
              <a:rPr lang="en-GB" sz="5400" dirty="0" smtClean="0">
                <a:solidFill>
                  <a:srgbClr val="FFFF00"/>
                </a:solidFill>
                <a:latin typeface="Berlin Sans FB" panose="020E0602020502020306" pitchFamily="34" charset="0"/>
              </a:rPr>
              <a:t>RETENTION</a:t>
            </a:r>
            <a:r>
              <a:rPr lang="en-GB" sz="6000" dirty="0">
                <a:solidFill>
                  <a:srgbClr val="FFFF00"/>
                </a:solidFill>
                <a:latin typeface="Berlin Sans FB" panose="020E0602020502020306" pitchFamily="34" charset="0"/>
              </a:rPr>
              <a:t/>
            </a:r>
            <a:br>
              <a:rPr lang="en-GB" sz="6000" dirty="0">
                <a:solidFill>
                  <a:srgbClr val="FFFF00"/>
                </a:solidFill>
                <a:latin typeface="Berlin Sans FB" panose="020E0602020502020306" pitchFamily="34" charset="0"/>
              </a:rPr>
            </a:br>
            <a:endParaRPr lang="en-GB" sz="3200" dirty="0">
              <a:solidFill>
                <a:srgbClr val="FFFF00"/>
              </a:solidFill>
              <a:latin typeface="Berlin Sans FB" panose="020E0602020502020306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010" y="3250390"/>
            <a:ext cx="4088958" cy="34189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1696" y="0"/>
            <a:ext cx="751148" cy="76316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307" y="188640"/>
            <a:ext cx="3859213" cy="288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255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spd="slow" advClick="0" advTm="12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Rectangle 4"/>
          <p:cNvSpPr/>
          <p:nvPr/>
        </p:nvSpPr>
        <p:spPr>
          <a:xfrm flipV="1">
            <a:off x="0" y="6857999"/>
            <a:ext cx="9144000" cy="45719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0" rtlCol="0" anchor="ctr"/>
          <a:lstStyle/>
          <a:p>
            <a:endParaRPr lang="en-GB" sz="2400" b="1" dirty="0">
              <a:latin typeface="Albertville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6762749"/>
            <a:ext cx="9144000" cy="952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/>
          <p:cNvSpPr/>
          <p:nvPr/>
        </p:nvSpPr>
        <p:spPr>
          <a:xfrm flipV="1">
            <a:off x="0" y="6717029"/>
            <a:ext cx="9144000" cy="4571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13607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dirty="0" smtClean="0"/>
              <a:t>		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0" y="136071"/>
            <a:ext cx="9144000" cy="95250"/>
          </a:xfrm>
          <a:prstGeom prst="rect">
            <a:avLst/>
          </a:prstGeom>
          <a:solidFill>
            <a:srgbClr val="D828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0" y="224518"/>
            <a:ext cx="9144000" cy="47625"/>
          </a:xfrm>
          <a:prstGeom prst="rect">
            <a:avLst/>
          </a:prstGeom>
          <a:solidFill>
            <a:srgbClr val="F1A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496" y="683475"/>
            <a:ext cx="9027042" cy="396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98158" y="5085331"/>
            <a:ext cx="6781800" cy="1323439"/>
          </a:xfrm>
          <a:prstGeom prst="rect">
            <a:avLst/>
          </a:prstGeom>
          <a:solidFill>
            <a:srgbClr val="2038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8000" dirty="0" smtClean="0">
                <a:solidFill>
                  <a:srgbClr val="FFFF00"/>
                </a:solidFill>
                <a:latin typeface="Berlin Sans FB" panose="020E0602020502020306" pitchFamily="34" charset="0"/>
              </a:rPr>
              <a:t>YEAR  COURSE</a:t>
            </a:r>
            <a:endParaRPr lang="en-GB" sz="8000" dirty="0">
              <a:solidFill>
                <a:srgbClr val="FFFF00"/>
              </a:solidFill>
              <a:latin typeface="Berlin Sans FB" panose="020E0602020502020306" pitchFamily="34" charset="0"/>
            </a:endParaRPr>
          </a:p>
        </p:txBody>
      </p:sp>
      <p:pic>
        <p:nvPicPr>
          <p:cNvPr id="16388" name="Picture 4" descr="Image result for NUMBER 2 GIF "/>
          <p:cNvPicPr>
            <a:picLocks noChangeAspect="1" noChangeArrowheads="1" noCrop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8981" y="4953000"/>
            <a:ext cx="1669312" cy="1588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6170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81001"/>
            <a:ext cx="8610600" cy="669240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GB" sz="6000" dirty="0" smtClean="0">
                <a:solidFill>
                  <a:srgbClr val="FFFF00"/>
                </a:solidFill>
                <a:latin typeface="Berlin Sans FB" panose="020E0602020502020306" pitchFamily="34" charset="0"/>
              </a:rPr>
              <a:t>Course Information</a:t>
            </a:r>
            <a:endParaRPr lang="en-GB" sz="6000" dirty="0">
              <a:solidFill>
                <a:srgbClr val="002060"/>
              </a:solidFill>
              <a:latin typeface="Berlin Sans FB" panose="020E0602020502020306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 flipV="1">
            <a:off x="0" y="6857999"/>
            <a:ext cx="9144000" cy="45719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0" rtlCol="0" anchor="ctr"/>
          <a:lstStyle/>
          <a:p>
            <a:endParaRPr lang="en-GB" sz="2400" b="1" dirty="0">
              <a:latin typeface="Albertville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6762749"/>
            <a:ext cx="9144000" cy="952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/>
          <p:cNvSpPr/>
          <p:nvPr/>
        </p:nvSpPr>
        <p:spPr>
          <a:xfrm flipV="1">
            <a:off x="0" y="6717029"/>
            <a:ext cx="9144000" cy="4571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13607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dirty="0" smtClean="0"/>
              <a:t>		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0" y="136071"/>
            <a:ext cx="9144000" cy="95250"/>
          </a:xfrm>
          <a:prstGeom prst="rect">
            <a:avLst/>
          </a:prstGeom>
          <a:solidFill>
            <a:srgbClr val="D828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0" y="224518"/>
            <a:ext cx="9144000" cy="47625"/>
          </a:xfrm>
          <a:prstGeom prst="rect">
            <a:avLst/>
          </a:prstGeom>
          <a:solidFill>
            <a:srgbClr val="F1A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2800328"/>
              </p:ext>
            </p:extLst>
          </p:nvPr>
        </p:nvGraphicFramePr>
        <p:xfrm>
          <a:off x="228600" y="1905000"/>
          <a:ext cx="8763000" cy="4648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21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21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21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648200">
                <a:tc>
                  <a:txBody>
                    <a:bodyPr/>
                    <a:lstStyle/>
                    <a:p>
                      <a:pPr algn="ctr"/>
                      <a:r>
                        <a:rPr lang="en-GB" sz="3600" dirty="0" smtClean="0"/>
                        <a:t>COMPONENT </a:t>
                      </a:r>
                      <a:r>
                        <a:rPr lang="en-GB" sz="4800" dirty="0" smtClean="0"/>
                        <a:t>1</a:t>
                      </a:r>
                    </a:p>
                    <a:p>
                      <a:pPr algn="ctr"/>
                      <a:endParaRPr lang="en-GB" sz="4800" dirty="0" smtClean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600" dirty="0" smtClean="0"/>
                        <a:t>COMPONENT </a:t>
                      </a:r>
                      <a:r>
                        <a:rPr lang="en-GB" sz="4800" dirty="0" smtClean="0"/>
                        <a:t>2</a:t>
                      </a:r>
                      <a:endParaRPr lang="en-GB" sz="3600" dirty="0" smtClean="0"/>
                    </a:p>
                    <a:p>
                      <a:pPr algn="ctr"/>
                      <a:endParaRPr lang="en-GB" sz="3600" dirty="0" smtClean="0"/>
                    </a:p>
                    <a:p>
                      <a:pPr algn="ctr"/>
                      <a:endParaRPr lang="en-GB" sz="48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600" dirty="0" smtClean="0"/>
                        <a:t>COMPONENT </a:t>
                      </a:r>
                      <a:r>
                        <a:rPr lang="en-GB" sz="4800" dirty="0" smtClean="0"/>
                        <a:t>3</a:t>
                      </a:r>
                      <a:endParaRPr lang="en-GB" sz="3600" dirty="0" smtClean="0"/>
                    </a:p>
                    <a:p>
                      <a:pPr algn="ctr"/>
                      <a:endParaRPr lang="en-GB" sz="3600" dirty="0" smtClean="0"/>
                    </a:p>
                    <a:p>
                      <a:pPr algn="ctr"/>
                      <a:endParaRPr lang="en-GB" sz="360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609600" y="3429000"/>
            <a:ext cx="2133600" cy="144655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8800" dirty="0" smtClean="0"/>
              <a:t>20%</a:t>
            </a:r>
            <a:endParaRPr lang="en-GB" sz="8800" dirty="0"/>
          </a:p>
        </p:txBody>
      </p:sp>
      <p:sp>
        <p:nvSpPr>
          <p:cNvPr id="12" name="TextBox 11"/>
          <p:cNvSpPr txBox="1"/>
          <p:nvPr/>
        </p:nvSpPr>
        <p:spPr>
          <a:xfrm>
            <a:off x="3518491" y="3429000"/>
            <a:ext cx="2133600" cy="144655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8800" dirty="0"/>
              <a:t>4</a:t>
            </a:r>
            <a:r>
              <a:rPr lang="en-GB" sz="8800" dirty="0" smtClean="0"/>
              <a:t>0%</a:t>
            </a:r>
            <a:endParaRPr lang="en-GB" sz="8800" dirty="0"/>
          </a:p>
        </p:txBody>
      </p:sp>
      <p:sp>
        <p:nvSpPr>
          <p:cNvPr id="13" name="TextBox 12"/>
          <p:cNvSpPr txBox="1"/>
          <p:nvPr/>
        </p:nvSpPr>
        <p:spPr>
          <a:xfrm>
            <a:off x="6477000" y="3429000"/>
            <a:ext cx="2133600" cy="144655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8800" dirty="0"/>
              <a:t>4</a:t>
            </a:r>
            <a:r>
              <a:rPr lang="en-GB" sz="8800" dirty="0" smtClean="0"/>
              <a:t>0%</a:t>
            </a:r>
            <a:endParaRPr lang="en-GB" sz="8800" dirty="0"/>
          </a:p>
        </p:txBody>
      </p:sp>
      <p:sp>
        <p:nvSpPr>
          <p:cNvPr id="14" name="Right Arrow 13"/>
          <p:cNvSpPr/>
          <p:nvPr/>
        </p:nvSpPr>
        <p:spPr>
          <a:xfrm>
            <a:off x="304800" y="1219200"/>
            <a:ext cx="8534400" cy="533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Box 14"/>
          <p:cNvSpPr txBox="1"/>
          <p:nvPr/>
        </p:nvSpPr>
        <p:spPr>
          <a:xfrm>
            <a:off x="2184991" y="1197114"/>
            <a:ext cx="4800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 smtClean="0">
                <a:solidFill>
                  <a:srgbClr val="D82816"/>
                </a:solidFill>
                <a:latin typeface="Adobe Gothic Std B" pitchFamily="34" charset="-128"/>
                <a:ea typeface="Adobe Gothic Std B" pitchFamily="34" charset="-128"/>
              </a:rPr>
              <a:t>OVER THE 2 YEARS</a:t>
            </a:r>
            <a:endParaRPr lang="en-GB" sz="4000" dirty="0">
              <a:solidFill>
                <a:srgbClr val="D82816"/>
              </a:solidFill>
              <a:latin typeface="Adobe Gothic Std B" pitchFamily="34" charset="-128"/>
              <a:ea typeface="Adobe Gothic Std B" pitchFamily="34" charset="-128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04800" y="5334000"/>
            <a:ext cx="2743200" cy="107721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latin typeface="Berlin Sans FB" panose="020E0602020502020306" pitchFamily="34" charset="0"/>
              </a:rPr>
              <a:t>THEATRE</a:t>
            </a:r>
          </a:p>
          <a:p>
            <a:pPr algn="ctr"/>
            <a:r>
              <a:rPr lang="en-GB" sz="3200" dirty="0" smtClean="0">
                <a:latin typeface="Berlin Sans FB" panose="020E0602020502020306" pitchFamily="34" charset="0"/>
              </a:rPr>
              <a:t>WORKSHOP</a:t>
            </a:r>
            <a:endParaRPr lang="en-GB" sz="3200" dirty="0">
              <a:latin typeface="Berlin Sans FB" panose="020E0602020502020306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213691" y="5334000"/>
            <a:ext cx="2743200" cy="107721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latin typeface="Berlin Sans FB" panose="020E0602020502020306" pitchFamily="34" charset="0"/>
              </a:rPr>
              <a:t>TEXT IN ACTION</a:t>
            </a:r>
            <a:endParaRPr lang="en-GB" sz="3200" dirty="0">
              <a:latin typeface="Berlin Sans FB" panose="020E0602020502020306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172200" y="5334000"/>
            <a:ext cx="2743200" cy="101566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latin typeface="Berlin Sans FB" panose="020E0602020502020306" pitchFamily="34" charset="0"/>
              </a:rPr>
              <a:t>TEXT IN </a:t>
            </a:r>
            <a:r>
              <a:rPr lang="en-GB" sz="2800" dirty="0" smtClean="0">
                <a:latin typeface="Berlin Sans FB" panose="020E0602020502020306" pitchFamily="34" charset="0"/>
              </a:rPr>
              <a:t>PERFORMANCE</a:t>
            </a:r>
            <a:endParaRPr lang="en-GB" sz="2800" dirty="0"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8690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5350" t="9838" r="14562" b="9838"/>
          <a:stretch/>
        </p:blipFill>
        <p:spPr>
          <a:xfrm rot="914022">
            <a:off x="6514817" y="4419714"/>
            <a:ext cx="2689292" cy="205474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051116">
            <a:off x="-60269" y="4418578"/>
            <a:ext cx="2847057" cy="19217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23263">
            <a:off x="3841571" y="3862377"/>
            <a:ext cx="3131131" cy="162713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410498">
            <a:off x="2523018" y="4629673"/>
            <a:ext cx="2149091" cy="1967843"/>
          </a:xfrm>
          <a:prstGeom prst="rect">
            <a:avLst/>
          </a:prstGeom>
        </p:spPr>
      </p:pic>
      <p:pic>
        <p:nvPicPr>
          <p:cNvPr id="1040" name="Picture 16" descr="Use of color plus actor interacting with the shadows in the shadow ..."/>
          <p:cNvPicPr>
            <a:picLocks noChangeAspect="1" noChangeArrowheads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272151">
            <a:off x="5920830" y="810451"/>
            <a:ext cx="1847350" cy="1159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r. Faustus by Christopher Marlowe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278618">
            <a:off x="337810" y="1032906"/>
            <a:ext cx="1248936" cy="1992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joe orton - loot - First Edition - AbeBooks"/>
          <p:cNvPicPr>
            <a:picLocks noChangeAspect="1" noChangeArrowheads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363260" y="802047"/>
            <a:ext cx="1380284" cy="201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World of the Play: August Wilson's Fences and the Roles of Women ...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828875">
            <a:off x="2587010" y="1009150"/>
            <a:ext cx="1359098" cy="1941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centerstageus.org/sites/default/files/styles/header/public/field_header_image/page/Untitled.png?itok=uCVBGQIZ"/>
          <p:cNvPicPr>
            <a:picLocks noChangeAspect="1" noChangeArrowheads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20765299">
            <a:off x="4772550" y="1294805"/>
            <a:ext cx="1497684" cy="113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lh3.googleusercontent.com/proxy/5M8yKv1PsMTuidzWn2tplLNk-SZQ-NSiQ5RenTsCuiBvXcjxxu43ocHfTYX7CC80k_QadWzo-8Ys6zytpLFavby-TDgBh8N49LOYxpswmyK4H9Zqu3ewBVqyMYfqTq_je4ith6cAR-Le"/>
          <p:cNvPicPr>
            <a:picLocks noChangeAspect="1" noChangeArrowheads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761659">
            <a:off x="7412946" y="1210135"/>
            <a:ext cx="1368153" cy="1137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static01.nyt.com/images/2018/04/09/arts/09dancetheaterharlem1/merlin_136433796_6ce05f22-c49f-473c-a97d-dacb76449f5e-superJumbo.jpg"/>
          <p:cNvPicPr>
            <a:picLocks noChangeAspect="1" noChangeArrowheads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16412" y="1860855"/>
            <a:ext cx="1656184" cy="1131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1244006" y="2887416"/>
            <a:ext cx="1752733" cy="369332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chemeClr val="bg1"/>
                </a:solidFill>
                <a:latin typeface="Berlin Sans FB" panose="020E0602020502020306" pitchFamily="34" charset="0"/>
              </a:rPr>
              <a:t>TAKE A PLAY</a:t>
            </a:r>
            <a:endParaRPr lang="en-GB" dirty="0">
              <a:solidFill>
                <a:schemeClr val="bg1"/>
              </a:solidFill>
              <a:latin typeface="Berlin Sans FB" panose="020E0602020502020306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517816" y="2887416"/>
            <a:ext cx="2736303" cy="369332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chemeClr val="bg1"/>
                </a:solidFill>
                <a:latin typeface="Berlin Sans FB" panose="020E0602020502020306" pitchFamily="34" charset="0"/>
              </a:rPr>
              <a:t>AND A THEATRE STYLE</a:t>
            </a:r>
            <a:endParaRPr lang="en-GB" dirty="0">
              <a:solidFill>
                <a:schemeClr val="bg1"/>
              </a:solidFill>
              <a:latin typeface="Berlin Sans FB" panose="020E0602020502020306" pitchFamily="34" charset="0"/>
            </a:endParaRPr>
          </a:p>
        </p:txBody>
      </p:sp>
      <p:sp>
        <p:nvSpPr>
          <p:cNvPr id="10" name="Right Arrow 9"/>
          <p:cNvSpPr/>
          <p:nvPr/>
        </p:nvSpPr>
        <p:spPr>
          <a:xfrm rot="2410631">
            <a:off x="1974706" y="3396033"/>
            <a:ext cx="1224136" cy="648072"/>
          </a:xfrm>
          <a:prstGeom prst="rightArrow">
            <a:avLst/>
          </a:prstGeom>
          <a:solidFill>
            <a:srgbClr val="C0000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00875">
            <a:off x="4655250" y="5231158"/>
            <a:ext cx="2328538" cy="1624955"/>
          </a:xfrm>
          <a:prstGeom prst="rect">
            <a:avLst/>
          </a:prstGeom>
        </p:spPr>
      </p:pic>
      <p:sp>
        <p:nvSpPr>
          <p:cNvPr id="21" name="Right Arrow 20"/>
          <p:cNvSpPr/>
          <p:nvPr/>
        </p:nvSpPr>
        <p:spPr>
          <a:xfrm rot="8224537">
            <a:off x="6023710" y="3389281"/>
            <a:ext cx="1224136" cy="648072"/>
          </a:xfrm>
          <a:prstGeom prst="rightArrow">
            <a:avLst/>
          </a:prstGeom>
          <a:solidFill>
            <a:srgbClr val="C0000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TextBox 21"/>
          <p:cNvSpPr txBox="1"/>
          <p:nvPr/>
        </p:nvSpPr>
        <p:spPr>
          <a:xfrm>
            <a:off x="2523019" y="6170544"/>
            <a:ext cx="4046136" cy="369332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chemeClr val="bg1"/>
                </a:solidFill>
                <a:latin typeface="Berlin Sans FB" panose="020E0602020502020306" pitchFamily="34" charset="0"/>
              </a:rPr>
              <a:t>COMBINE TO MAKE SOMETHING NEW</a:t>
            </a:r>
            <a:endParaRPr lang="en-GB" dirty="0">
              <a:solidFill>
                <a:schemeClr val="bg1"/>
              </a:solidFill>
              <a:latin typeface="Berlin Sans FB" panose="020E0602020502020306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79512" y="44624"/>
            <a:ext cx="8770209" cy="72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623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5791200" cy="6598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4168" y="152400"/>
            <a:ext cx="2952328" cy="417566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4797152"/>
            <a:ext cx="2880320" cy="1800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4728" y="4391336"/>
            <a:ext cx="2952243" cy="234252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236296" y="5537676"/>
            <a:ext cx="1752600" cy="1107996"/>
          </a:xfrm>
          <a:prstGeom prst="rect">
            <a:avLst/>
          </a:prstGeom>
          <a:solidFill>
            <a:srgbClr val="D82816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6600" dirty="0" smtClean="0">
                <a:solidFill>
                  <a:schemeClr val="bg1"/>
                </a:solidFill>
                <a:latin typeface="Berlin Sans FB" panose="020E0602020502020306" pitchFamily="34" charset="0"/>
              </a:rPr>
              <a:t>20%</a:t>
            </a:r>
            <a:endParaRPr lang="en-GB" sz="6600" dirty="0">
              <a:solidFill>
                <a:schemeClr val="bg1"/>
              </a:solidFill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3513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44624"/>
            <a:ext cx="8770209" cy="7200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15716" y="580038"/>
            <a:ext cx="5112568" cy="369332"/>
          </a:xfrm>
          <a:prstGeom prst="rect">
            <a:avLst/>
          </a:prstGeom>
          <a:solidFill>
            <a:srgbClr val="C00000"/>
          </a:solidFill>
          <a:ln>
            <a:solidFill>
              <a:srgbClr val="AB2F2F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1">
                    <a:lumMod val="95000"/>
                  </a:schemeClr>
                </a:solidFill>
                <a:latin typeface="Berlin Sans FB" panose="020E0602020502020306" pitchFamily="34" charset="0"/>
              </a:rPr>
              <a:t>Our lower sixth students’ work from December 2019</a:t>
            </a:r>
            <a:endParaRPr lang="en-GB" dirty="0">
              <a:solidFill>
                <a:schemeClr val="bg1">
                  <a:lumMod val="95000"/>
                </a:schemeClr>
              </a:solidFill>
              <a:latin typeface="Berlin Sans FB" panose="020E0602020502020306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5962740"/>
            <a:ext cx="9144000" cy="923330"/>
          </a:xfrm>
          <a:prstGeom prst="rect">
            <a:avLst/>
          </a:prstGeom>
          <a:solidFill>
            <a:srgbClr val="C00000"/>
          </a:solidFill>
          <a:ln>
            <a:solidFill>
              <a:srgbClr val="AB2F2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chemeClr val="bg1">
                    <a:lumMod val="95000"/>
                  </a:schemeClr>
                </a:solidFill>
                <a:latin typeface="Berlin Sans FB" panose="020E0602020502020306" pitchFamily="34" charset="0"/>
              </a:rPr>
              <a:t>Students created their own adaptation of Christopher Marlowe’s Doctor Faustus, performing it using directing techniques developed by </a:t>
            </a:r>
            <a:r>
              <a:rPr lang="en-GB" dirty="0" err="1" smtClean="0">
                <a:solidFill>
                  <a:schemeClr val="bg1">
                    <a:lumMod val="95000"/>
                  </a:schemeClr>
                </a:solidFill>
                <a:latin typeface="Berlin Sans FB" panose="020E0602020502020306" pitchFamily="34" charset="0"/>
              </a:rPr>
              <a:t>Bertolt</a:t>
            </a:r>
            <a:r>
              <a:rPr lang="en-GB" dirty="0" smtClean="0">
                <a:solidFill>
                  <a:schemeClr val="bg1">
                    <a:lumMod val="95000"/>
                  </a:schemeClr>
                </a:solidFill>
                <a:latin typeface="Berlin Sans FB" panose="020E0602020502020306" pitchFamily="34" charset="0"/>
              </a:rPr>
              <a:t> Brecht; incorporating Narration, Caricature, Comedy, </a:t>
            </a:r>
            <a:r>
              <a:rPr lang="en-GB" dirty="0" err="1" smtClean="0">
                <a:solidFill>
                  <a:schemeClr val="bg1">
                    <a:lumMod val="95000"/>
                  </a:schemeClr>
                </a:solidFill>
                <a:latin typeface="Berlin Sans FB" panose="020E0602020502020306" pitchFamily="34" charset="0"/>
              </a:rPr>
              <a:t>Metatheatre</a:t>
            </a:r>
            <a:r>
              <a:rPr lang="en-GB" dirty="0" smtClean="0">
                <a:solidFill>
                  <a:schemeClr val="bg1">
                    <a:lumMod val="95000"/>
                  </a:schemeClr>
                </a:solidFill>
                <a:latin typeface="Berlin Sans FB" panose="020E0602020502020306" pitchFamily="34" charset="0"/>
              </a:rPr>
              <a:t>, Distancing Effect, Montage, Dance, Song, Poetry, Social Commentary.</a:t>
            </a:r>
            <a:endParaRPr lang="en-GB" dirty="0">
              <a:solidFill>
                <a:schemeClr val="bg1">
                  <a:lumMod val="95000"/>
                </a:schemeClr>
              </a:solidFill>
              <a:latin typeface="Berlin Sans FB" panose="020E0602020502020306" pitchFamily="34" charset="0"/>
            </a:endParaRPr>
          </a:p>
        </p:txBody>
      </p:sp>
      <p:pic>
        <p:nvPicPr>
          <p:cNvPr id="2" name="P8W-4FJO-ts"/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05255" y="1052736"/>
            <a:ext cx="8552612" cy="4810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69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44624"/>
            <a:ext cx="8770209" cy="7200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15716" y="580038"/>
            <a:ext cx="5112568" cy="369332"/>
          </a:xfrm>
          <a:prstGeom prst="rect">
            <a:avLst/>
          </a:prstGeom>
          <a:solidFill>
            <a:srgbClr val="C00000"/>
          </a:solidFill>
          <a:ln>
            <a:solidFill>
              <a:srgbClr val="AB2F2F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1">
                    <a:lumMod val="95000"/>
                  </a:schemeClr>
                </a:solidFill>
                <a:latin typeface="Berlin Sans FB" panose="020E0602020502020306" pitchFamily="34" charset="0"/>
              </a:rPr>
              <a:t>Our lower sixth students’ work from December 2019</a:t>
            </a:r>
            <a:endParaRPr lang="en-GB" dirty="0">
              <a:solidFill>
                <a:schemeClr val="bg1">
                  <a:lumMod val="95000"/>
                </a:schemeClr>
              </a:solidFill>
              <a:latin typeface="Berlin Sans FB" panose="020E0602020502020306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5962740"/>
            <a:ext cx="9144000" cy="923330"/>
          </a:xfrm>
          <a:prstGeom prst="rect">
            <a:avLst/>
          </a:prstGeom>
          <a:solidFill>
            <a:srgbClr val="C00000"/>
          </a:solidFill>
          <a:ln>
            <a:solidFill>
              <a:srgbClr val="AB2F2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chemeClr val="bg1">
                    <a:lumMod val="95000"/>
                  </a:schemeClr>
                </a:solidFill>
                <a:latin typeface="Berlin Sans FB" panose="020E0602020502020306" pitchFamily="34" charset="0"/>
              </a:rPr>
              <a:t>Students created their own adaptation of Christopher Marlowe’s Doctor Faustus, performing it using directing techniques developed by </a:t>
            </a:r>
            <a:r>
              <a:rPr lang="en-GB" dirty="0" err="1" smtClean="0">
                <a:solidFill>
                  <a:schemeClr val="bg1">
                    <a:lumMod val="95000"/>
                  </a:schemeClr>
                </a:solidFill>
                <a:latin typeface="Berlin Sans FB" panose="020E0602020502020306" pitchFamily="34" charset="0"/>
              </a:rPr>
              <a:t>Bertolt</a:t>
            </a:r>
            <a:r>
              <a:rPr lang="en-GB" dirty="0" smtClean="0">
                <a:solidFill>
                  <a:schemeClr val="bg1">
                    <a:lumMod val="95000"/>
                  </a:schemeClr>
                </a:solidFill>
                <a:latin typeface="Berlin Sans FB" panose="020E0602020502020306" pitchFamily="34" charset="0"/>
              </a:rPr>
              <a:t> Brecht; incorporating Narration, Caricature, Comedy, </a:t>
            </a:r>
            <a:r>
              <a:rPr lang="en-GB" dirty="0" err="1" smtClean="0">
                <a:solidFill>
                  <a:schemeClr val="bg1">
                    <a:lumMod val="95000"/>
                  </a:schemeClr>
                </a:solidFill>
                <a:latin typeface="Berlin Sans FB" panose="020E0602020502020306" pitchFamily="34" charset="0"/>
              </a:rPr>
              <a:t>Metatheatre</a:t>
            </a:r>
            <a:r>
              <a:rPr lang="en-GB" dirty="0" smtClean="0">
                <a:solidFill>
                  <a:schemeClr val="bg1">
                    <a:lumMod val="95000"/>
                  </a:schemeClr>
                </a:solidFill>
                <a:latin typeface="Berlin Sans FB" panose="020E0602020502020306" pitchFamily="34" charset="0"/>
              </a:rPr>
              <a:t>, Distancing Effect, Montage, Dance, Song, Poetry, Social Commentary.</a:t>
            </a:r>
            <a:endParaRPr lang="en-GB" dirty="0">
              <a:solidFill>
                <a:schemeClr val="bg1">
                  <a:lumMod val="95000"/>
                </a:schemeClr>
              </a:solidFill>
              <a:latin typeface="Berlin Sans FB" panose="020E0602020502020306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42313" y="1239715"/>
            <a:ext cx="6444606" cy="1200329"/>
          </a:xfrm>
          <a:prstGeom prst="rect">
            <a:avLst/>
          </a:prstGeom>
          <a:solidFill>
            <a:srgbClr val="4C3565"/>
          </a:solidFill>
          <a:ln>
            <a:solidFill>
              <a:srgbClr val="AB2F2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solidFill>
                  <a:schemeClr val="bg1">
                    <a:lumMod val="95000"/>
                  </a:schemeClr>
                </a:solidFill>
                <a:latin typeface="Berlin Sans FB" panose="020E0602020502020306" pitchFamily="34" charset="0"/>
              </a:rPr>
              <a:t>Read more about the playwrights we have studied for this Component, and the director whose work we explore in class</a:t>
            </a:r>
            <a:endParaRPr lang="en-GB" sz="2400" dirty="0">
              <a:solidFill>
                <a:schemeClr val="bg1">
                  <a:lumMod val="95000"/>
                </a:schemeClr>
              </a:solidFill>
              <a:latin typeface="Berlin Sans FB" panose="020E0602020502020306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7544" y="2665041"/>
            <a:ext cx="7128792" cy="400110"/>
          </a:xfrm>
          <a:prstGeom prst="rect">
            <a:avLst/>
          </a:prstGeom>
          <a:solidFill>
            <a:srgbClr val="C00000"/>
          </a:solidFill>
          <a:ln>
            <a:solidFill>
              <a:srgbClr val="AB2F2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dirty="0" smtClean="0">
                <a:solidFill>
                  <a:schemeClr val="bg1"/>
                </a:solidFill>
                <a:latin typeface="Berlin Sans FB" panose="020E0602020502020306" pitchFamily="34" charset="0"/>
                <a:hlinkClick r:id="rId3"/>
              </a:rPr>
              <a:t>Poet, Playwright and Influential Theatre Director </a:t>
            </a:r>
            <a:r>
              <a:rPr lang="en-GB" sz="2000" dirty="0" err="1" smtClean="0">
                <a:solidFill>
                  <a:schemeClr val="bg1"/>
                </a:solidFill>
                <a:latin typeface="Berlin Sans FB" panose="020E0602020502020306" pitchFamily="34" charset="0"/>
                <a:hlinkClick r:id="rId3"/>
              </a:rPr>
              <a:t>Bertolt</a:t>
            </a:r>
            <a:r>
              <a:rPr lang="en-GB" sz="2000" dirty="0" smtClean="0">
                <a:solidFill>
                  <a:schemeClr val="bg1"/>
                </a:solidFill>
                <a:latin typeface="Berlin Sans FB" panose="020E0602020502020306" pitchFamily="34" charset="0"/>
                <a:hlinkClick r:id="rId3"/>
              </a:rPr>
              <a:t> Brecht</a:t>
            </a:r>
            <a:endParaRPr lang="en-GB" sz="2000" dirty="0">
              <a:solidFill>
                <a:schemeClr val="bg1"/>
              </a:solidFill>
              <a:latin typeface="Berlin Sans FB" panose="020E0602020502020306" pitchFamily="34" charset="0"/>
            </a:endParaRPr>
          </a:p>
        </p:txBody>
      </p:sp>
      <p:pic>
        <p:nvPicPr>
          <p:cNvPr id="2050" name="Picture 2" descr="www.gstatic.com/tv/thumb/persons/471187/471187_...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24135" y="2076310"/>
            <a:ext cx="1183179" cy="1577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968502" y="3782577"/>
            <a:ext cx="4015308" cy="400110"/>
          </a:xfrm>
          <a:prstGeom prst="rect">
            <a:avLst/>
          </a:prstGeom>
          <a:solidFill>
            <a:srgbClr val="C00000"/>
          </a:solidFill>
          <a:ln>
            <a:solidFill>
              <a:srgbClr val="AB2F2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dirty="0" smtClean="0">
                <a:solidFill>
                  <a:schemeClr val="bg1"/>
                </a:solidFill>
                <a:latin typeface="Berlin Sans FB" panose="020E0602020502020306" pitchFamily="34" charset="0"/>
                <a:hlinkClick r:id="rId5"/>
              </a:rPr>
              <a:t>August Wilson, writer of 'Fences'</a:t>
            </a:r>
            <a:endParaRPr lang="en-GB" sz="2000" dirty="0">
              <a:solidFill>
                <a:schemeClr val="bg1"/>
              </a:solidFill>
              <a:latin typeface="Berlin Sans FB" panose="020E0602020502020306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67832" y="4909785"/>
            <a:ext cx="5121684" cy="400110"/>
          </a:xfrm>
          <a:prstGeom prst="rect">
            <a:avLst/>
          </a:prstGeom>
          <a:solidFill>
            <a:srgbClr val="C00000"/>
          </a:solidFill>
          <a:ln>
            <a:solidFill>
              <a:srgbClr val="AB2F2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dirty="0" smtClean="0">
                <a:solidFill>
                  <a:schemeClr val="bg1"/>
                </a:solidFill>
                <a:latin typeface="Berlin Sans FB" panose="020E0602020502020306" pitchFamily="34" charset="0"/>
                <a:hlinkClick r:id="rId6"/>
              </a:rPr>
              <a:t>Harold Pinter, writer of 'The Birthday Party'</a:t>
            </a:r>
            <a:endParaRPr lang="en-GB" sz="2000" dirty="0">
              <a:solidFill>
                <a:schemeClr val="bg1"/>
              </a:solidFill>
              <a:latin typeface="Berlin Sans FB" panose="020E0602020502020306" pitchFamily="34" charset="0"/>
            </a:endParaRPr>
          </a:p>
        </p:txBody>
      </p:sp>
      <p:pic>
        <p:nvPicPr>
          <p:cNvPr id="2052" name="Picture 4" descr="Harold Pinter - Nobel Lecture - NobelPrize.org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976156" y="4307088"/>
            <a:ext cx="1152128" cy="1554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The Birthday Party: Harold Pinter's Bed and Breakfast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14924" y="4309204"/>
            <a:ext cx="1018422" cy="1601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August Wilson's Jitney | The Old Globe"/>
          <p:cNvPicPr>
            <a:picLocks noChangeAspect="1" noChangeArrowheads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79722" y="3210905"/>
            <a:ext cx="1188132" cy="157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Fences | Reading Length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77665" y="3210905"/>
            <a:ext cx="1071214" cy="1579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1841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1209</TotalTime>
  <Words>646</Words>
  <Application>Microsoft Office PowerPoint</Application>
  <PresentationFormat>On-screen Show (4:3)</PresentationFormat>
  <Paragraphs>66</Paragraphs>
  <Slides>26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26</vt:i4>
      </vt:variant>
    </vt:vector>
  </HeadingPairs>
  <TitlesOfParts>
    <vt:vector size="34" baseType="lpstr">
      <vt:lpstr>Adobe Gothic Std B</vt:lpstr>
      <vt:lpstr>Albertville</vt:lpstr>
      <vt:lpstr>Arial</vt:lpstr>
      <vt:lpstr>Berlin Sans FB</vt:lpstr>
      <vt:lpstr>Calibri</vt:lpstr>
      <vt:lpstr>Office Theme</vt:lpstr>
      <vt:lpstr>1_Office Theme</vt:lpstr>
      <vt:lpstr>2_Office Theme</vt:lpstr>
      <vt:lpstr>PowerPoint Presentation</vt:lpstr>
      <vt:lpstr>Mythbusters</vt:lpstr>
      <vt:lpstr>100%  PASS RATE.   100% ACHIEVEMENT.  100%  RETENTION </vt:lpstr>
      <vt:lpstr>PowerPoint Presentation</vt:lpstr>
      <vt:lpstr>Course Information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EXTRA CURRICULAR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PLEASE SEE OUR COURSE VIDEO AND GUIDE FOR MORE DETAILS.</vt:lpstr>
    </vt:vector>
  </TitlesOfParts>
  <Company>St Antony's Catholic College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MitchellMi</dc:creator>
  <cp:lastModifiedBy>Stephen Hall</cp:lastModifiedBy>
  <cp:revision>77</cp:revision>
  <dcterms:created xsi:type="dcterms:W3CDTF">2011-10-04T08:57:06Z</dcterms:created>
  <dcterms:modified xsi:type="dcterms:W3CDTF">2020-06-26T14:42:42Z</dcterms:modified>
  <cp:contentStatus>Final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