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1" r:id="rId5"/>
    <p:sldId id="260" r:id="rId6"/>
    <p:sldId id="262" r:id="rId7"/>
    <p:sldId id="265" r:id="rId8"/>
    <p:sldId id="263" r:id="rId9"/>
    <p:sldId id="266" r:id="rId10"/>
    <p:sldId id="267" r:id="rId11"/>
    <p:sldId id="268" r:id="rId12"/>
    <p:sldId id="274" r:id="rId13"/>
    <p:sldId id="270" r:id="rId14"/>
    <p:sldId id="269" r:id="rId15"/>
    <p:sldId id="272" r:id="rId16"/>
    <p:sldId id="273" r:id="rId17"/>
    <p:sldId id="275" r:id="rId18"/>
    <p:sldId id="278" r:id="rId19"/>
    <p:sldId id="285" r:id="rId20"/>
    <p:sldId id="277" r:id="rId21"/>
    <p:sldId id="286" r:id="rId22"/>
    <p:sldId id="279" r:id="rId23"/>
    <p:sldId id="282" r:id="rId24"/>
    <p:sldId id="281" r:id="rId25"/>
    <p:sldId id="287" r:id="rId26"/>
    <p:sldId id="280" r:id="rId27"/>
    <p:sldId id="283" r:id="rId28"/>
    <p:sldId id="288" r:id="rId29"/>
    <p:sldId id="289" r:id="rId30"/>
    <p:sldId id="284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7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BA86D-36CC-4474-A9D0-142C783DDEA3}" type="datetimeFigureOut">
              <a:rPr lang="en-GB" smtClean="0"/>
              <a:t>18/06/2020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F0AC7-6B83-4CD8-9F8E-5CD54C30D3C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56196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BA86D-36CC-4474-A9D0-142C783DDEA3}" type="datetimeFigureOut">
              <a:rPr lang="en-GB" smtClean="0"/>
              <a:t>18/06/2020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F0AC7-6B83-4CD8-9F8E-5CD54C30D3C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28385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BA86D-36CC-4474-A9D0-142C783DDEA3}" type="datetimeFigureOut">
              <a:rPr lang="en-GB" smtClean="0"/>
              <a:t>18/06/2020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F0AC7-6B83-4CD8-9F8E-5CD54C30D3C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84401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BA86D-36CC-4474-A9D0-142C783DDEA3}" type="datetimeFigureOut">
              <a:rPr lang="en-GB" smtClean="0"/>
              <a:t>18/06/2020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F0AC7-6B83-4CD8-9F8E-5CD54C30D3C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86420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BA86D-36CC-4474-A9D0-142C783DDEA3}" type="datetimeFigureOut">
              <a:rPr lang="en-GB" smtClean="0"/>
              <a:t>18/06/2020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F0AC7-6B83-4CD8-9F8E-5CD54C30D3C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44528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BA86D-36CC-4474-A9D0-142C783DDEA3}" type="datetimeFigureOut">
              <a:rPr lang="en-GB" smtClean="0"/>
              <a:t>18/06/2020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F0AC7-6B83-4CD8-9F8E-5CD54C30D3C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73587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BA86D-36CC-4474-A9D0-142C783DDEA3}" type="datetimeFigureOut">
              <a:rPr lang="en-GB" smtClean="0"/>
              <a:t>18/06/2020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F0AC7-6B83-4CD8-9F8E-5CD54C30D3C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16058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BA86D-36CC-4474-A9D0-142C783DDEA3}" type="datetimeFigureOut">
              <a:rPr lang="en-GB" smtClean="0"/>
              <a:t>18/06/2020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F0AC7-6B83-4CD8-9F8E-5CD54C30D3C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31623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BA86D-36CC-4474-A9D0-142C783DDEA3}" type="datetimeFigureOut">
              <a:rPr lang="en-GB" smtClean="0"/>
              <a:t>18/06/2020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F0AC7-6B83-4CD8-9F8E-5CD54C30D3C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09665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BA86D-36CC-4474-A9D0-142C783DDEA3}" type="datetimeFigureOut">
              <a:rPr lang="en-GB" smtClean="0"/>
              <a:t>18/06/2020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F0AC7-6B83-4CD8-9F8E-5CD54C30D3C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0337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BA86D-36CC-4474-A9D0-142C783DDEA3}" type="datetimeFigureOut">
              <a:rPr lang="en-GB" smtClean="0"/>
              <a:t>18/06/2020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F0AC7-6B83-4CD8-9F8E-5CD54C30D3C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01316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BBA86D-36CC-4474-A9D0-142C783DDEA3}" type="datetimeFigureOut">
              <a:rPr lang="en-GB" smtClean="0"/>
              <a:t>18/06/2020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2F0AC7-6B83-4CD8-9F8E-5CD54C30D3C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16584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2" Type="http://schemas.microsoft.com/office/2007/relationships/media" Target="../media/media1.m4a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2.pn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2.png"/><Relationship Id="rId4" Type="http://schemas.openxmlformats.org/officeDocument/2006/relationships/image" Target="../media/image1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2.png"/><Relationship Id="rId4" Type="http://schemas.openxmlformats.org/officeDocument/2006/relationships/image" Target="../media/image13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2.png"/><Relationship Id="rId4" Type="http://schemas.openxmlformats.org/officeDocument/2006/relationships/image" Target="../media/image14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2.png"/><Relationship Id="rId4" Type="http://schemas.openxmlformats.org/officeDocument/2006/relationships/image" Target="../media/image15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2.png"/><Relationship Id="rId4" Type="http://schemas.openxmlformats.org/officeDocument/2006/relationships/image" Target="../media/image16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2.png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2.png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2.png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2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2.png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2.png"/><Relationship Id="rId4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2.png"/><Relationship Id="rId4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2.png"/><Relationship Id="rId4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5" Type="http://schemas.openxmlformats.org/officeDocument/2006/relationships/image" Target="../media/image2.png"/><Relationship Id="rId4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5" Type="http://schemas.openxmlformats.org/officeDocument/2006/relationships/image" Target="../media/image2.png"/><Relationship Id="rId4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5" Type="http://schemas.openxmlformats.org/officeDocument/2006/relationships/image" Target="../media/image2.png"/><Relationship Id="rId4" Type="http://schemas.openxmlformats.org/officeDocument/2006/relationships/image" Target="../media/image2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media27.m4a"/><Relationship Id="rId2" Type="http://schemas.microsoft.com/office/2007/relationships/media" Target="../media/media27.m4a"/><Relationship Id="rId1" Type="http://schemas.openxmlformats.org/officeDocument/2006/relationships/tags" Target="../tags/tag6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5" Type="http://schemas.openxmlformats.org/officeDocument/2006/relationships/image" Target="../media/image2.png"/><Relationship Id="rId4" Type="http://schemas.openxmlformats.org/officeDocument/2006/relationships/image" Target="../media/image2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5" Type="http://schemas.openxmlformats.org/officeDocument/2006/relationships/image" Target="../media/image2.png"/><Relationship Id="rId4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5" Type="http://schemas.openxmlformats.org/officeDocument/2006/relationships/image" Target="../media/image2.png"/><Relationship Id="rId4" Type="http://schemas.openxmlformats.org/officeDocument/2006/relationships/image" Target="../media/image2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3.xml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4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image" Target="../media/image7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7" Type="http://schemas.openxmlformats.org/officeDocument/2006/relationships/image" Target="../media/image2.png"/><Relationship Id="rId2" Type="http://schemas.microsoft.com/office/2007/relationships/media" Target="../media/media9.m4a"/><Relationship Id="rId1" Type="http://schemas.openxmlformats.org/officeDocument/2006/relationships/tags" Target="../tags/tag5.xml"/><Relationship Id="rId6" Type="http://schemas.openxmlformats.org/officeDocument/2006/relationships/image" Target="../media/image9.jpg"/><Relationship Id="rId5" Type="http://schemas.openxmlformats.org/officeDocument/2006/relationships/image" Target="../media/image8.jpe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79509" y="248681"/>
            <a:ext cx="9297077" cy="1470025"/>
          </a:xfrm>
        </p:spPr>
        <p:txBody>
          <a:bodyPr>
            <a:norm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English Language at </a:t>
            </a:r>
            <a:r>
              <a:rPr lang="en-GB" dirty="0" err="1" smtClean="0">
                <a:solidFill>
                  <a:schemeClr val="bg1"/>
                </a:solidFill>
              </a:rPr>
              <a:t>Xaverian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927648" y="4941168"/>
            <a:ext cx="6400800" cy="1752600"/>
          </a:xfrm>
        </p:spPr>
        <p:txBody>
          <a:bodyPr>
            <a:normAutofit/>
          </a:bodyPr>
          <a:lstStyle/>
          <a:p>
            <a:endParaRPr lang="en-GB" sz="4000" dirty="0" smtClean="0">
              <a:solidFill>
                <a:schemeClr val="bg1"/>
              </a:solidFill>
            </a:endParaRPr>
          </a:p>
          <a:p>
            <a:r>
              <a:rPr lang="en-GB" sz="4000" dirty="0" smtClean="0">
                <a:solidFill>
                  <a:schemeClr val="bg1"/>
                </a:solidFill>
              </a:rPr>
              <a:t>What’s </a:t>
            </a:r>
            <a:r>
              <a:rPr lang="en-GB" sz="4000" dirty="0">
                <a:solidFill>
                  <a:schemeClr val="bg1"/>
                </a:solidFill>
              </a:rPr>
              <a:t>it all about</a:t>
            </a:r>
            <a:r>
              <a:rPr lang="en-GB" sz="4000" dirty="0" smtClean="0">
                <a:solidFill>
                  <a:schemeClr val="bg1"/>
                </a:solidFill>
              </a:rPr>
              <a:t>?</a:t>
            </a:r>
            <a:endParaRPr lang="en-GB" sz="4000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51702" y="1718706"/>
            <a:ext cx="5752690" cy="3838711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564091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2562">
        <p:fade/>
      </p:transition>
    </mc:Choice>
    <mc:Fallback>
      <p:transition spd="med" advTm="1256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chemeClr val="bg1"/>
                </a:solidFill>
              </a:rPr>
              <a:t>Variation Over Time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125860" y="1690688"/>
            <a:ext cx="5940280" cy="4508673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0456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52">
        <p:fade/>
      </p:transition>
    </mc:Choice>
    <mc:Fallback>
      <p:transition spd="med" advTm="505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18599" y="1295449"/>
            <a:ext cx="11554802" cy="4008071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274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6828">
        <p:fade/>
      </p:transition>
    </mc:Choice>
    <mc:Fallback>
      <p:transition spd="med" advTm="1682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3796" y="365125"/>
            <a:ext cx="9824408" cy="5927393"/>
          </a:xfr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4668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1094">
        <p:fade/>
      </p:transition>
    </mc:Choice>
    <mc:Fallback>
      <p:transition spd="med" advTm="1109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034" y="819786"/>
            <a:ext cx="9975932" cy="5017193"/>
          </a:xfr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5408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23002">
        <p:fade/>
      </p:transition>
    </mc:Choice>
    <mc:Fallback>
      <p:transition spd="med" advTm="2300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chemeClr val="bg1"/>
                </a:solidFill>
              </a:rPr>
              <a:t>Child Language Acquisition 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4552" y="1532745"/>
            <a:ext cx="8002895" cy="4962733"/>
          </a:xfr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8974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9050">
        <p:fade/>
      </p:transition>
    </mc:Choice>
    <mc:Fallback>
      <p:transition spd="med" advTm="1905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2959" y="207183"/>
            <a:ext cx="4675077" cy="6455624"/>
          </a:xfr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9655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6906">
        <p:fade/>
      </p:transition>
    </mc:Choice>
    <mc:Fallback>
      <p:transition spd="med" advTm="1690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2565" y="365125"/>
            <a:ext cx="8546869" cy="6051251"/>
          </a:xfr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5866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28653">
        <p:fade/>
      </p:transition>
    </mc:Choice>
    <mc:Fallback>
      <p:transition spd="med" advTm="2865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chemeClr val="bg1"/>
                </a:solidFill>
              </a:rPr>
              <a:t>Investigating Language 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4079641" y="1690688"/>
            <a:ext cx="4032718" cy="5025146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1379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6795">
        <p:fade/>
      </p:transition>
    </mc:Choice>
    <mc:Fallback>
      <p:transition spd="med" advTm="1679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9622" y="365125"/>
            <a:ext cx="9184178" cy="499399"/>
          </a:xfrm>
        </p:spPr>
        <p:txBody>
          <a:bodyPr>
            <a:normAutofit fontScale="90000"/>
          </a:bodyPr>
          <a:lstStyle/>
          <a:p>
            <a:endParaRPr lang="en-GB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769695" y="365125"/>
            <a:ext cx="4454489" cy="6135427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9922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461">
        <p:fade/>
      </p:transition>
    </mc:Choice>
    <mc:Fallback>
      <p:transition spd="med" advTm="546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41470" y="426460"/>
            <a:ext cx="4109060" cy="600508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1893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4678">
        <p:fade/>
      </p:transition>
    </mc:Choice>
    <mc:Fallback>
      <p:transition spd="med" advTm="467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>
                <a:solidFill>
                  <a:schemeClr val="bg1"/>
                </a:solidFill>
              </a:rPr>
              <a:t>What is English Language as a subject area</a:t>
            </a:r>
            <a:r>
              <a:rPr lang="en-GB" dirty="0" smtClean="0">
                <a:solidFill>
                  <a:schemeClr val="bg1"/>
                </a:solidFill>
              </a:rPr>
              <a:t>?</a:t>
            </a:r>
          </a:p>
          <a:p>
            <a:pPr marL="0" indent="0">
              <a:buNone/>
            </a:pPr>
            <a:endParaRPr lang="en-GB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GB" dirty="0" smtClean="0">
                <a:solidFill>
                  <a:schemeClr val="bg1"/>
                </a:solidFill>
              </a:rPr>
              <a:t>What </a:t>
            </a:r>
            <a:r>
              <a:rPr lang="en-GB" dirty="0">
                <a:solidFill>
                  <a:schemeClr val="bg1"/>
                </a:solidFill>
              </a:rPr>
              <a:t>specific elements of English Language will I study at </a:t>
            </a:r>
            <a:r>
              <a:rPr lang="en-GB" dirty="0" err="1">
                <a:solidFill>
                  <a:schemeClr val="bg1"/>
                </a:solidFill>
              </a:rPr>
              <a:t>Xaverian</a:t>
            </a:r>
            <a:r>
              <a:rPr lang="en-GB" dirty="0" smtClean="0">
                <a:solidFill>
                  <a:schemeClr val="bg1"/>
                </a:solidFill>
              </a:rPr>
              <a:t>?</a:t>
            </a:r>
          </a:p>
          <a:p>
            <a:pPr marL="0" indent="0">
              <a:buNone/>
            </a:pPr>
            <a:endParaRPr lang="en-GB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GB" dirty="0" smtClean="0">
                <a:solidFill>
                  <a:schemeClr val="bg1"/>
                </a:solidFill>
              </a:rPr>
              <a:t>Why </a:t>
            </a:r>
            <a:r>
              <a:rPr lang="en-GB" dirty="0">
                <a:solidFill>
                  <a:schemeClr val="bg1"/>
                </a:solidFill>
              </a:rPr>
              <a:t>study English Language at </a:t>
            </a:r>
            <a:r>
              <a:rPr lang="en-GB" dirty="0" err="1">
                <a:solidFill>
                  <a:schemeClr val="bg1"/>
                </a:solidFill>
              </a:rPr>
              <a:t>Xaverian</a:t>
            </a:r>
            <a:r>
              <a:rPr lang="en-GB" dirty="0">
                <a:solidFill>
                  <a:schemeClr val="bg1"/>
                </a:solidFill>
              </a:rPr>
              <a:t> at all?</a:t>
            </a:r>
          </a:p>
          <a:p>
            <a:pPr marL="0" indent="0">
              <a:buNone/>
            </a:pP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22678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1861">
        <p:fade/>
      </p:transition>
    </mc:Choice>
    <mc:Fallback>
      <p:transition spd="med" advTm="1186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2724" y="346443"/>
            <a:ext cx="3630916" cy="583052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382" y="107430"/>
            <a:ext cx="10515600" cy="1325563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3993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2941">
        <p:fade/>
      </p:transition>
    </mc:Choice>
    <mc:Fallback>
      <p:transition spd="med" advTm="294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4183022" y="457199"/>
            <a:ext cx="3825956" cy="5871822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7656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20883">
        <p:fade/>
      </p:transition>
    </mc:Choice>
    <mc:Fallback>
      <p:transition spd="med" advTm="2088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chemeClr val="bg1"/>
                </a:solidFill>
              </a:rPr>
              <a:t>Creating Texts 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4034725" y="1445780"/>
            <a:ext cx="4122549" cy="4855268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3893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7044">
        <p:fade/>
      </p:transition>
    </mc:Choice>
    <mc:Fallback>
      <p:transition spd="med" advTm="704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744015" y="140964"/>
            <a:ext cx="4352581" cy="6625596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0377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819">
        <p:fade/>
      </p:transition>
    </mc:Choice>
    <mc:Fallback>
      <p:transition spd="med" advTm="581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705642" y="296083"/>
            <a:ext cx="4349391" cy="6447634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4370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7405">
        <p:fade/>
      </p:transition>
    </mc:Choice>
    <mc:Fallback>
      <p:transition spd="med" advTm="740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816783" y="722572"/>
            <a:ext cx="10558434" cy="5279217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4039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559">
        <p:fade/>
      </p:transition>
    </mc:Choice>
    <mc:Fallback>
      <p:transition spd="med" advTm="555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612370" y="1027906"/>
            <a:ext cx="10850747" cy="4747202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6732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7912">
        <p:fade/>
      </p:transition>
    </mc:Choice>
    <mc:Fallback>
      <p:transition spd="med" advTm="1791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000" dirty="0" smtClean="0">
                <a:solidFill>
                  <a:schemeClr val="bg1"/>
                </a:solidFill>
              </a:rPr>
              <a:t>Why study English Language at </a:t>
            </a:r>
            <a:r>
              <a:rPr lang="en-GB" sz="4000" dirty="0" err="1" smtClean="0">
                <a:solidFill>
                  <a:schemeClr val="bg1"/>
                </a:solidFill>
              </a:rPr>
              <a:t>Xaverian</a:t>
            </a:r>
            <a:r>
              <a:rPr lang="en-GB" sz="4000" dirty="0" smtClean="0">
                <a:solidFill>
                  <a:schemeClr val="bg1"/>
                </a:solidFill>
              </a:rPr>
              <a:t> at all?</a:t>
            </a:r>
            <a:endParaRPr lang="en-GB" sz="4000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 smtClean="0"/>
          </a:p>
          <a:p>
            <a:pPr marL="0" indent="0">
              <a:buNone/>
            </a:pPr>
            <a:r>
              <a:rPr lang="en-GB" dirty="0" smtClean="0">
                <a:solidFill>
                  <a:schemeClr val="bg1"/>
                </a:solidFill>
              </a:rPr>
              <a:t>A course that offers challenge and enjoyment</a:t>
            </a:r>
          </a:p>
          <a:p>
            <a:pPr marL="0" indent="0">
              <a:buNone/>
            </a:pPr>
            <a:endParaRPr lang="en-GB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GB" dirty="0" smtClean="0">
                <a:solidFill>
                  <a:schemeClr val="bg1"/>
                </a:solidFill>
              </a:rPr>
              <a:t>Some of the best results in the North-West</a:t>
            </a:r>
          </a:p>
          <a:p>
            <a:pPr marL="0" indent="0">
              <a:buNone/>
            </a:pPr>
            <a:endParaRPr lang="en-GB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GB" dirty="0" smtClean="0">
                <a:solidFill>
                  <a:schemeClr val="bg1"/>
                </a:solidFill>
              </a:rPr>
              <a:t>Extra-curricular opportunities</a:t>
            </a:r>
          </a:p>
          <a:p>
            <a:pPr marL="0" indent="0">
              <a:buNone/>
            </a:pP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97379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47789">
        <p:fade/>
      </p:transition>
    </mc:Choice>
    <mc:Fallback>
      <p:transition spd="med" advTm="4778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 smtClean="0"/>
          </a:p>
          <a:p>
            <a:endParaRPr lang="en-GB" dirty="0"/>
          </a:p>
          <a:p>
            <a:pPr marL="0" indent="0">
              <a:buNone/>
            </a:pPr>
            <a:endParaRPr lang="en-GB" dirty="0" smtClean="0">
              <a:solidFill>
                <a:schemeClr val="bg1"/>
              </a:solidFill>
            </a:endParaRPr>
          </a:p>
          <a:p>
            <a:endParaRPr lang="en-GB" dirty="0">
              <a:solidFill>
                <a:schemeClr val="bg1"/>
              </a:solidFill>
            </a:endParaRPr>
          </a:p>
          <a:p>
            <a:endParaRPr lang="en-GB" dirty="0" smtClean="0">
              <a:solidFill>
                <a:schemeClr val="bg1"/>
              </a:solidFill>
            </a:endParaRPr>
          </a:p>
          <a:p>
            <a:endParaRPr lang="en-GB" dirty="0">
              <a:solidFill>
                <a:schemeClr val="bg1"/>
              </a:solidFill>
            </a:endParaRPr>
          </a:p>
          <a:p>
            <a:endParaRPr lang="en-GB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59380" y="829522"/>
            <a:ext cx="6873240" cy="5121369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5568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8541">
        <p:fade/>
      </p:transition>
    </mc:Choice>
    <mc:Fallback>
      <p:transition spd="med" advTm="854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33415" t="17266" r="36066" b="5936"/>
          <a:stretch/>
        </p:blipFill>
        <p:spPr>
          <a:xfrm>
            <a:off x="4079788" y="556953"/>
            <a:ext cx="4032424" cy="5707868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3985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0761">
        <p:fade/>
      </p:transition>
    </mc:Choice>
    <mc:Fallback>
      <p:transition spd="med" advTm="1076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chemeClr val="bg1"/>
                </a:solidFill>
              </a:rPr>
              <a:t>Linguistics – the scientific study of language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893119" y="1792507"/>
            <a:ext cx="6405762" cy="4929434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0846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8067">
        <p:fade/>
      </p:transition>
    </mc:Choice>
    <mc:Fallback>
      <p:transition spd="med" advTm="1806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chemeClr val="bg1"/>
                </a:solidFill>
              </a:rPr>
              <a:t>The </a:t>
            </a:r>
            <a:r>
              <a:rPr lang="en-GB" dirty="0" err="1" smtClean="0">
                <a:solidFill>
                  <a:schemeClr val="bg1"/>
                </a:solidFill>
              </a:rPr>
              <a:t>Xaverian</a:t>
            </a:r>
            <a:r>
              <a:rPr lang="en-GB" dirty="0" smtClean="0">
                <a:solidFill>
                  <a:schemeClr val="bg1"/>
                </a:solidFill>
              </a:rPr>
              <a:t> Experience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496" y="1690688"/>
            <a:ext cx="6527007" cy="4351338"/>
          </a:xfr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5494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3962">
        <p:fade/>
      </p:transition>
    </mc:Choice>
    <mc:Fallback>
      <p:transition spd="med" advTm="1396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>
                <a:solidFill>
                  <a:schemeClr val="bg1"/>
                </a:solidFill>
              </a:rPr>
              <a:t>Linguistic Frameworks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GB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GB" dirty="0" smtClean="0">
                <a:solidFill>
                  <a:schemeClr val="bg1"/>
                </a:solidFill>
              </a:rPr>
              <a:t>Lexis = vocabulary</a:t>
            </a:r>
          </a:p>
          <a:p>
            <a:pPr marL="0" indent="0">
              <a:buNone/>
            </a:pPr>
            <a:r>
              <a:rPr lang="en-GB" dirty="0" smtClean="0">
                <a:solidFill>
                  <a:schemeClr val="bg1"/>
                </a:solidFill>
              </a:rPr>
              <a:t>Grammar = sentences and structures</a:t>
            </a:r>
          </a:p>
          <a:p>
            <a:pPr marL="0" indent="0">
              <a:buNone/>
            </a:pPr>
            <a:r>
              <a:rPr lang="en-GB" dirty="0" smtClean="0">
                <a:solidFill>
                  <a:schemeClr val="bg1"/>
                </a:solidFill>
              </a:rPr>
              <a:t>Semantics and pragmatics = meaning</a:t>
            </a:r>
          </a:p>
          <a:p>
            <a:pPr marL="0" indent="0">
              <a:buNone/>
            </a:pPr>
            <a:r>
              <a:rPr lang="en-GB" dirty="0" smtClean="0">
                <a:solidFill>
                  <a:schemeClr val="bg1"/>
                </a:solidFill>
              </a:rPr>
              <a:t>Phonology and phonetics = sound</a:t>
            </a:r>
          </a:p>
          <a:p>
            <a:pPr marL="0" indent="0">
              <a:buNone/>
            </a:pPr>
            <a:r>
              <a:rPr lang="en-GB" dirty="0" smtClean="0">
                <a:solidFill>
                  <a:schemeClr val="bg1"/>
                </a:solidFill>
              </a:rPr>
              <a:t>Graphology = visual effects</a:t>
            </a:r>
          </a:p>
          <a:p>
            <a:pPr marL="0" indent="0">
              <a:buNone/>
            </a:pPr>
            <a:r>
              <a:rPr lang="en-GB" dirty="0" smtClean="0">
                <a:solidFill>
                  <a:schemeClr val="bg1"/>
                </a:solidFill>
              </a:rPr>
              <a:t>Discourse Structure = structures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2739" y="2269976"/>
            <a:ext cx="3680246" cy="3680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086072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3064">
        <p:fade/>
      </p:transition>
    </mc:Choice>
    <mc:Fallback>
      <p:transition spd="med" advTm="3306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7193" y="1167558"/>
            <a:ext cx="4377613" cy="4377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0465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2339">
        <p:fade/>
      </p:transition>
    </mc:Choice>
    <mc:Fallback>
      <p:transition spd="med" advTm="1233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chemeClr val="bg1"/>
                </a:solidFill>
              </a:rPr>
              <a:t>EDEXCEL COURSE COMPONENTS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 smtClean="0">
                <a:solidFill>
                  <a:schemeClr val="bg1"/>
                </a:solidFill>
              </a:rPr>
              <a:t>Language Variation</a:t>
            </a:r>
          </a:p>
          <a:p>
            <a:pPr marL="0" indent="0">
              <a:buNone/>
            </a:pPr>
            <a:endParaRPr lang="en-GB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GB" dirty="0" smtClean="0">
                <a:solidFill>
                  <a:schemeClr val="bg1"/>
                </a:solidFill>
              </a:rPr>
              <a:t>Child Language Acquisition</a:t>
            </a:r>
          </a:p>
          <a:p>
            <a:pPr marL="0" indent="0">
              <a:buNone/>
            </a:pPr>
            <a:endParaRPr lang="en-GB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GB" dirty="0" smtClean="0">
                <a:solidFill>
                  <a:schemeClr val="bg1"/>
                </a:solidFill>
              </a:rPr>
              <a:t>Research Practices</a:t>
            </a:r>
          </a:p>
          <a:p>
            <a:pPr marL="0" indent="0">
              <a:buNone/>
            </a:pPr>
            <a:endParaRPr lang="en-GB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GB" dirty="0" smtClean="0">
                <a:solidFill>
                  <a:schemeClr val="bg1"/>
                </a:solidFill>
              </a:rPr>
              <a:t>Creative Writing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801587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0949">
        <p:fade/>
      </p:transition>
    </mc:Choice>
    <mc:Fallback>
      <p:transition spd="med" advTm="1094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chemeClr val="bg1"/>
                </a:solidFill>
              </a:rPr>
              <a:t>Individual Variation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1615" y="1461731"/>
            <a:ext cx="7648770" cy="4735418"/>
          </a:xfr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34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21967">
        <p:fade/>
      </p:transition>
    </mc:Choice>
    <mc:Fallback>
      <p:transition spd="med" advTm="2196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4603" y="365125"/>
            <a:ext cx="8402794" cy="6203626"/>
          </a:xfr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7523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8665">
        <p:fade/>
      </p:transition>
    </mc:Choice>
    <mc:Fallback>
      <p:transition spd="med" advTm="1866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029" y="365125"/>
            <a:ext cx="4262213" cy="5839732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3018" y="365125"/>
            <a:ext cx="4284962" cy="5841609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470163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3305">
        <p:fade/>
      </p:transition>
    </mc:Choice>
    <mc:Fallback>
      <p:transition spd="med" advTm="1330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3.4|4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3.6|4.3|7.1|3.8|5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1.6|1.8|1.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3|22|9.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203</TotalTime>
  <Words>127</Words>
  <Application>Microsoft Office PowerPoint</Application>
  <PresentationFormat>Widescreen</PresentationFormat>
  <Paragraphs>44</Paragraphs>
  <Slides>30</Slides>
  <Notes>0</Notes>
  <HiddenSlides>0</HiddenSlides>
  <MMClips>30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4" baseType="lpstr">
      <vt:lpstr>Arial</vt:lpstr>
      <vt:lpstr>Calibri</vt:lpstr>
      <vt:lpstr>Calibri Light</vt:lpstr>
      <vt:lpstr>Office Theme</vt:lpstr>
      <vt:lpstr>English Language at Xaverian</vt:lpstr>
      <vt:lpstr>PowerPoint Presentation</vt:lpstr>
      <vt:lpstr>Linguistics – the scientific study of language</vt:lpstr>
      <vt:lpstr>Linguistic Frameworks</vt:lpstr>
      <vt:lpstr>PowerPoint Presentation</vt:lpstr>
      <vt:lpstr>EDEXCEL COURSE COMPONENTS</vt:lpstr>
      <vt:lpstr>Individual Variation</vt:lpstr>
      <vt:lpstr>PowerPoint Presentation</vt:lpstr>
      <vt:lpstr>PowerPoint Presentation</vt:lpstr>
      <vt:lpstr>Variation Over Time</vt:lpstr>
      <vt:lpstr>PowerPoint Presentation</vt:lpstr>
      <vt:lpstr>PowerPoint Presentation</vt:lpstr>
      <vt:lpstr>PowerPoint Presentation</vt:lpstr>
      <vt:lpstr>Child Language Acquisition </vt:lpstr>
      <vt:lpstr>PowerPoint Presentation</vt:lpstr>
      <vt:lpstr>PowerPoint Presentation</vt:lpstr>
      <vt:lpstr>Investigating Language </vt:lpstr>
      <vt:lpstr>PowerPoint Presentation</vt:lpstr>
      <vt:lpstr>PowerPoint Presentation</vt:lpstr>
      <vt:lpstr>PowerPoint Presentation</vt:lpstr>
      <vt:lpstr>PowerPoint Presentation</vt:lpstr>
      <vt:lpstr>Creating Texts </vt:lpstr>
      <vt:lpstr>PowerPoint Presentation</vt:lpstr>
      <vt:lpstr>PowerPoint Presentation</vt:lpstr>
      <vt:lpstr>PowerPoint Presentation</vt:lpstr>
      <vt:lpstr>PowerPoint Presentation</vt:lpstr>
      <vt:lpstr>Why study English Language at Xaverian at all?</vt:lpstr>
      <vt:lpstr>PowerPoint Presentation</vt:lpstr>
      <vt:lpstr>PowerPoint Presentation</vt:lpstr>
      <vt:lpstr>The Xaverian Experience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Jamie Murthwaite</cp:lastModifiedBy>
  <cp:revision>37</cp:revision>
  <dcterms:created xsi:type="dcterms:W3CDTF">2020-06-11T11:21:34Z</dcterms:created>
  <dcterms:modified xsi:type="dcterms:W3CDTF">2020-06-18T11:58:39Z</dcterms:modified>
</cp:coreProperties>
</file>