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0" r:id="rId4"/>
    <p:sldMasterId id="2147483707" r:id="rId5"/>
  </p:sldMasterIdLst>
  <p:notesMasterIdLst>
    <p:notesMasterId r:id="rId22"/>
  </p:notesMasterIdLst>
  <p:sldIdLst>
    <p:sldId id="256" r:id="rId6"/>
    <p:sldId id="257" r:id="rId7"/>
    <p:sldId id="258" r:id="rId8"/>
    <p:sldId id="271" r:id="rId9"/>
    <p:sldId id="270" r:id="rId10"/>
    <p:sldId id="272" r:id="rId11"/>
    <p:sldId id="273" r:id="rId12"/>
    <p:sldId id="274" r:id="rId13"/>
    <p:sldId id="260" r:id="rId14"/>
    <p:sldId id="261" r:id="rId15"/>
    <p:sldId id="262" r:id="rId16"/>
    <p:sldId id="266" r:id="rId17"/>
    <p:sldId id="267" r:id="rId18"/>
    <p:sldId id="265" r:id="rId19"/>
    <p:sldId id="263" r:id="rId20"/>
    <p:sldId id="26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5" d="100"/>
          <a:sy n="115" d="100"/>
        </p:scale>
        <p:origin x="432"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327A0-5AD3-40EF-9D5D-3A5600BDB37A}" type="datetimeFigureOut">
              <a:rPr lang="en-GB" smtClean="0"/>
              <a:t>25/06/2020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5396BA-637A-41F4-9767-83FF9A7AA4D7}" type="slidenum">
              <a:rPr lang="en-GB" smtClean="0"/>
              <a:t>‹#›</a:t>
            </a:fld>
            <a:endParaRPr lang="en-GB"/>
          </a:p>
        </p:txBody>
      </p:sp>
    </p:spTree>
    <p:extLst>
      <p:ext uri="{BB962C8B-B14F-4D97-AF65-F5344CB8AC3E}">
        <p14:creationId xmlns:p14="http://schemas.microsoft.com/office/powerpoint/2010/main" val="925233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Hello, my name is Anne Laverty and I have taught English at Xaverian for 16 years and I would to give you an idea about the life and work of the Victorian poet Christina Rossetti.</a:t>
            </a:r>
          </a:p>
          <a:p>
            <a:r>
              <a:rPr lang="en-GB" sz="1200" kern="1200" dirty="0">
                <a:solidFill>
                  <a:schemeClr val="tx1"/>
                </a:solidFill>
                <a:effectLst/>
                <a:latin typeface="+mn-lt"/>
                <a:ea typeface="+mn-ea"/>
                <a:cs typeface="+mn-cs"/>
              </a:rPr>
              <a:t>Christina Georgina </a:t>
            </a:r>
            <a:r>
              <a:rPr lang="en-GB" sz="1200" kern="1200" dirty="0" err="1">
                <a:solidFill>
                  <a:schemeClr val="tx1"/>
                </a:solidFill>
                <a:effectLst/>
                <a:latin typeface="+mn-lt"/>
                <a:ea typeface="+mn-ea"/>
                <a:cs typeface="+mn-cs"/>
              </a:rPr>
              <a:t>rossetti</a:t>
            </a:r>
            <a:r>
              <a:rPr lang="en-GB" sz="1200" kern="1200" dirty="0">
                <a:solidFill>
                  <a:schemeClr val="tx1"/>
                </a:solidFill>
                <a:effectLst/>
                <a:latin typeface="+mn-lt"/>
                <a:ea typeface="+mn-ea"/>
                <a:cs typeface="+mn-cs"/>
              </a:rPr>
              <a:t> Was born in London in 1830 and died in 1894 and she is best known for her religious poems as well as a narrative poem called Goblin Market. She was deeply religious much of her which of her poetry deals with the dangers of temptation the importance of spiritual love rather than earthly love.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Now all this may sound rather boring perhaps even irrelevant too us today however </a:t>
            </a:r>
            <a:r>
              <a:rPr lang="en-GB" sz="1200" kern="1200" dirty="0" err="1">
                <a:solidFill>
                  <a:schemeClr val="tx1"/>
                </a:solidFill>
                <a:effectLst/>
                <a:latin typeface="+mn-lt"/>
                <a:ea typeface="+mn-ea"/>
                <a:cs typeface="+mn-cs"/>
              </a:rPr>
              <a:t>rossetti</a:t>
            </a:r>
            <a:r>
              <a:rPr lang="en-GB" sz="1200" kern="1200" dirty="0">
                <a:solidFill>
                  <a:schemeClr val="tx1"/>
                </a:solidFill>
                <a:effectLst/>
                <a:latin typeface="+mn-lt"/>
                <a:ea typeface="+mn-ea"/>
                <a:cs typeface="+mn-cs"/>
              </a:rPr>
              <a:t> could be regarded as very 21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century in her criticism of materialism, social inequality, and consumer culture and  (the Victorians are said to have invented advertising)  as a poet who offers a fascinating Glimpse into the dark underbelly of Victorian Society.  One such aspect and which some of Rossetti poetry touches upon in a coded way is prostitution in terms of its threat to the family unit  and it's devastating health consequences brought about by sexually transmitted diseases such as syphilis which could cause brain damage in unborn children.  Indeed so widespread were STDs diseases it is recorded that in Guys Hospital in London in 1860 that 43% of its outpatients were suffering from syphilis. Rossetti’s poem Babylon the Great has been interpreted as a warning about the dangers of sexual desire and the consequences of Sexually Transmitted diseases.  Drug addiction was also an important social problem in The Victorian era . Particularly the consumption of opium and </a:t>
            </a:r>
            <a:r>
              <a:rPr lang="en-GB" sz="1200" kern="1200" dirty="0" err="1">
                <a:solidFill>
                  <a:schemeClr val="tx1"/>
                </a:solidFill>
                <a:effectLst/>
                <a:latin typeface="+mn-lt"/>
                <a:ea typeface="+mn-ea"/>
                <a:cs typeface="+mn-cs"/>
              </a:rPr>
              <a:t>rosetti's</a:t>
            </a:r>
            <a:r>
              <a:rPr lang="en-GB" sz="1200" kern="1200" dirty="0">
                <a:solidFill>
                  <a:schemeClr val="tx1"/>
                </a:solidFill>
                <a:effectLst/>
                <a:latin typeface="+mn-lt"/>
                <a:ea typeface="+mn-ea"/>
                <a:cs typeface="+mn-cs"/>
              </a:rPr>
              <a:t> poem goblin market which on the surface seems to be children’s story has been interpreted as a warning against drug addiction amongst other things.  Those of you who are familiar with the fictional detective Sherlock Holmes may be aware that he took opium and frequented opium dens.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Victorians were obsessed with death.  Here in Manchester Victorian graveyards with the imposing statues, elaborate epitaphs and even mausoleums can be seen across the city reflecting the Victorians desire to remember the dead. They were also fascinated by what happens after death and  </a:t>
            </a:r>
            <a:r>
              <a:rPr lang="en-GB" sz="1200" kern="1200" dirty="0" err="1">
                <a:solidFill>
                  <a:schemeClr val="tx1"/>
                </a:solidFill>
                <a:effectLst/>
                <a:latin typeface="+mn-lt"/>
                <a:ea typeface="+mn-ea"/>
                <a:cs typeface="+mn-cs"/>
              </a:rPr>
              <a:t>rossetti</a:t>
            </a:r>
            <a:r>
              <a:rPr lang="en-GB" sz="1200" kern="1200" dirty="0">
                <a:solidFill>
                  <a:schemeClr val="tx1"/>
                </a:solidFill>
                <a:effectLst/>
                <a:latin typeface="+mn-lt"/>
                <a:ea typeface="+mn-ea"/>
                <a:cs typeface="+mn-cs"/>
              </a:rPr>
              <a:t> herself explores what may happen after death -  in one poem you will study a spirit returns to the house  she one inhabited and sees her friends enjoying themselves having obviously forgotten her completely. In another poem a speaker asks her dead lover to return to her in her dreams so that they can be close again. This interest in the afterlife also extended to the growth in popularity of  spiritualism and seances in other words getting in touch with the dead.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Although </a:t>
            </a:r>
            <a:r>
              <a:rPr lang="en-GB" sz="1200" kern="1200" dirty="0" err="1">
                <a:solidFill>
                  <a:schemeClr val="tx1"/>
                </a:solidFill>
                <a:effectLst/>
                <a:latin typeface="+mn-lt"/>
                <a:ea typeface="+mn-ea"/>
                <a:cs typeface="+mn-cs"/>
              </a:rPr>
              <a:t>resetti</a:t>
            </a:r>
            <a:r>
              <a:rPr lang="en-GB" sz="1200" kern="1200" dirty="0">
                <a:solidFill>
                  <a:schemeClr val="tx1"/>
                </a:solidFill>
                <a:effectLst/>
                <a:latin typeface="+mn-lt"/>
                <a:ea typeface="+mn-ea"/>
                <a:cs typeface="+mn-cs"/>
              </a:rPr>
              <a:t> spent most of her life at home her it wasn't without excitement. In her youth She was a model for the pre </a:t>
            </a:r>
            <a:r>
              <a:rPr lang="en-GB" sz="1200" kern="1200" dirty="0" err="1">
                <a:solidFill>
                  <a:schemeClr val="tx1"/>
                </a:solidFill>
                <a:effectLst/>
                <a:latin typeface="+mn-lt"/>
                <a:ea typeface="+mn-ea"/>
                <a:cs typeface="+mn-cs"/>
              </a:rPr>
              <a:t>raphaelite</a:t>
            </a:r>
            <a:r>
              <a:rPr lang="en-GB" sz="1200" kern="1200" dirty="0">
                <a:solidFill>
                  <a:schemeClr val="tx1"/>
                </a:solidFill>
                <a:effectLst/>
                <a:latin typeface="+mn-lt"/>
                <a:ea typeface="+mn-ea"/>
                <a:cs typeface="+mn-cs"/>
              </a:rPr>
              <a:t> group of artists one of whom was her brother Dante Gabriel </a:t>
            </a:r>
            <a:r>
              <a:rPr lang="en-GB" sz="1200" kern="1200" dirty="0" err="1">
                <a:solidFill>
                  <a:schemeClr val="tx1"/>
                </a:solidFill>
                <a:effectLst/>
                <a:latin typeface="+mn-lt"/>
                <a:ea typeface="+mn-ea"/>
                <a:cs typeface="+mn-cs"/>
              </a:rPr>
              <a:t>rossetti</a:t>
            </a:r>
            <a:r>
              <a:rPr lang="en-GB" sz="1200" kern="1200" dirty="0">
                <a:solidFill>
                  <a:schemeClr val="tx1"/>
                </a:solidFill>
                <a:effectLst/>
                <a:latin typeface="+mn-lt"/>
                <a:ea typeface="+mn-ea"/>
                <a:cs typeface="+mn-cs"/>
              </a:rPr>
              <a:t> who by the way, buried a volume of his poems in his dead wife’s coffin only to dig it up later to rescue his poems.  However she suffered what was thought to have been  a nervous breakdown in her teens and then contracted Graves' disease which affected her appearance and indeed the passing of physical beauty is a theme in poems such as “Passing and Glassing”. she had tried to join the Florence Nightingale nurses  in Crimean War but was unable to do so due to ill health. She worked as a volunteer in a refuge for women who had borne children out of wedlock many of whom had been servants in households where the husband had taken advantage of them. She refused three offers of marriage which in those days was relatively unusual in those days. So all in all, rather an intriguing poet.  </a:t>
            </a:r>
          </a:p>
          <a:p>
            <a:r>
              <a:rPr lang="en-GB"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ABEC109-0725-B54D-800C-E6DEE8BE616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099905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210DEC4-D172-4039-81A9-A7FB4356C7B9}"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28A04D-778F-4762-8661-114600D39AB0}" type="slidenum">
              <a:rPr lang="en-GB" smtClean="0"/>
              <a:t>‹#›</a:t>
            </a:fld>
            <a:endParaRPr lang="en-GB"/>
          </a:p>
        </p:txBody>
      </p:sp>
    </p:spTree>
    <p:extLst>
      <p:ext uri="{BB962C8B-B14F-4D97-AF65-F5344CB8AC3E}">
        <p14:creationId xmlns:p14="http://schemas.microsoft.com/office/powerpoint/2010/main" val="1200867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210DEC4-D172-4039-81A9-A7FB4356C7B9}"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28A04D-778F-4762-8661-114600D39AB0}" type="slidenum">
              <a:rPr lang="en-GB" smtClean="0"/>
              <a:t>‹#›</a:t>
            </a:fld>
            <a:endParaRPr lang="en-GB"/>
          </a:p>
        </p:txBody>
      </p:sp>
    </p:spTree>
    <p:extLst>
      <p:ext uri="{BB962C8B-B14F-4D97-AF65-F5344CB8AC3E}">
        <p14:creationId xmlns:p14="http://schemas.microsoft.com/office/powerpoint/2010/main" val="518354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210DEC4-D172-4039-81A9-A7FB4356C7B9}"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28A04D-778F-4762-8661-114600D39AB0}" type="slidenum">
              <a:rPr lang="en-GB" smtClean="0"/>
              <a:t>‹#›</a:t>
            </a:fld>
            <a:endParaRPr lang="en-GB"/>
          </a:p>
        </p:txBody>
      </p:sp>
    </p:spTree>
    <p:extLst>
      <p:ext uri="{BB962C8B-B14F-4D97-AF65-F5344CB8AC3E}">
        <p14:creationId xmlns:p14="http://schemas.microsoft.com/office/powerpoint/2010/main" val="1536378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5E2076-4D9C-48C3-AD19-E364F6C0DA78}" type="datetimeFigureOut">
              <a:rPr lang="en-GB" smtClean="0">
                <a:solidFill>
                  <a:srgbClr val="146194">
                    <a:lumMod val="50000"/>
                  </a:srgbClr>
                </a:solidFill>
              </a:rPr>
              <a:pPr/>
              <a:t>25/06/2020</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76724C05-B6EA-4E8E-88AF-B6F1F792FAC2}"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359210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5E2076-4D9C-48C3-AD19-E364F6C0DA78}" type="datetimeFigureOut">
              <a:rPr lang="en-GB" smtClean="0">
                <a:solidFill>
                  <a:srgbClr val="146194">
                    <a:lumMod val="50000"/>
                  </a:srgbClr>
                </a:solidFill>
              </a:rPr>
              <a:pPr/>
              <a:t>25/06/2020</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76724C05-B6EA-4E8E-88AF-B6F1F792FAC2}"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1845464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5E2076-4D9C-48C3-AD19-E364F6C0DA78}" type="datetimeFigureOut">
              <a:rPr lang="en-GB" smtClean="0">
                <a:solidFill>
                  <a:srgbClr val="146194">
                    <a:lumMod val="50000"/>
                  </a:srgbClr>
                </a:solidFill>
              </a:rPr>
              <a:pPr/>
              <a:t>25/06/2020</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76724C05-B6EA-4E8E-88AF-B6F1F792FAC2}"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2860613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5E2076-4D9C-48C3-AD19-E364F6C0DA78}" type="datetimeFigureOut">
              <a:rPr lang="en-GB" smtClean="0">
                <a:solidFill>
                  <a:srgbClr val="146194">
                    <a:lumMod val="50000"/>
                  </a:srgbClr>
                </a:solidFill>
              </a:rPr>
              <a:pPr/>
              <a:t>25/06/2020</a:t>
            </a:fld>
            <a:endParaRPr lang="en-GB">
              <a:solidFill>
                <a:srgbClr val="146194">
                  <a:lumMod val="50000"/>
                </a:srgbClr>
              </a:solidFill>
            </a:endParaRPr>
          </a:p>
        </p:txBody>
      </p:sp>
      <p:sp>
        <p:nvSpPr>
          <p:cNvPr id="6" name="Footer Placeholder 5"/>
          <p:cNvSpPr>
            <a:spLocks noGrp="1"/>
          </p:cNvSpPr>
          <p:nvPr>
            <p:ph type="ftr" sz="quarter" idx="11"/>
          </p:nvPr>
        </p:nvSpPr>
        <p:spPr/>
        <p:txBody>
          <a:bodyPr/>
          <a:lstStyle/>
          <a:p>
            <a:endParaRPr lang="en-GB">
              <a:solidFill>
                <a:srgbClr val="146194">
                  <a:lumMod val="50000"/>
                </a:srgbClr>
              </a:solidFill>
            </a:endParaRPr>
          </a:p>
        </p:txBody>
      </p:sp>
      <p:sp>
        <p:nvSpPr>
          <p:cNvPr id="7" name="Slide Number Placeholder 6"/>
          <p:cNvSpPr>
            <a:spLocks noGrp="1"/>
          </p:cNvSpPr>
          <p:nvPr>
            <p:ph type="sldNum" sz="quarter" idx="12"/>
          </p:nvPr>
        </p:nvSpPr>
        <p:spPr/>
        <p:txBody>
          <a:bodyPr/>
          <a:lstStyle/>
          <a:p>
            <a:fld id="{76724C05-B6EA-4E8E-88AF-B6F1F792FAC2}"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2322606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5E2076-4D9C-48C3-AD19-E364F6C0DA78}" type="datetimeFigureOut">
              <a:rPr lang="en-GB" smtClean="0">
                <a:solidFill>
                  <a:srgbClr val="146194">
                    <a:lumMod val="50000"/>
                  </a:srgbClr>
                </a:solidFill>
              </a:rPr>
              <a:pPr/>
              <a:t>25/06/2020</a:t>
            </a:fld>
            <a:endParaRPr lang="en-GB">
              <a:solidFill>
                <a:srgbClr val="146194">
                  <a:lumMod val="50000"/>
                </a:srgbClr>
              </a:solidFill>
            </a:endParaRPr>
          </a:p>
        </p:txBody>
      </p:sp>
      <p:sp>
        <p:nvSpPr>
          <p:cNvPr id="8" name="Footer Placeholder 7"/>
          <p:cNvSpPr>
            <a:spLocks noGrp="1"/>
          </p:cNvSpPr>
          <p:nvPr>
            <p:ph type="ftr" sz="quarter" idx="11"/>
          </p:nvPr>
        </p:nvSpPr>
        <p:spPr/>
        <p:txBody>
          <a:bodyPr/>
          <a:lstStyle/>
          <a:p>
            <a:endParaRPr lang="en-GB">
              <a:solidFill>
                <a:srgbClr val="146194">
                  <a:lumMod val="50000"/>
                </a:srgbClr>
              </a:solidFill>
            </a:endParaRPr>
          </a:p>
        </p:txBody>
      </p:sp>
      <p:sp>
        <p:nvSpPr>
          <p:cNvPr id="9" name="Slide Number Placeholder 8"/>
          <p:cNvSpPr>
            <a:spLocks noGrp="1"/>
          </p:cNvSpPr>
          <p:nvPr>
            <p:ph type="sldNum" sz="quarter" idx="12"/>
          </p:nvPr>
        </p:nvSpPr>
        <p:spPr/>
        <p:txBody>
          <a:bodyPr/>
          <a:lstStyle/>
          <a:p>
            <a:fld id="{76724C05-B6EA-4E8E-88AF-B6F1F792FAC2}"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428814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5E2076-4D9C-48C3-AD19-E364F6C0DA78}" type="datetimeFigureOut">
              <a:rPr lang="en-GB" smtClean="0">
                <a:solidFill>
                  <a:srgbClr val="146194">
                    <a:lumMod val="50000"/>
                  </a:srgbClr>
                </a:solidFill>
              </a:rPr>
              <a:pPr/>
              <a:t>25/06/2020</a:t>
            </a:fld>
            <a:endParaRPr lang="en-GB">
              <a:solidFill>
                <a:srgbClr val="146194">
                  <a:lumMod val="50000"/>
                </a:srgbClr>
              </a:solidFill>
            </a:endParaRPr>
          </a:p>
        </p:txBody>
      </p:sp>
      <p:sp>
        <p:nvSpPr>
          <p:cNvPr id="4" name="Footer Placeholder 3"/>
          <p:cNvSpPr>
            <a:spLocks noGrp="1"/>
          </p:cNvSpPr>
          <p:nvPr>
            <p:ph type="ftr" sz="quarter" idx="11"/>
          </p:nvPr>
        </p:nvSpPr>
        <p:spPr/>
        <p:txBody>
          <a:bodyPr/>
          <a:lstStyle/>
          <a:p>
            <a:endParaRPr lang="en-GB">
              <a:solidFill>
                <a:srgbClr val="146194">
                  <a:lumMod val="50000"/>
                </a:srgbClr>
              </a:solidFill>
            </a:endParaRPr>
          </a:p>
        </p:txBody>
      </p:sp>
      <p:sp>
        <p:nvSpPr>
          <p:cNvPr id="5" name="Slide Number Placeholder 4"/>
          <p:cNvSpPr>
            <a:spLocks noGrp="1"/>
          </p:cNvSpPr>
          <p:nvPr>
            <p:ph type="sldNum" sz="quarter" idx="12"/>
          </p:nvPr>
        </p:nvSpPr>
        <p:spPr/>
        <p:txBody>
          <a:bodyPr/>
          <a:lstStyle/>
          <a:p>
            <a:fld id="{76724C05-B6EA-4E8E-88AF-B6F1F792FAC2}"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166742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5E2076-4D9C-48C3-AD19-E364F6C0DA78}" type="datetimeFigureOut">
              <a:rPr lang="en-GB" smtClean="0">
                <a:solidFill>
                  <a:srgbClr val="146194">
                    <a:lumMod val="50000"/>
                  </a:srgbClr>
                </a:solidFill>
              </a:rPr>
              <a:pPr/>
              <a:t>25/06/2020</a:t>
            </a:fld>
            <a:endParaRPr lang="en-GB">
              <a:solidFill>
                <a:srgbClr val="146194">
                  <a:lumMod val="50000"/>
                </a:srgbClr>
              </a:solidFill>
            </a:endParaRPr>
          </a:p>
        </p:txBody>
      </p:sp>
      <p:sp>
        <p:nvSpPr>
          <p:cNvPr id="3" name="Footer Placeholder 2"/>
          <p:cNvSpPr>
            <a:spLocks noGrp="1"/>
          </p:cNvSpPr>
          <p:nvPr>
            <p:ph type="ftr" sz="quarter" idx="11"/>
          </p:nvPr>
        </p:nvSpPr>
        <p:spPr/>
        <p:txBody>
          <a:bodyPr/>
          <a:lstStyle/>
          <a:p>
            <a:endParaRPr lang="en-GB">
              <a:solidFill>
                <a:srgbClr val="146194">
                  <a:lumMod val="50000"/>
                </a:srgbClr>
              </a:solidFill>
            </a:endParaRPr>
          </a:p>
        </p:txBody>
      </p:sp>
      <p:sp>
        <p:nvSpPr>
          <p:cNvPr id="4" name="Slide Number Placeholder 3"/>
          <p:cNvSpPr>
            <a:spLocks noGrp="1"/>
          </p:cNvSpPr>
          <p:nvPr>
            <p:ph type="sldNum" sz="quarter" idx="12"/>
          </p:nvPr>
        </p:nvSpPr>
        <p:spPr/>
        <p:txBody>
          <a:bodyPr/>
          <a:lstStyle/>
          <a:p>
            <a:fld id="{76724C05-B6EA-4E8E-88AF-B6F1F792FAC2}"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1219818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5E2076-4D9C-48C3-AD19-E364F6C0DA78}" type="datetimeFigureOut">
              <a:rPr lang="en-GB" smtClean="0">
                <a:solidFill>
                  <a:srgbClr val="146194">
                    <a:lumMod val="50000"/>
                  </a:srgbClr>
                </a:solidFill>
              </a:rPr>
              <a:pPr/>
              <a:t>25/06/2020</a:t>
            </a:fld>
            <a:endParaRPr lang="en-GB">
              <a:solidFill>
                <a:srgbClr val="146194">
                  <a:lumMod val="50000"/>
                </a:srgbClr>
              </a:solidFill>
            </a:endParaRPr>
          </a:p>
        </p:txBody>
      </p:sp>
      <p:sp>
        <p:nvSpPr>
          <p:cNvPr id="6" name="Footer Placeholder 5"/>
          <p:cNvSpPr>
            <a:spLocks noGrp="1"/>
          </p:cNvSpPr>
          <p:nvPr>
            <p:ph type="ftr" sz="quarter" idx="11"/>
          </p:nvPr>
        </p:nvSpPr>
        <p:spPr/>
        <p:txBody>
          <a:bodyPr/>
          <a:lstStyle/>
          <a:p>
            <a:endParaRPr lang="en-GB">
              <a:solidFill>
                <a:srgbClr val="146194">
                  <a:lumMod val="50000"/>
                </a:srgbClr>
              </a:solidFill>
            </a:endParaRPr>
          </a:p>
        </p:txBody>
      </p:sp>
      <p:sp>
        <p:nvSpPr>
          <p:cNvPr id="7" name="Slide Number Placeholder 6"/>
          <p:cNvSpPr>
            <a:spLocks noGrp="1"/>
          </p:cNvSpPr>
          <p:nvPr>
            <p:ph type="sldNum" sz="quarter" idx="12"/>
          </p:nvPr>
        </p:nvSpPr>
        <p:spPr/>
        <p:txBody>
          <a:bodyPr/>
          <a:lstStyle/>
          <a:p>
            <a:fld id="{76724C05-B6EA-4E8E-88AF-B6F1F792FAC2}"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1160290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210DEC4-D172-4039-81A9-A7FB4356C7B9}"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28A04D-778F-4762-8661-114600D39AB0}" type="slidenum">
              <a:rPr lang="en-GB" smtClean="0"/>
              <a:t>‹#›</a:t>
            </a:fld>
            <a:endParaRPr lang="en-GB"/>
          </a:p>
        </p:txBody>
      </p:sp>
    </p:spTree>
    <p:extLst>
      <p:ext uri="{BB962C8B-B14F-4D97-AF65-F5344CB8AC3E}">
        <p14:creationId xmlns:p14="http://schemas.microsoft.com/office/powerpoint/2010/main" val="316541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5E2076-4D9C-48C3-AD19-E364F6C0DA78}" type="datetimeFigureOut">
              <a:rPr lang="en-GB" smtClean="0">
                <a:solidFill>
                  <a:srgbClr val="146194">
                    <a:lumMod val="50000"/>
                  </a:srgbClr>
                </a:solidFill>
              </a:rPr>
              <a:pPr/>
              <a:t>25/06/2020</a:t>
            </a:fld>
            <a:endParaRPr lang="en-GB">
              <a:solidFill>
                <a:srgbClr val="146194">
                  <a:lumMod val="50000"/>
                </a:srgbClr>
              </a:solidFill>
            </a:endParaRPr>
          </a:p>
        </p:txBody>
      </p:sp>
      <p:sp>
        <p:nvSpPr>
          <p:cNvPr id="6" name="Footer Placeholder 5"/>
          <p:cNvSpPr>
            <a:spLocks noGrp="1"/>
          </p:cNvSpPr>
          <p:nvPr>
            <p:ph type="ftr" sz="quarter" idx="11"/>
          </p:nvPr>
        </p:nvSpPr>
        <p:spPr>
          <a:xfrm>
            <a:off x="711200" y="6172201"/>
            <a:ext cx="7748965" cy="365125"/>
          </a:xfrm>
        </p:spPr>
        <p:txBody>
          <a:bodyPr/>
          <a:lstStyle/>
          <a:p>
            <a:endParaRPr lang="en-GB">
              <a:solidFill>
                <a:srgbClr val="146194">
                  <a:lumMod val="50000"/>
                </a:srgbClr>
              </a:solidFill>
            </a:endParaRPr>
          </a:p>
        </p:txBody>
      </p:sp>
      <p:sp>
        <p:nvSpPr>
          <p:cNvPr id="7" name="Slide Number Placeholder 6"/>
          <p:cNvSpPr>
            <a:spLocks noGrp="1"/>
          </p:cNvSpPr>
          <p:nvPr>
            <p:ph type="sldNum" sz="quarter" idx="12"/>
          </p:nvPr>
        </p:nvSpPr>
        <p:spPr/>
        <p:txBody>
          <a:bodyPr/>
          <a:lstStyle/>
          <a:p>
            <a:fld id="{76724C05-B6EA-4E8E-88AF-B6F1F792FAC2}"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1094973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045E2076-4D9C-48C3-AD19-E364F6C0DA78}" type="datetimeFigureOut">
              <a:rPr lang="en-GB" smtClean="0">
                <a:solidFill>
                  <a:srgbClr val="146194">
                    <a:lumMod val="50000"/>
                  </a:srgbClr>
                </a:solidFill>
              </a:rPr>
              <a:pPr/>
              <a:t>25/06/2020</a:t>
            </a:fld>
            <a:endParaRPr lang="en-GB">
              <a:solidFill>
                <a:srgbClr val="146194">
                  <a:lumMod val="50000"/>
                </a:srgbClr>
              </a:solidFill>
            </a:endParaRPr>
          </a:p>
        </p:txBody>
      </p:sp>
      <p:sp>
        <p:nvSpPr>
          <p:cNvPr id="4" name="Footer Placeholder 3"/>
          <p:cNvSpPr>
            <a:spLocks noGrp="1"/>
          </p:cNvSpPr>
          <p:nvPr>
            <p:ph type="ftr" sz="quarter" idx="11"/>
          </p:nvPr>
        </p:nvSpPr>
        <p:spPr/>
        <p:txBody>
          <a:bodyPr/>
          <a:lstStyle/>
          <a:p>
            <a:endParaRPr lang="en-GB">
              <a:solidFill>
                <a:srgbClr val="146194">
                  <a:lumMod val="50000"/>
                </a:srgbClr>
              </a:solidFill>
            </a:endParaRPr>
          </a:p>
        </p:txBody>
      </p:sp>
      <p:sp>
        <p:nvSpPr>
          <p:cNvPr id="5" name="Slide Number Placeholder 4"/>
          <p:cNvSpPr>
            <a:spLocks noGrp="1"/>
          </p:cNvSpPr>
          <p:nvPr>
            <p:ph type="sldNum" sz="quarter" idx="12"/>
          </p:nvPr>
        </p:nvSpPr>
        <p:spPr/>
        <p:txBody>
          <a:bodyPr/>
          <a:lstStyle/>
          <a:p>
            <a:fld id="{76724C05-B6EA-4E8E-88AF-B6F1F792FAC2}"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4129552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5E2076-4D9C-48C3-AD19-E364F6C0DA78}" type="datetimeFigureOut">
              <a:rPr lang="en-GB" smtClean="0">
                <a:solidFill>
                  <a:srgbClr val="146194">
                    <a:lumMod val="50000"/>
                  </a:srgbClr>
                </a:solidFill>
              </a:rPr>
              <a:pPr/>
              <a:t>25/06/2020</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76724C05-B6EA-4E8E-88AF-B6F1F792FAC2}"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3293091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5E2076-4D9C-48C3-AD19-E364F6C0DA78}" type="datetimeFigureOut">
              <a:rPr lang="en-GB" smtClean="0">
                <a:solidFill>
                  <a:srgbClr val="146194">
                    <a:lumMod val="50000"/>
                  </a:srgbClr>
                </a:solidFill>
              </a:rPr>
              <a:pPr/>
              <a:t>25/06/2020</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76724C05-B6EA-4E8E-88AF-B6F1F792FAC2}" type="slidenum">
              <a:rPr lang="en-GB" smtClean="0">
                <a:solidFill>
                  <a:srgbClr val="146194">
                    <a:lumMod val="50000"/>
                  </a:srgbClr>
                </a:solidFill>
              </a:rPr>
              <a:pPr/>
              <a:t>‹#›</a:t>
            </a:fld>
            <a:endParaRPr lang="en-GB">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1106705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5E2076-4D9C-48C3-AD19-E364F6C0DA78}" type="datetimeFigureOut">
              <a:rPr lang="en-GB" smtClean="0">
                <a:solidFill>
                  <a:srgbClr val="146194">
                    <a:lumMod val="50000"/>
                  </a:srgbClr>
                </a:solidFill>
              </a:rPr>
              <a:pPr/>
              <a:t>25/06/2020</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76724C05-B6EA-4E8E-88AF-B6F1F792FAC2}"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1092558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5E2076-4D9C-48C3-AD19-E364F6C0DA78}" type="datetimeFigureOut">
              <a:rPr lang="en-GB" smtClean="0">
                <a:solidFill>
                  <a:srgbClr val="146194">
                    <a:lumMod val="50000"/>
                  </a:srgbClr>
                </a:solidFill>
              </a:rPr>
              <a:pPr/>
              <a:t>25/06/2020</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76724C05-B6EA-4E8E-88AF-B6F1F792FAC2}" type="slidenum">
              <a:rPr lang="en-GB" smtClean="0">
                <a:solidFill>
                  <a:srgbClr val="146194">
                    <a:lumMod val="50000"/>
                  </a:srgbClr>
                </a:solidFill>
              </a:rPr>
              <a:pPr/>
              <a:t>‹#›</a:t>
            </a:fld>
            <a:endParaRPr lang="en-GB">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3968338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5E2076-4D9C-48C3-AD19-E364F6C0DA78}" type="datetimeFigureOut">
              <a:rPr lang="en-GB" smtClean="0">
                <a:solidFill>
                  <a:srgbClr val="146194">
                    <a:lumMod val="50000"/>
                  </a:srgbClr>
                </a:solidFill>
              </a:rPr>
              <a:pPr/>
              <a:t>25/06/2020</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76724C05-B6EA-4E8E-88AF-B6F1F792FAC2}"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3972573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5E2076-4D9C-48C3-AD19-E364F6C0DA78}" type="datetimeFigureOut">
              <a:rPr lang="en-GB" smtClean="0">
                <a:solidFill>
                  <a:srgbClr val="146194">
                    <a:lumMod val="50000"/>
                  </a:srgbClr>
                </a:solidFill>
              </a:rPr>
              <a:pPr/>
              <a:t>25/06/2020</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76724C05-B6EA-4E8E-88AF-B6F1F792FAC2}"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3147969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5E2076-4D9C-48C3-AD19-E364F6C0DA78}" type="datetimeFigureOut">
              <a:rPr lang="en-GB" smtClean="0">
                <a:solidFill>
                  <a:srgbClr val="146194">
                    <a:lumMod val="50000"/>
                  </a:srgbClr>
                </a:solidFill>
              </a:rPr>
              <a:pPr/>
              <a:t>25/06/2020</a:t>
            </a:fld>
            <a:endParaRPr lang="en-GB">
              <a:solidFill>
                <a:srgbClr val="146194">
                  <a:lumMod val="50000"/>
                </a:srgbClr>
              </a:solidFill>
            </a:endParaRPr>
          </a:p>
        </p:txBody>
      </p:sp>
      <p:sp>
        <p:nvSpPr>
          <p:cNvPr id="5" name="Footer Placeholder 4"/>
          <p:cNvSpPr>
            <a:spLocks noGrp="1"/>
          </p:cNvSpPr>
          <p:nvPr>
            <p:ph type="ftr" sz="quarter" idx="11"/>
          </p:nvPr>
        </p:nvSpPr>
        <p:spPr/>
        <p:txBody>
          <a:bodyPr/>
          <a:lstStyle/>
          <a:p>
            <a:endParaRPr lang="en-GB">
              <a:solidFill>
                <a:srgbClr val="146194">
                  <a:lumMod val="50000"/>
                </a:srgbClr>
              </a:solidFill>
            </a:endParaRPr>
          </a:p>
        </p:txBody>
      </p:sp>
      <p:sp>
        <p:nvSpPr>
          <p:cNvPr id="6" name="Slide Number Placeholder 5"/>
          <p:cNvSpPr>
            <a:spLocks noGrp="1"/>
          </p:cNvSpPr>
          <p:nvPr>
            <p:ph type="sldNum" sz="quarter" idx="12"/>
          </p:nvPr>
        </p:nvSpPr>
        <p:spPr/>
        <p:txBody>
          <a:bodyPr/>
          <a:lstStyle/>
          <a:p>
            <a:fld id="{76724C05-B6EA-4E8E-88AF-B6F1F792FAC2}" type="slidenum">
              <a:rPr lang="en-GB" smtClean="0">
                <a:solidFill>
                  <a:srgbClr val="146194">
                    <a:lumMod val="50000"/>
                  </a:srgbClr>
                </a:solidFill>
              </a:rPr>
              <a:pPr/>
              <a:t>‹#›</a:t>
            </a:fld>
            <a:endParaRPr lang="en-GB">
              <a:solidFill>
                <a:srgbClr val="146194">
                  <a:lumMod val="50000"/>
                </a:srgbClr>
              </a:solidFill>
            </a:endParaRPr>
          </a:p>
        </p:txBody>
      </p:sp>
    </p:spTree>
    <p:extLst>
      <p:ext uri="{BB962C8B-B14F-4D97-AF65-F5344CB8AC3E}">
        <p14:creationId xmlns:p14="http://schemas.microsoft.com/office/powerpoint/2010/main" val="721664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4B991-F3BE-4D0D-8861-37400DBA9F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7D2016F-C5B5-46F5-A18C-9BB87C27ED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B8BFC0-52FB-4E5C-B5E9-4A7DEA8892C3}"/>
              </a:ext>
            </a:extLst>
          </p:cNvPr>
          <p:cNvSpPr>
            <a:spLocks noGrp="1"/>
          </p:cNvSpPr>
          <p:nvPr>
            <p:ph type="dt" sz="half" idx="10"/>
          </p:nvPr>
        </p:nvSpPr>
        <p:spPr/>
        <p:txBody>
          <a:bodyPr/>
          <a:lstStyle/>
          <a:p>
            <a:fld id="{9E729E2D-E3AD-4359-ACE0-9215E217DDE0}" type="datetimeFigureOut">
              <a:rPr lang="en-GB" smtClean="0">
                <a:solidFill>
                  <a:prstClr val="black">
                    <a:tint val="75000"/>
                  </a:prstClr>
                </a:solidFill>
              </a:rPr>
              <a:pPr/>
              <a:t>25/06/2020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D6A48B0D-ADD2-462A-B809-1686ECF504D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FDBDEB3F-F211-4537-898B-4264AE567010}"/>
              </a:ext>
            </a:extLst>
          </p:cNvPr>
          <p:cNvSpPr>
            <a:spLocks noGrp="1"/>
          </p:cNvSpPr>
          <p:nvPr>
            <p:ph type="sldNum" sz="quarter" idx="12"/>
          </p:nvPr>
        </p:nvSpPr>
        <p:spPr/>
        <p:txBody>
          <a:bodyPr/>
          <a:lstStyle/>
          <a:p>
            <a:fld id="{A8BDEF11-0760-4255-A396-98CBBF3286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6475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10DEC4-D172-4039-81A9-A7FB4356C7B9}"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28A04D-778F-4762-8661-114600D39AB0}" type="slidenum">
              <a:rPr lang="en-GB" smtClean="0"/>
              <a:t>‹#›</a:t>
            </a:fld>
            <a:endParaRPr lang="en-GB"/>
          </a:p>
        </p:txBody>
      </p:sp>
    </p:spTree>
    <p:extLst>
      <p:ext uri="{BB962C8B-B14F-4D97-AF65-F5344CB8AC3E}">
        <p14:creationId xmlns:p14="http://schemas.microsoft.com/office/powerpoint/2010/main" val="743791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18D8A-B912-42D8-95B6-920C6635AF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4F0457-BDBA-4F2B-BBEA-F92D336521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30FC95-94B0-4D03-856B-A0C0984CA54B}"/>
              </a:ext>
            </a:extLst>
          </p:cNvPr>
          <p:cNvSpPr>
            <a:spLocks noGrp="1"/>
          </p:cNvSpPr>
          <p:nvPr>
            <p:ph type="dt" sz="half" idx="10"/>
          </p:nvPr>
        </p:nvSpPr>
        <p:spPr/>
        <p:txBody>
          <a:bodyPr/>
          <a:lstStyle/>
          <a:p>
            <a:fld id="{9E729E2D-E3AD-4359-ACE0-9215E217DDE0}" type="datetimeFigureOut">
              <a:rPr lang="en-GB" smtClean="0">
                <a:solidFill>
                  <a:prstClr val="black">
                    <a:tint val="75000"/>
                  </a:prstClr>
                </a:solidFill>
              </a:rPr>
              <a:pPr/>
              <a:t>25/06/2020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4250AEB7-1BD9-4342-926A-1AB00A8E229C}"/>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AA9DEF2D-F585-4A7B-A6D3-B94B43E63CA1}"/>
              </a:ext>
            </a:extLst>
          </p:cNvPr>
          <p:cNvSpPr>
            <a:spLocks noGrp="1"/>
          </p:cNvSpPr>
          <p:nvPr>
            <p:ph type="sldNum" sz="quarter" idx="12"/>
          </p:nvPr>
        </p:nvSpPr>
        <p:spPr/>
        <p:txBody>
          <a:bodyPr/>
          <a:lstStyle/>
          <a:p>
            <a:fld id="{A8BDEF11-0760-4255-A396-98CBBF3286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53155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BE6A-D2A6-44A3-BC65-0929200506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2FE084D-6775-4AFE-8E46-864158967C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988C9E-B8D6-42D9-91C1-80ABCCA16D45}"/>
              </a:ext>
            </a:extLst>
          </p:cNvPr>
          <p:cNvSpPr>
            <a:spLocks noGrp="1"/>
          </p:cNvSpPr>
          <p:nvPr>
            <p:ph type="dt" sz="half" idx="10"/>
          </p:nvPr>
        </p:nvSpPr>
        <p:spPr/>
        <p:txBody>
          <a:bodyPr/>
          <a:lstStyle/>
          <a:p>
            <a:fld id="{9E729E2D-E3AD-4359-ACE0-9215E217DDE0}" type="datetimeFigureOut">
              <a:rPr lang="en-GB" smtClean="0">
                <a:solidFill>
                  <a:prstClr val="black">
                    <a:tint val="75000"/>
                  </a:prstClr>
                </a:solidFill>
              </a:rPr>
              <a:pPr/>
              <a:t>25/06/2020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D5754AFC-218D-4177-AFED-CC171ED7EFD3}"/>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20325267-B69F-45CB-B5BF-0F25660E4694}"/>
              </a:ext>
            </a:extLst>
          </p:cNvPr>
          <p:cNvSpPr>
            <a:spLocks noGrp="1"/>
          </p:cNvSpPr>
          <p:nvPr>
            <p:ph type="sldNum" sz="quarter" idx="12"/>
          </p:nvPr>
        </p:nvSpPr>
        <p:spPr/>
        <p:txBody>
          <a:bodyPr/>
          <a:lstStyle/>
          <a:p>
            <a:fld id="{A8BDEF11-0760-4255-A396-98CBBF3286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5731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A5101-95F6-4796-B7B2-8613EA73A0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5F138A-746C-4699-B869-AD30293A16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31167CC-ABB5-4A93-A90F-858831A064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B17AC90-96AB-49FE-AB2A-63ECBE809C4B}"/>
              </a:ext>
            </a:extLst>
          </p:cNvPr>
          <p:cNvSpPr>
            <a:spLocks noGrp="1"/>
          </p:cNvSpPr>
          <p:nvPr>
            <p:ph type="dt" sz="half" idx="10"/>
          </p:nvPr>
        </p:nvSpPr>
        <p:spPr/>
        <p:txBody>
          <a:bodyPr/>
          <a:lstStyle/>
          <a:p>
            <a:fld id="{9E729E2D-E3AD-4359-ACE0-9215E217DDE0}" type="datetimeFigureOut">
              <a:rPr lang="en-GB" smtClean="0">
                <a:solidFill>
                  <a:prstClr val="black">
                    <a:tint val="75000"/>
                  </a:prstClr>
                </a:solidFill>
              </a:rPr>
              <a:pPr/>
              <a:t>25/06/2020</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290BFE4E-45A2-44EC-91AA-6835AEBA111F}"/>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2F779ECC-47B6-4A29-AA32-87C9F5BA8DCC}"/>
              </a:ext>
            </a:extLst>
          </p:cNvPr>
          <p:cNvSpPr>
            <a:spLocks noGrp="1"/>
          </p:cNvSpPr>
          <p:nvPr>
            <p:ph type="sldNum" sz="quarter" idx="12"/>
          </p:nvPr>
        </p:nvSpPr>
        <p:spPr/>
        <p:txBody>
          <a:bodyPr/>
          <a:lstStyle/>
          <a:p>
            <a:fld id="{A8BDEF11-0760-4255-A396-98CBBF3286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72203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9B978-E59F-40E1-BABA-87DF61DE498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185909-23D9-4638-9F6F-EB0A55DF62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2127CD-1EF0-4DDD-B8D1-2FFA333290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9ADF88-4201-4770-83E2-736F28E886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B154D0-E42E-422E-9EC7-F52E78DDDB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2CBC4DA-CD89-4C3B-97F1-D567EEC4D996}"/>
              </a:ext>
            </a:extLst>
          </p:cNvPr>
          <p:cNvSpPr>
            <a:spLocks noGrp="1"/>
          </p:cNvSpPr>
          <p:nvPr>
            <p:ph type="dt" sz="half" idx="10"/>
          </p:nvPr>
        </p:nvSpPr>
        <p:spPr/>
        <p:txBody>
          <a:bodyPr/>
          <a:lstStyle/>
          <a:p>
            <a:fld id="{9E729E2D-E3AD-4359-ACE0-9215E217DDE0}" type="datetimeFigureOut">
              <a:rPr lang="en-GB" smtClean="0">
                <a:solidFill>
                  <a:prstClr val="black">
                    <a:tint val="75000"/>
                  </a:prstClr>
                </a:solidFill>
              </a:rPr>
              <a:pPr/>
              <a:t>25/06/2020</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id="{617FA69D-7EFF-4959-AB0C-2349085C20F7}"/>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id="{8B053B2E-95AA-4235-AEFD-F426DBA6DB88}"/>
              </a:ext>
            </a:extLst>
          </p:cNvPr>
          <p:cNvSpPr>
            <a:spLocks noGrp="1"/>
          </p:cNvSpPr>
          <p:nvPr>
            <p:ph type="sldNum" sz="quarter" idx="12"/>
          </p:nvPr>
        </p:nvSpPr>
        <p:spPr/>
        <p:txBody>
          <a:bodyPr/>
          <a:lstStyle/>
          <a:p>
            <a:fld id="{A8BDEF11-0760-4255-A396-98CBBF3286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42783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9226A-0A4B-44BD-97BE-8842B672CF0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58E31E8-02C2-477F-8629-6BFD207A4398}"/>
              </a:ext>
            </a:extLst>
          </p:cNvPr>
          <p:cNvSpPr>
            <a:spLocks noGrp="1"/>
          </p:cNvSpPr>
          <p:nvPr>
            <p:ph type="dt" sz="half" idx="10"/>
          </p:nvPr>
        </p:nvSpPr>
        <p:spPr/>
        <p:txBody>
          <a:bodyPr/>
          <a:lstStyle/>
          <a:p>
            <a:fld id="{9E729E2D-E3AD-4359-ACE0-9215E217DDE0}" type="datetimeFigureOut">
              <a:rPr lang="en-GB" smtClean="0">
                <a:solidFill>
                  <a:prstClr val="black">
                    <a:tint val="75000"/>
                  </a:prstClr>
                </a:solidFill>
              </a:rPr>
              <a:pPr/>
              <a:t>25/06/2020</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id="{79024ED8-9C11-4BA5-A920-3F04DBEF943F}"/>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id="{02825CF8-0B69-4FA5-AE09-83F67920B638}"/>
              </a:ext>
            </a:extLst>
          </p:cNvPr>
          <p:cNvSpPr>
            <a:spLocks noGrp="1"/>
          </p:cNvSpPr>
          <p:nvPr>
            <p:ph type="sldNum" sz="quarter" idx="12"/>
          </p:nvPr>
        </p:nvSpPr>
        <p:spPr/>
        <p:txBody>
          <a:bodyPr/>
          <a:lstStyle/>
          <a:p>
            <a:fld id="{A8BDEF11-0760-4255-A396-98CBBF3286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6938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DE49B4-82BE-401B-A56D-4AB1F2D7D448}"/>
              </a:ext>
            </a:extLst>
          </p:cNvPr>
          <p:cNvSpPr>
            <a:spLocks noGrp="1"/>
          </p:cNvSpPr>
          <p:nvPr>
            <p:ph type="dt" sz="half" idx="10"/>
          </p:nvPr>
        </p:nvSpPr>
        <p:spPr/>
        <p:txBody>
          <a:bodyPr/>
          <a:lstStyle/>
          <a:p>
            <a:fld id="{9E729E2D-E3AD-4359-ACE0-9215E217DDE0}" type="datetimeFigureOut">
              <a:rPr lang="en-GB" smtClean="0">
                <a:solidFill>
                  <a:prstClr val="black">
                    <a:tint val="75000"/>
                  </a:prstClr>
                </a:solidFill>
              </a:rPr>
              <a:pPr/>
              <a:t>25/06/2020</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3DF47B86-60AE-419E-BD74-37EF834657DA}"/>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D73F1D66-8CD5-4BBA-9D8C-CB8211660FA3}"/>
              </a:ext>
            </a:extLst>
          </p:cNvPr>
          <p:cNvSpPr>
            <a:spLocks noGrp="1"/>
          </p:cNvSpPr>
          <p:nvPr>
            <p:ph type="sldNum" sz="quarter" idx="12"/>
          </p:nvPr>
        </p:nvSpPr>
        <p:spPr/>
        <p:txBody>
          <a:bodyPr/>
          <a:lstStyle/>
          <a:p>
            <a:fld id="{A8BDEF11-0760-4255-A396-98CBBF3286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620114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CE06E-BFFE-4DFB-93BE-3B77732720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FF103-2DA7-445B-B63F-859D1023B6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9692D7-AAEB-4794-89FC-06A2EACC5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E8F35-C590-4897-8B84-55ACA8423AFA}"/>
              </a:ext>
            </a:extLst>
          </p:cNvPr>
          <p:cNvSpPr>
            <a:spLocks noGrp="1"/>
          </p:cNvSpPr>
          <p:nvPr>
            <p:ph type="dt" sz="half" idx="10"/>
          </p:nvPr>
        </p:nvSpPr>
        <p:spPr/>
        <p:txBody>
          <a:bodyPr/>
          <a:lstStyle/>
          <a:p>
            <a:fld id="{9E729E2D-E3AD-4359-ACE0-9215E217DDE0}" type="datetimeFigureOut">
              <a:rPr lang="en-GB" smtClean="0">
                <a:solidFill>
                  <a:prstClr val="black">
                    <a:tint val="75000"/>
                  </a:prstClr>
                </a:solidFill>
              </a:rPr>
              <a:pPr/>
              <a:t>25/06/2020</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3627683E-9F90-48A2-9D4C-AEC067D6108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BEF40F4E-06B5-45E3-9D45-CE10284ABA34}"/>
              </a:ext>
            </a:extLst>
          </p:cNvPr>
          <p:cNvSpPr>
            <a:spLocks noGrp="1"/>
          </p:cNvSpPr>
          <p:nvPr>
            <p:ph type="sldNum" sz="quarter" idx="12"/>
          </p:nvPr>
        </p:nvSpPr>
        <p:spPr/>
        <p:txBody>
          <a:bodyPr/>
          <a:lstStyle/>
          <a:p>
            <a:fld id="{A8BDEF11-0760-4255-A396-98CBBF3286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57946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B7CB0-78BD-4548-BEE2-10EFBE8FD4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15B3A5A-1100-4945-9647-44717F28B3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34D2C4E-27B8-43BE-85DE-B8D346925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DF17A3-1B81-4DF9-8404-3DA8976CC557}"/>
              </a:ext>
            </a:extLst>
          </p:cNvPr>
          <p:cNvSpPr>
            <a:spLocks noGrp="1"/>
          </p:cNvSpPr>
          <p:nvPr>
            <p:ph type="dt" sz="half" idx="10"/>
          </p:nvPr>
        </p:nvSpPr>
        <p:spPr/>
        <p:txBody>
          <a:bodyPr/>
          <a:lstStyle/>
          <a:p>
            <a:fld id="{9E729E2D-E3AD-4359-ACE0-9215E217DDE0}" type="datetimeFigureOut">
              <a:rPr lang="en-GB" smtClean="0">
                <a:solidFill>
                  <a:prstClr val="black">
                    <a:tint val="75000"/>
                  </a:prstClr>
                </a:solidFill>
              </a:rPr>
              <a:pPr/>
              <a:t>25/06/2020</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A85B29DA-7286-44B6-8DE2-2C0E58CECF0D}"/>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825F7762-7847-4854-8847-BD2C96ACBF3E}"/>
              </a:ext>
            </a:extLst>
          </p:cNvPr>
          <p:cNvSpPr>
            <a:spLocks noGrp="1"/>
          </p:cNvSpPr>
          <p:nvPr>
            <p:ph type="sldNum" sz="quarter" idx="12"/>
          </p:nvPr>
        </p:nvSpPr>
        <p:spPr/>
        <p:txBody>
          <a:bodyPr/>
          <a:lstStyle/>
          <a:p>
            <a:fld id="{A8BDEF11-0760-4255-A396-98CBBF3286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570007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48E40-8082-4E52-A63A-01A8FFF668D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CF0509-9D4D-417B-A8BB-40B636662D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E22E64-E68A-46AF-9A6A-9535EC07C228}"/>
              </a:ext>
            </a:extLst>
          </p:cNvPr>
          <p:cNvSpPr>
            <a:spLocks noGrp="1"/>
          </p:cNvSpPr>
          <p:nvPr>
            <p:ph type="dt" sz="half" idx="10"/>
          </p:nvPr>
        </p:nvSpPr>
        <p:spPr/>
        <p:txBody>
          <a:bodyPr/>
          <a:lstStyle/>
          <a:p>
            <a:fld id="{9E729E2D-E3AD-4359-ACE0-9215E217DDE0}" type="datetimeFigureOut">
              <a:rPr lang="en-GB" smtClean="0">
                <a:solidFill>
                  <a:prstClr val="black">
                    <a:tint val="75000"/>
                  </a:prstClr>
                </a:solidFill>
              </a:rPr>
              <a:pPr/>
              <a:t>25/06/2020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2F7F4D70-9F51-48B1-9494-2C05D7C8E837}"/>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459F6490-F7B2-46CC-AF38-17ABF73AFDAB}"/>
              </a:ext>
            </a:extLst>
          </p:cNvPr>
          <p:cNvSpPr>
            <a:spLocks noGrp="1"/>
          </p:cNvSpPr>
          <p:nvPr>
            <p:ph type="sldNum" sz="quarter" idx="12"/>
          </p:nvPr>
        </p:nvSpPr>
        <p:spPr/>
        <p:txBody>
          <a:bodyPr/>
          <a:lstStyle/>
          <a:p>
            <a:fld id="{A8BDEF11-0760-4255-A396-98CBBF3286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00815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1BDFAF-1E4D-4617-B1CB-9E814B576C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196FB1-6779-4DAD-A7F4-DE88132D87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2B8A08-3AC6-4B5A-94AF-FA01FA051850}"/>
              </a:ext>
            </a:extLst>
          </p:cNvPr>
          <p:cNvSpPr>
            <a:spLocks noGrp="1"/>
          </p:cNvSpPr>
          <p:nvPr>
            <p:ph type="dt" sz="half" idx="10"/>
          </p:nvPr>
        </p:nvSpPr>
        <p:spPr/>
        <p:txBody>
          <a:bodyPr/>
          <a:lstStyle/>
          <a:p>
            <a:fld id="{9E729E2D-E3AD-4359-ACE0-9215E217DDE0}" type="datetimeFigureOut">
              <a:rPr lang="en-GB" smtClean="0">
                <a:solidFill>
                  <a:prstClr val="black">
                    <a:tint val="75000"/>
                  </a:prstClr>
                </a:solidFill>
              </a:rPr>
              <a:pPr/>
              <a:t>25/06/2020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FACA20EA-2BA6-4DB3-9001-3EA74EA0F7CB}"/>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9C810C1D-A8F0-480E-8DFF-0FEF80EC3F27}"/>
              </a:ext>
            </a:extLst>
          </p:cNvPr>
          <p:cNvSpPr>
            <a:spLocks noGrp="1"/>
          </p:cNvSpPr>
          <p:nvPr>
            <p:ph type="sldNum" sz="quarter" idx="12"/>
          </p:nvPr>
        </p:nvSpPr>
        <p:spPr/>
        <p:txBody>
          <a:bodyPr/>
          <a:lstStyle/>
          <a:p>
            <a:fld id="{A8BDEF11-0760-4255-A396-98CBBF3286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2021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210DEC4-D172-4039-81A9-A7FB4356C7B9}"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28A04D-778F-4762-8661-114600D39AB0}" type="slidenum">
              <a:rPr lang="en-GB" smtClean="0"/>
              <a:t>‹#›</a:t>
            </a:fld>
            <a:endParaRPr lang="en-GB"/>
          </a:p>
        </p:txBody>
      </p:sp>
    </p:spTree>
    <p:extLst>
      <p:ext uri="{BB962C8B-B14F-4D97-AF65-F5344CB8AC3E}">
        <p14:creationId xmlns:p14="http://schemas.microsoft.com/office/powerpoint/2010/main" val="1159726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6/25/2020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484360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6/25/2020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08386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6/25/2020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56888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6/25/2020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25627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6/25/2020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50517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6/25/2020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807783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6/25/2020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83212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6/25/2020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544710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6/25/2020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02112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6/25/2020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62680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210DEC4-D172-4039-81A9-A7FB4356C7B9}" type="datetimeFigureOut">
              <a:rPr lang="en-GB" smtClean="0"/>
              <a:t>25/06/2020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128A04D-778F-4762-8661-114600D39AB0}" type="slidenum">
              <a:rPr lang="en-GB" smtClean="0"/>
              <a:t>‹#›</a:t>
            </a:fld>
            <a:endParaRPr lang="en-GB"/>
          </a:p>
        </p:txBody>
      </p:sp>
    </p:spTree>
    <p:extLst>
      <p:ext uri="{BB962C8B-B14F-4D97-AF65-F5344CB8AC3E}">
        <p14:creationId xmlns:p14="http://schemas.microsoft.com/office/powerpoint/2010/main" val="3520721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6/25/2020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3873165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6/25/2020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06733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6/25/2020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34005551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6/25/2020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465294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6/25/2020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219163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6/25/2020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60004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8B79-926C-0340-AD7E-AD01FF5B5A9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4933687-AC45-404F-98D0-FB2EF2F7C0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D7018E4-5BE5-8A42-9E5C-71B9DE1E66D1}"/>
              </a:ext>
            </a:extLst>
          </p:cNvPr>
          <p:cNvSpPr>
            <a:spLocks noGrp="1"/>
          </p:cNvSpPr>
          <p:nvPr>
            <p:ph type="dt" sz="half" idx="10"/>
          </p:nvPr>
        </p:nvSpPr>
        <p:spPr/>
        <p:txBody>
          <a:bodyPr/>
          <a:lstStyle/>
          <a:p>
            <a:fld id="{2A8B7AC9-A2DC-A34D-A7E9-31E8A45812C2}" type="datetimeFigureOut">
              <a:rPr lang="en-US" smtClean="0">
                <a:solidFill>
                  <a:prstClr val="black">
                    <a:tint val="75000"/>
                  </a:prstClr>
                </a:solidFill>
              </a:rPr>
              <a:pPr/>
              <a:t>6/25/2020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EF2B09-98AA-544E-9C0B-3FED4965432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D2B944-A831-1448-AB1F-177BAACE9A6E}"/>
              </a:ext>
            </a:extLst>
          </p:cNvPr>
          <p:cNvSpPr>
            <a:spLocks noGrp="1"/>
          </p:cNvSpPr>
          <p:nvPr>
            <p:ph type="sldNum" sz="quarter" idx="12"/>
          </p:nvPr>
        </p:nvSpPr>
        <p:spPr/>
        <p:txBody>
          <a:bodyPr/>
          <a:lstStyle/>
          <a:p>
            <a:fld id="{0D3B62CE-126F-054B-A444-F77EF487D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539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6789-D459-4040-B5FD-2F2D21B96E4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4F808F6-C9CA-FE49-B213-BF895E3FCFA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C0C82B6-7E37-F047-82C0-0BE9542DCF11}"/>
              </a:ext>
            </a:extLst>
          </p:cNvPr>
          <p:cNvSpPr>
            <a:spLocks noGrp="1"/>
          </p:cNvSpPr>
          <p:nvPr>
            <p:ph type="dt" sz="half" idx="10"/>
          </p:nvPr>
        </p:nvSpPr>
        <p:spPr/>
        <p:txBody>
          <a:bodyPr/>
          <a:lstStyle/>
          <a:p>
            <a:fld id="{2A8B7AC9-A2DC-A34D-A7E9-31E8A45812C2}" type="datetimeFigureOut">
              <a:rPr lang="en-US" smtClean="0">
                <a:solidFill>
                  <a:prstClr val="black">
                    <a:tint val="75000"/>
                  </a:prstClr>
                </a:solidFill>
              </a:rPr>
              <a:pPr/>
              <a:t>6/25/2020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6494C2F-8F1F-674C-B2D4-F3644C7D02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AA1F71-898F-5E40-B23E-DB05F7859C77}"/>
              </a:ext>
            </a:extLst>
          </p:cNvPr>
          <p:cNvSpPr>
            <a:spLocks noGrp="1"/>
          </p:cNvSpPr>
          <p:nvPr>
            <p:ph type="sldNum" sz="quarter" idx="12"/>
          </p:nvPr>
        </p:nvSpPr>
        <p:spPr/>
        <p:txBody>
          <a:bodyPr/>
          <a:lstStyle/>
          <a:p>
            <a:fld id="{0D3B62CE-126F-054B-A444-F77EF487D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1202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00A8D-365B-944F-8630-2DEA2EA6A70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1279F2D-477A-1947-9AB9-69212DA3DC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9890CC9-88FC-4D42-AAD9-CAFEB0C9B753}"/>
              </a:ext>
            </a:extLst>
          </p:cNvPr>
          <p:cNvSpPr>
            <a:spLocks noGrp="1"/>
          </p:cNvSpPr>
          <p:nvPr>
            <p:ph type="dt" sz="half" idx="10"/>
          </p:nvPr>
        </p:nvSpPr>
        <p:spPr/>
        <p:txBody>
          <a:bodyPr/>
          <a:lstStyle/>
          <a:p>
            <a:fld id="{2A8B7AC9-A2DC-A34D-A7E9-31E8A45812C2}" type="datetimeFigureOut">
              <a:rPr lang="en-US" smtClean="0">
                <a:solidFill>
                  <a:prstClr val="black">
                    <a:tint val="75000"/>
                  </a:prstClr>
                </a:solidFill>
              </a:rPr>
              <a:pPr/>
              <a:t>6/25/2020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257C99B-2075-3A4F-B0D1-55C0CEAA356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9542BA1-856B-8748-AD8C-914CBA11A883}"/>
              </a:ext>
            </a:extLst>
          </p:cNvPr>
          <p:cNvSpPr>
            <a:spLocks noGrp="1"/>
          </p:cNvSpPr>
          <p:nvPr>
            <p:ph type="sldNum" sz="quarter" idx="12"/>
          </p:nvPr>
        </p:nvSpPr>
        <p:spPr/>
        <p:txBody>
          <a:bodyPr/>
          <a:lstStyle/>
          <a:p>
            <a:fld id="{0D3B62CE-126F-054B-A444-F77EF487D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321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A744-52FB-7B4C-B5D3-931D0095EF4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D686859-D6D2-FF4B-AA64-14445F5F3E1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DCBD588-84E7-0A40-9E3A-F6013146F89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7999702-AF8C-B64D-B153-72BF7A7B32F0}"/>
              </a:ext>
            </a:extLst>
          </p:cNvPr>
          <p:cNvSpPr>
            <a:spLocks noGrp="1"/>
          </p:cNvSpPr>
          <p:nvPr>
            <p:ph type="dt" sz="half" idx="10"/>
          </p:nvPr>
        </p:nvSpPr>
        <p:spPr/>
        <p:txBody>
          <a:bodyPr/>
          <a:lstStyle/>
          <a:p>
            <a:fld id="{2A8B7AC9-A2DC-A34D-A7E9-31E8A45812C2}" type="datetimeFigureOut">
              <a:rPr lang="en-US" smtClean="0">
                <a:solidFill>
                  <a:prstClr val="black">
                    <a:tint val="75000"/>
                  </a:prstClr>
                </a:solidFill>
              </a:rPr>
              <a:pPr/>
              <a:t>6/25/2020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D5918B6-7B4A-7248-98C3-33EB91184D9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73B4F3-F319-D249-B765-FA11D350F27D}"/>
              </a:ext>
            </a:extLst>
          </p:cNvPr>
          <p:cNvSpPr>
            <a:spLocks noGrp="1"/>
          </p:cNvSpPr>
          <p:nvPr>
            <p:ph type="sldNum" sz="quarter" idx="12"/>
          </p:nvPr>
        </p:nvSpPr>
        <p:spPr/>
        <p:txBody>
          <a:bodyPr/>
          <a:lstStyle/>
          <a:p>
            <a:fld id="{0D3B62CE-126F-054B-A444-F77EF487D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53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210DEC4-D172-4039-81A9-A7FB4356C7B9}" type="datetimeFigureOut">
              <a:rPr lang="en-GB" smtClean="0"/>
              <a:t>25/06/2020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128A04D-778F-4762-8661-114600D39AB0}" type="slidenum">
              <a:rPr lang="en-GB" smtClean="0"/>
              <a:t>‹#›</a:t>
            </a:fld>
            <a:endParaRPr lang="en-GB"/>
          </a:p>
        </p:txBody>
      </p:sp>
    </p:spTree>
    <p:extLst>
      <p:ext uri="{BB962C8B-B14F-4D97-AF65-F5344CB8AC3E}">
        <p14:creationId xmlns:p14="http://schemas.microsoft.com/office/powerpoint/2010/main" val="41765945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AA2AA-88DF-184E-9D59-009ACAC7749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216EAF8-1D95-3F46-96D4-0389310624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49276DE-70E5-0240-9529-6C887D84DA2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06E16ED-E464-DC4B-90F0-567E7BF968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013E850-1215-9942-B406-053A9725331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7061DE8-94C1-234C-8485-CEEDC4908BE7}"/>
              </a:ext>
            </a:extLst>
          </p:cNvPr>
          <p:cNvSpPr>
            <a:spLocks noGrp="1"/>
          </p:cNvSpPr>
          <p:nvPr>
            <p:ph type="dt" sz="half" idx="10"/>
          </p:nvPr>
        </p:nvSpPr>
        <p:spPr/>
        <p:txBody>
          <a:bodyPr/>
          <a:lstStyle/>
          <a:p>
            <a:fld id="{2A8B7AC9-A2DC-A34D-A7E9-31E8A45812C2}" type="datetimeFigureOut">
              <a:rPr lang="en-US" smtClean="0">
                <a:solidFill>
                  <a:prstClr val="black">
                    <a:tint val="75000"/>
                  </a:prstClr>
                </a:solidFill>
              </a:rPr>
              <a:pPr/>
              <a:t>6/25/2020</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46E1568-62A7-C946-AA0D-A6906C58304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38838DD-D4DE-AF48-8744-D4BBC924D1DA}"/>
              </a:ext>
            </a:extLst>
          </p:cNvPr>
          <p:cNvSpPr>
            <a:spLocks noGrp="1"/>
          </p:cNvSpPr>
          <p:nvPr>
            <p:ph type="sldNum" sz="quarter" idx="12"/>
          </p:nvPr>
        </p:nvSpPr>
        <p:spPr/>
        <p:txBody>
          <a:bodyPr/>
          <a:lstStyle/>
          <a:p>
            <a:fld id="{0D3B62CE-126F-054B-A444-F77EF487D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34386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86C64-E12F-364D-A523-7057AB6F487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5AE2083-A1BA-FB4D-960F-9682A386A82E}"/>
              </a:ext>
            </a:extLst>
          </p:cNvPr>
          <p:cNvSpPr>
            <a:spLocks noGrp="1"/>
          </p:cNvSpPr>
          <p:nvPr>
            <p:ph type="dt" sz="half" idx="10"/>
          </p:nvPr>
        </p:nvSpPr>
        <p:spPr/>
        <p:txBody>
          <a:bodyPr/>
          <a:lstStyle/>
          <a:p>
            <a:fld id="{2A8B7AC9-A2DC-A34D-A7E9-31E8A45812C2}" type="datetimeFigureOut">
              <a:rPr lang="en-US" smtClean="0">
                <a:solidFill>
                  <a:prstClr val="black">
                    <a:tint val="75000"/>
                  </a:prstClr>
                </a:solidFill>
              </a:rPr>
              <a:pPr/>
              <a:t>6/25/2020</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825D7D7-AECA-BC47-B176-09DC705B8DC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B9C53E3-3508-0441-8A6A-91642A82DC8E}"/>
              </a:ext>
            </a:extLst>
          </p:cNvPr>
          <p:cNvSpPr>
            <a:spLocks noGrp="1"/>
          </p:cNvSpPr>
          <p:nvPr>
            <p:ph type="sldNum" sz="quarter" idx="12"/>
          </p:nvPr>
        </p:nvSpPr>
        <p:spPr/>
        <p:txBody>
          <a:bodyPr/>
          <a:lstStyle/>
          <a:p>
            <a:fld id="{0D3B62CE-126F-054B-A444-F77EF487D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470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CEB81C-F5E2-B844-8E59-49B7CA862012}"/>
              </a:ext>
            </a:extLst>
          </p:cNvPr>
          <p:cNvSpPr>
            <a:spLocks noGrp="1"/>
          </p:cNvSpPr>
          <p:nvPr>
            <p:ph type="dt" sz="half" idx="10"/>
          </p:nvPr>
        </p:nvSpPr>
        <p:spPr/>
        <p:txBody>
          <a:bodyPr/>
          <a:lstStyle/>
          <a:p>
            <a:fld id="{2A8B7AC9-A2DC-A34D-A7E9-31E8A45812C2}" type="datetimeFigureOut">
              <a:rPr lang="en-US" smtClean="0">
                <a:solidFill>
                  <a:prstClr val="black">
                    <a:tint val="75000"/>
                  </a:prstClr>
                </a:solidFill>
              </a:rPr>
              <a:pPr/>
              <a:t>6/25/2020</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03DEF5-3A32-5C44-9AC2-FC77520074F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B489ED2D-3429-B542-A9AB-FA6F11453744}"/>
              </a:ext>
            </a:extLst>
          </p:cNvPr>
          <p:cNvSpPr>
            <a:spLocks noGrp="1"/>
          </p:cNvSpPr>
          <p:nvPr>
            <p:ph type="sldNum" sz="quarter" idx="12"/>
          </p:nvPr>
        </p:nvSpPr>
        <p:spPr/>
        <p:txBody>
          <a:bodyPr/>
          <a:lstStyle/>
          <a:p>
            <a:fld id="{0D3B62CE-126F-054B-A444-F77EF487D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8313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45E92-F4A0-DC48-8CAB-D1E681C065B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5A26D1D-323F-CE4B-BC5D-AD2D824CD5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D523CA5-EA9D-284C-ACDB-558CC94F14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C082C2C-9932-EB4C-9CCA-9C6BB846A95F}"/>
              </a:ext>
            </a:extLst>
          </p:cNvPr>
          <p:cNvSpPr>
            <a:spLocks noGrp="1"/>
          </p:cNvSpPr>
          <p:nvPr>
            <p:ph type="dt" sz="half" idx="10"/>
          </p:nvPr>
        </p:nvSpPr>
        <p:spPr/>
        <p:txBody>
          <a:bodyPr/>
          <a:lstStyle/>
          <a:p>
            <a:fld id="{2A8B7AC9-A2DC-A34D-A7E9-31E8A45812C2}" type="datetimeFigureOut">
              <a:rPr lang="en-US" smtClean="0">
                <a:solidFill>
                  <a:prstClr val="black">
                    <a:tint val="75000"/>
                  </a:prstClr>
                </a:solidFill>
              </a:rPr>
              <a:pPr/>
              <a:t>6/25/2020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46A98A1-B4C6-EF4B-A795-279A8B270F5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FD73F48-AEFF-E243-AE32-94D83F29F4A5}"/>
              </a:ext>
            </a:extLst>
          </p:cNvPr>
          <p:cNvSpPr>
            <a:spLocks noGrp="1"/>
          </p:cNvSpPr>
          <p:nvPr>
            <p:ph type="sldNum" sz="quarter" idx="12"/>
          </p:nvPr>
        </p:nvSpPr>
        <p:spPr/>
        <p:txBody>
          <a:bodyPr/>
          <a:lstStyle/>
          <a:p>
            <a:fld id="{0D3B62CE-126F-054B-A444-F77EF487D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66185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9C7C-0B97-284F-8E3F-8E7CAAC0153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5009E65-8647-F84B-9863-3E7F4CCA5D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FDF6F1-1525-D74E-9004-0A17BA0DF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BB47D0-37E3-4C48-848A-ADDD67544577}"/>
              </a:ext>
            </a:extLst>
          </p:cNvPr>
          <p:cNvSpPr>
            <a:spLocks noGrp="1"/>
          </p:cNvSpPr>
          <p:nvPr>
            <p:ph type="dt" sz="half" idx="10"/>
          </p:nvPr>
        </p:nvSpPr>
        <p:spPr/>
        <p:txBody>
          <a:bodyPr/>
          <a:lstStyle/>
          <a:p>
            <a:fld id="{2A8B7AC9-A2DC-A34D-A7E9-31E8A45812C2}" type="datetimeFigureOut">
              <a:rPr lang="en-US" smtClean="0">
                <a:solidFill>
                  <a:prstClr val="black">
                    <a:tint val="75000"/>
                  </a:prstClr>
                </a:solidFill>
              </a:rPr>
              <a:pPr/>
              <a:t>6/25/2020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9675011-A98A-9241-88D9-6F13E850956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FE4663E-4B5D-9E46-B4ED-07137DF13030}"/>
              </a:ext>
            </a:extLst>
          </p:cNvPr>
          <p:cNvSpPr>
            <a:spLocks noGrp="1"/>
          </p:cNvSpPr>
          <p:nvPr>
            <p:ph type="sldNum" sz="quarter" idx="12"/>
          </p:nvPr>
        </p:nvSpPr>
        <p:spPr/>
        <p:txBody>
          <a:bodyPr/>
          <a:lstStyle/>
          <a:p>
            <a:fld id="{0D3B62CE-126F-054B-A444-F77EF487D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6824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73BDF-0CDB-A347-9D8F-B2DF1E0C12E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E39C35C-99BB-DC48-A5C2-B43C8EA36A8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AC97000-40C9-D742-8F3D-A625517CD41E}"/>
              </a:ext>
            </a:extLst>
          </p:cNvPr>
          <p:cNvSpPr>
            <a:spLocks noGrp="1"/>
          </p:cNvSpPr>
          <p:nvPr>
            <p:ph type="dt" sz="half" idx="10"/>
          </p:nvPr>
        </p:nvSpPr>
        <p:spPr/>
        <p:txBody>
          <a:bodyPr/>
          <a:lstStyle/>
          <a:p>
            <a:fld id="{2A8B7AC9-A2DC-A34D-A7E9-31E8A45812C2}" type="datetimeFigureOut">
              <a:rPr lang="en-US" smtClean="0">
                <a:solidFill>
                  <a:prstClr val="black">
                    <a:tint val="75000"/>
                  </a:prstClr>
                </a:solidFill>
              </a:rPr>
              <a:pPr/>
              <a:t>6/25/2020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1411CC9-C923-8D46-A1B9-A2018356E6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B459F3-1046-1445-ADF8-4F861D50A096}"/>
              </a:ext>
            </a:extLst>
          </p:cNvPr>
          <p:cNvSpPr>
            <a:spLocks noGrp="1"/>
          </p:cNvSpPr>
          <p:nvPr>
            <p:ph type="sldNum" sz="quarter" idx="12"/>
          </p:nvPr>
        </p:nvSpPr>
        <p:spPr/>
        <p:txBody>
          <a:bodyPr/>
          <a:lstStyle/>
          <a:p>
            <a:fld id="{0D3B62CE-126F-054B-A444-F77EF487D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4239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F092-5D4A-D64D-98D6-FD0B2BED5B6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9C9B95-BF12-2147-BAAF-B9DA1865BEF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A661C69-F242-EF46-8208-48ED82EBA44C}"/>
              </a:ext>
            </a:extLst>
          </p:cNvPr>
          <p:cNvSpPr>
            <a:spLocks noGrp="1"/>
          </p:cNvSpPr>
          <p:nvPr>
            <p:ph type="dt" sz="half" idx="10"/>
          </p:nvPr>
        </p:nvSpPr>
        <p:spPr/>
        <p:txBody>
          <a:bodyPr/>
          <a:lstStyle/>
          <a:p>
            <a:fld id="{2A8B7AC9-A2DC-A34D-A7E9-31E8A45812C2}" type="datetimeFigureOut">
              <a:rPr lang="en-US" smtClean="0">
                <a:solidFill>
                  <a:prstClr val="black">
                    <a:tint val="75000"/>
                  </a:prstClr>
                </a:solidFill>
              </a:rPr>
              <a:pPr/>
              <a:t>6/25/2020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2EEEEA7-6B5F-A742-A124-BD5664F943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8621E66-45D7-604B-B3B6-6852F7205FF1}"/>
              </a:ext>
            </a:extLst>
          </p:cNvPr>
          <p:cNvSpPr>
            <a:spLocks noGrp="1"/>
          </p:cNvSpPr>
          <p:nvPr>
            <p:ph type="sldNum" sz="quarter" idx="12"/>
          </p:nvPr>
        </p:nvSpPr>
        <p:spPr/>
        <p:txBody>
          <a:bodyPr/>
          <a:lstStyle/>
          <a:p>
            <a:fld id="{0D3B62CE-126F-054B-A444-F77EF487D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071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0DEC4-D172-4039-81A9-A7FB4356C7B9}" type="datetimeFigureOut">
              <a:rPr lang="en-GB" smtClean="0"/>
              <a:t>25/06/2020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128A04D-778F-4762-8661-114600D39AB0}" type="slidenum">
              <a:rPr lang="en-GB" smtClean="0"/>
              <a:t>‹#›</a:t>
            </a:fld>
            <a:endParaRPr lang="en-GB"/>
          </a:p>
        </p:txBody>
      </p:sp>
    </p:spTree>
    <p:extLst>
      <p:ext uri="{BB962C8B-B14F-4D97-AF65-F5344CB8AC3E}">
        <p14:creationId xmlns:p14="http://schemas.microsoft.com/office/powerpoint/2010/main" val="2109521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10DEC4-D172-4039-81A9-A7FB4356C7B9}"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28A04D-778F-4762-8661-114600D39AB0}" type="slidenum">
              <a:rPr lang="en-GB" smtClean="0"/>
              <a:t>‹#›</a:t>
            </a:fld>
            <a:endParaRPr lang="en-GB"/>
          </a:p>
        </p:txBody>
      </p:sp>
    </p:spTree>
    <p:extLst>
      <p:ext uri="{BB962C8B-B14F-4D97-AF65-F5344CB8AC3E}">
        <p14:creationId xmlns:p14="http://schemas.microsoft.com/office/powerpoint/2010/main" val="3001070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10DEC4-D172-4039-81A9-A7FB4356C7B9}"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28A04D-778F-4762-8661-114600D39AB0}" type="slidenum">
              <a:rPr lang="en-GB" smtClean="0"/>
              <a:t>‹#›</a:t>
            </a:fld>
            <a:endParaRPr lang="en-GB"/>
          </a:p>
        </p:txBody>
      </p:sp>
    </p:spTree>
    <p:extLst>
      <p:ext uri="{BB962C8B-B14F-4D97-AF65-F5344CB8AC3E}">
        <p14:creationId xmlns:p14="http://schemas.microsoft.com/office/powerpoint/2010/main" val="111377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0DEC4-D172-4039-81A9-A7FB4356C7B9}" type="datetimeFigureOut">
              <a:rPr lang="en-GB" smtClean="0"/>
              <a:t>25/06/2020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8A04D-778F-4762-8661-114600D39AB0}" type="slidenum">
              <a:rPr lang="en-GB" smtClean="0"/>
              <a:t>‹#›</a:t>
            </a:fld>
            <a:endParaRPr lang="en-GB"/>
          </a:p>
        </p:txBody>
      </p:sp>
    </p:spTree>
    <p:extLst>
      <p:ext uri="{BB962C8B-B14F-4D97-AF65-F5344CB8AC3E}">
        <p14:creationId xmlns:p14="http://schemas.microsoft.com/office/powerpoint/2010/main" val="347690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045E2076-4D9C-48C3-AD19-E364F6C0DA78}" type="datetimeFigureOut">
              <a:rPr lang="en-GB" smtClean="0">
                <a:solidFill>
                  <a:srgbClr val="146194">
                    <a:lumMod val="50000"/>
                  </a:srgbClr>
                </a:solidFill>
              </a:rPr>
              <a:pPr defTabSz="457200"/>
              <a:t>25/06/2020</a:t>
            </a:fld>
            <a:endParaRPr lang="en-GB">
              <a:solidFill>
                <a:srgbClr val="146194">
                  <a:lumMod val="50000"/>
                </a:srgbClr>
              </a:solidFill>
            </a:endParaRPr>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GB">
              <a:solidFill>
                <a:srgbClr val="146194">
                  <a:lumMod val="50000"/>
                </a:srgbClr>
              </a:solidFill>
            </a:endParaRPr>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defTabSz="457200"/>
            <a:fld id="{76724C05-B6EA-4E8E-88AF-B6F1F792FAC2}" type="slidenum">
              <a:rPr lang="en-GB" smtClean="0">
                <a:solidFill>
                  <a:srgbClr val="146194">
                    <a:lumMod val="50000"/>
                  </a:srgbClr>
                </a:solidFill>
              </a:rPr>
              <a:pPr defTabSz="457200"/>
              <a:t>‹#›</a:t>
            </a:fld>
            <a:endParaRPr lang="en-GB">
              <a:solidFill>
                <a:srgbClr val="146194">
                  <a:lumMod val="50000"/>
                </a:srgbClr>
              </a:solidFill>
            </a:endParaRPr>
          </a:p>
        </p:txBody>
      </p:sp>
    </p:spTree>
    <p:extLst>
      <p:ext uri="{BB962C8B-B14F-4D97-AF65-F5344CB8AC3E}">
        <p14:creationId xmlns:p14="http://schemas.microsoft.com/office/powerpoint/2010/main" val="284773906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2F6BF7-A4AB-4475-A104-8695CAC214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B190F8C-0D16-4B4E-9EB2-ADBD9180C3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EC0CE1-329C-4149-BC9C-F5F304DB95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29E2D-E3AD-4359-ACE0-9215E217DDE0}" type="datetimeFigureOut">
              <a:rPr lang="en-GB" smtClean="0">
                <a:solidFill>
                  <a:prstClr val="black">
                    <a:tint val="75000"/>
                  </a:prstClr>
                </a:solidFill>
              </a:rPr>
              <a:pPr/>
              <a:t>25/06/2020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C17A7D3C-6B6D-449B-81F7-686E39E2D8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D80CD757-F474-49A5-A8D6-E056A1BA08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DEF11-0760-4255-A396-98CBBF32863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936056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dirty="0">
                <a:solidFill>
                  <a:prstClr val="black">
                    <a:tint val="75000"/>
                  </a:prstClr>
                </a:solidFill>
              </a:rPr>
              <a:pPr defTabSz="457200"/>
              <a:t>6/25/2020</a:t>
            </a:fld>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defTabSz="457200"/>
            <a:fld id="{D57F1E4F-1CFF-5643-939E-217C01CDF565}" type="slidenum">
              <a:rPr lang="en-US" dirty="0"/>
              <a:pPr defTabSz="457200"/>
              <a:t>‹#›</a:t>
            </a:fld>
            <a:endParaRPr lang="en-US" dirty="0"/>
          </a:p>
        </p:txBody>
      </p:sp>
    </p:spTree>
    <p:extLst>
      <p:ext uri="{BB962C8B-B14F-4D97-AF65-F5344CB8AC3E}">
        <p14:creationId xmlns:p14="http://schemas.microsoft.com/office/powerpoint/2010/main" val="324745718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E8211E-8AD3-7447-965F-336497B589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AA483B4-34F6-E24B-9936-2332125177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F2106F-6E41-B04F-A283-C8865F6F6C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8B7AC9-A2DC-A34D-A7E9-31E8A45812C2}" type="datetimeFigureOut">
              <a:rPr lang="en-US" smtClean="0">
                <a:solidFill>
                  <a:prstClr val="black">
                    <a:tint val="75000"/>
                  </a:prstClr>
                </a:solidFill>
              </a:rPr>
              <a:pPr/>
              <a:t>6/25/2020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EB79FA2-E5D6-BC42-BC09-92F1FD9DA3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0BB365-8CA3-4847-94E8-82B0B9581A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B62CE-126F-054B-A444-F77EF487D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06838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slideLayout" Target="../slideLayouts/slideLayout7.xml"/><Relationship Id="rId7" Type="http://schemas.openxmlformats.org/officeDocument/2006/relationships/image" Target="../media/image50.jpeg"/><Relationship Id="rId12"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google.com/url?sa=i&amp;rct=j&amp;q=&amp;esrc=s&amp;source=images&amp;cd=&amp;ved=2ahUKEwj7j4SVh6rjAhUr4YUKHYArAe4QjRx6BAgBEAU&amp;url=https://variety.com/2017/vintage/features/streetcar-named-desire-anniversary-1202626588/&amp;psig=AOvVaw3ReauobEAqr9TtdsPS6p0B&amp;ust=1562837919311357" TargetMode="External"/><Relationship Id="rId11" Type="http://schemas.openxmlformats.org/officeDocument/2006/relationships/image" Target="../media/image53.jpeg"/><Relationship Id="rId5" Type="http://schemas.openxmlformats.org/officeDocument/2006/relationships/image" Target="../media/image49.jpeg"/><Relationship Id="rId10" Type="http://schemas.openxmlformats.org/officeDocument/2006/relationships/image" Target="../media/image52.jpg"/><Relationship Id="rId4" Type="http://schemas.openxmlformats.org/officeDocument/2006/relationships/hyperlink" Target="http://www.google.co.uk/url?sa=i&amp;rct=j&amp;q=&amp;esrc=s&amp;source=images&amp;cd=&amp;cad=rja&amp;uact=8&amp;ved=0ahUKEwiJ8dWPoeXUAhXHmLQKHZfXAtYQjRwIBw&amp;url=http://www.weekendnotes.co.uk/a-street-car-named-desire-national-theatre-live/&amp;psig=AFQjCNHfc7SDOOBS-M5Z6FVzA1KFGwx8bA&amp;ust=1498901429926147" TargetMode="External"/><Relationship Id="rId9" Type="http://schemas.openxmlformats.org/officeDocument/2006/relationships/hyperlink" Target="mailto:j.mason@xaverian.ac.uk"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9.png"/><Relationship Id="rId3" Type="http://schemas.openxmlformats.org/officeDocument/2006/relationships/audio" Target="../media/media15.m4a"/><Relationship Id="rId7" Type="http://schemas.openxmlformats.org/officeDocument/2006/relationships/image" Target="../media/image55.jpeg"/><Relationship Id="rId12" Type="http://schemas.openxmlformats.org/officeDocument/2006/relationships/image" Target="../media/image60.jpeg"/><Relationship Id="rId2" Type="http://schemas.microsoft.com/office/2007/relationships/media" Target="../media/media15.m4a"/><Relationship Id="rId1" Type="http://schemas.openxmlformats.org/officeDocument/2006/relationships/tags" Target="../tags/tag2.xml"/><Relationship Id="rId6" Type="http://schemas.openxmlformats.org/officeDocument/2006/relationships/image" Target="../media/image54.jpeg"/><Relationship Id="rId11" Type="http://schemas.openxmlformats.org/officeDocument/2006/relationships/image" Target="../media/image59.jpg"/><Relationship Id="rId5" Type="http://schemas.openxmlformats.org/officeDocument/2006/relationships/hyperlink" Target="http://www.google.co.uk/url?sa=i&amp;rct=j&amp;q=&amp;esrc=s&amp;source=images&amp;cd=&amp;cad=rja&amp;uact=8&amp;ved=0ahUKEwir7p2c38zNAhVlJ8AKHV3EAWsQjRwIBw&amp;url=http://cruiselinehistory.com/ports-of-call-delta-line-and-the-home-port-of-new-orleans-in-the-1940s/&amp;psig=AFQjCNGzL7QG4twhjO_6uHyIUV_7gq-ArQ&amp;ust=1467272749020402" TargetMode="External"/><Relationship Id="rId10" Type="http://schemas.openxmlformats.org/officeDocument/2006/relationships/image" Target="../media/image58.jpeg"/><Relationship Id="rId4" Type="http://schemas.openxmlformats.org/officeDocument/2006/relationships/slideLayout" Target="../slideLayouts/slideLayout2.xml"/><Relationship Id="rId9" Type="http://schemas.openxmlformats.org/officeDocument/2006/relationships/image" Target="../media/image5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9.png"/><Relationship Id="rId4" Type="http://schemas.openxmlformats.org/officeDocument/2006/relationships/hyperlink" Target="https://www.youtube.com/watch?v=UqhXBSW0Zn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64.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Layout" Target="../slideLayouts/slideLayout7.xml"/><Relationship Id="rId7" Type="http://schemas.openxmlformats.org/officeDocument/2006/relationships/image" Target="../media/image67.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google.com/url?sa=i&amp;rct=j&amp;q=&amp;esrc=s&amp;source=images&amp;cd=&amp;ved=2ahUKEwj9i5agjKrjAhUizYUKHZTFAUkQjRx6BAgBEAU&amp;url=https://www.badgebomb.com/products/i-literally-love-literature-big-magnet&amp;psig=AOvVaw2qMTTXnga-lqscj1e3KdDv&amp;ust=1562839288982778" TargetMode="External"/><Relationship Id="rId11" Type="http://schemas.openxmlformats.org/officeDocument/2006/relationships/image" Target="../media/image9.png"/><Relationship Id="rId5" Type="http://schemas.openxmlformats.org/officeDocument/2006/relationships/image" Target="../media/image66.png"/><Relationship Id="rId10" Type="http://schemas.openxmlformats.org/officeDocument/2006/relationships/image" Target="../media/image69.jpeg"/><Relationship Id="rId4" Type="http://schemas.openxmlformats.org/officeDocument/2006/relationships/image" Target="../media/image65.png"/><Relationship Id="rId9" Type="http://schemas.openxmlformats.org/officeDocument/2006/relationships/hyperlink" Target="https://www.google.com/url?sa=i&amp;rct=j&amp;q=&amp;esrc=s&amp;source=images&amp;cd=&amp;ved=2ahUKEwjzp8Pqi6rjAhWwzIUKHa0rAJoQjRx6BAgBEAU&amp;url=https://www.pinterest.com/pin/458382068304729136/&amp;psig=AOvVaw0VuNtyYzjRlztXTrVVaPXM&amp;ust=1562839181931073"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png"/><Relationship Id="rId5" Type="http://schemas.openxmlformats.org/officeDocument/2006/relationships/image" Target="../media/image71.emf"/><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hyperlink" Target="https://qualifications.pearson.com/en/qualifications/edexcel-a-levels/english-language-and-literature-2015.html" TargetMode="External"/><Relationship Id="rId3" Type="http://schemas.openxmlformats.org/officeDocument/2006/relationships/slideLayout" Target="../slideLayouts/slideLayout7.xml"/><Relationship Id="rId7" Type="http://schemas.openxmlformats.org/officeDocument/2006/relationships/hyperlink" Target="http://www.google.co.uk/url?sa=i&amp;rct=j&amp;q=&amp;esrc=s&amp;source=images&amp;cd=&amp;cad=rja&amp;uact=8&amp;ved=0ahUKEwiPs4qjo-XUAhXPKFAKHS2NBL4QjRwIBw&amp;url=http://broadwaybaby.com/shows/national-theatre-live-frankenstein/715483&amp;psig=AFQjCNFRmvhnaOvRBgG9GpJCtdtlHCoOtg&amp;ust=1498902003653719" TargetMode="External"/><Relationship Id="rId12" Type="http://schemas.openxmlformats.org/officeDocument/2006/relationships/image" Target="../media/image16.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jpeg"/><Relationship Id="rId11" Type="http://schemas.openxmlformats.org/officeDocument/2006/relationships/hyperlink" Target="http://www.google.co.uk/url?sa=i&amp;rct=j&amp;q=&amp;esrc=s&amp;source=images&amp;cd=&amp;cad=rja&amp;uact=8&amp;ved=0ahUKEwjo4fzCoeXUAhXBalAKHUa3BVkQjRwIBw&amp;url=http://ntlive.nationaltheatre.org.uk/productions/40168-othello&amp;psig=AFQjCNG9JJ8xdPAPPh5hI8w5DQxJsEXa3A&amp;ust=1498901541683540" TargetMode="External"/><Relationship Id="rId5" Type="http://schemas.openxmlformats.org/officeDocument/2006/relationships/hyperlink" Target="http://www.google.co.uk/url?sa=i&amp;rct=j&amp;q=&amp;esrc=s&amp;source=images&amp;cd=&amp;cad=rja&amp;uact=8&amp;ved=0ahUKEwj356v9ouXUAhXDaFAKHcdlAzMQjRwIBw&amp;url=http://kg-portal.ru/tv/handmaidstale/&amp;psig=AFQjCNFi4dMSApWDPuaUEslB6RbfsqvxAA&amp;ust=1498901923565331" TargetMode="External"/><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hyperlink" Target="https://www.google.co.uk/url?sa=i&amp;rct=j&amp;q=&amp;esrc=s&amp;source=images&amp;cd=&amp;cad=rja&amp;uact=8&amp;ved=0ahUKEwjPs5Xoo-XUAhWGZFAKHQd9Di4QjRwIBw&amp;url=https://www.englishandmedia.co.uk/blog/poems-of-the-decade-emagazine-student-conference-in-partnership-with-forwar&amp;psig=AFQjCNHWQHfNfrr4hhRNfHsj_eJwMqf4bg&amp;ust=1498902128219250" TargetMode="External"/><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media7.m4a"/><Relationship Id="rId13" Type="http://schemas.openxmlformats.org/officeDocument/2006/relationships/hyperlink" Target="https://www.litcharts.com/lit/a-streetcar-named-desire/themes" TargetMode="External"/><Relationship Id="rId18" Type="http://schemas.openxmlformats.org/officeDocument/2006/relationships/image" Target="../media/image23.jpeg"/><Relationship Id="rId3" Type="http://schemas.microsoft.com/office/2007/relationships/media" Target="../media/media5.m4a"/><Relationship Id="rId7" Type="http://schemas.microsoft.com/office/2007/relationships/media" Target="../media/media7.m4a"/><Relationship Id="rId12" Type="http://schemas.openxmlformats.org/officeDocument/2006/relationships/image" Target="../media/image19.jpeg"/><Relationship Id="rId17" Type="http://schemas.openxmlformats.org/officeDocument/2006/relationships/image" Target="../media/image22.jpeg"/><Relationship Id="rId2" Type="http://schemas.openxmlformats.org/officeDocument/2006/relationships/audio" Target="../media/media4.m4a"/><Relationship Id="rId16" Type="http://schemas.openxmlformats.org/officeDocument/2006/relationships/image" Target="../media/image21.jpeg"/><Relationship Id="rId20" Type="http://schemas.openxmlformats.org/officeDocument/2006/relationships/image" Target="../media/image25.jpeg"/><Relationship Id="rId1" Type="http://schemas.microsoft.com/office/2007/relationships/media" Target="../media/media4.m4a"/><Relationship Id="rId6" Type="http://schemas.openxmlformats.org/officeDocument/2006/relationships/audio" Target="../media/media6.m4a"/><Relationship Id="rId11" Type="http://schemas.openxmlformats.org/officeDocument/2006/relationships/image" Target="../media/image18.jpeg"/><Relationship Id="rId5" Type="http://schemas.microsoft.com/office/2007/relationships/media" Target="../media/media6.m4a"/><Relationship Id="rId15" Type="http://schemas.openxmlformats.org/officeDocument/2006/relationships/image" Target="../media/image9.png"/><Relationship Id="rId10" Type="http://schemas.openxmlformats.org/officeDocument/2006/relationships/image" Target="../media/image17.gif"/><Relationship Id="rId19" Type="http://schemas.openxmlformats.org/officeDocument/2006/relationships/image" Target="../media/image24.jpeg"/><Relationship Id="rId4" Type="http://schemas.openxmlformats.org/officeDocument/2006/relationships/audio" Target="../media/media5.m4a"/><Relationship Id="rId9" Type="http://schemas.openxmlformats.org/officeDocument/2006/relationships/slideLayout" Target="../slideLayouts/slideLayout12.xml"/><Relationship Id="rId14" Type="http://schemas.openxmlformats.org/officeDocument/2006/relationships/image" Target="../media/image20.gif"/></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hyperlink" Target="https://qualifications.pearson.com/content/dam/pdf/A%20Level/English%20Literature/2015/teaching-and-learning-materials/GCE%20Lit%20Shakespeare%20tragedy%20Anthology.pdf" TargetMode="External"/><Relationship Id="rId12" Type="http://schemas.openxmlformats.org/officeDocument/2006/relationships/image" Target="../media/image32.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yorknotes.com/alevel/english-literature/othello-2017/overview" TargetMode="External"/><Relationship Id="rId11" Type="http://schemas.openxmlformats.org/officeDocument/2006/relationships/image" Target="../media/image31.jpeg"/><Relationship Id="rId5" Type="http://schemas.openxmlformats.org/officeDocument/2006/relationships/image" Target="../media/image27.jpeg"/><Relationship Id="rId10" Type="http://schemas.openxmlformats.org/officeDocument/2006/relationships/image" Target="../media/image30.jpeg"/><Relationship Id="rId4" Type="http://schemas.openxmlformats.org/officeDocument/2006/relationships/image" Target="../media/image26.gif"/><Relationship Id="rId9" Type="http://schemas.openxmlformats.org/officeDocument/2006/relationships/image" Target="../media/image29.gif"/></Relationships>
</file>

<file path=ppt/slides/_rels/slide6.xml.rels><?xml version="1.0" encoding="UTF-8" standalone="yes"?>
<Relationships xmlns="http://schemas.openxmlformats.org/package/2006/relationships"><Relationship Id="rId8" Type="http://schemas.openxmlformats.org/officeDocument/2006/relationships/hyperlink" Target="https://www.theguardian.com/commentisfree/2017/dec/26/the-handmaids-tale-year-trump-misogyny-metoo" TargetMode="External"/><Relationship Id="rId3" Type="http://schemas.openxmlformats.org/officeDocument/2006/relationships/audio" Target="../media/media9.wav"/><Relationship Id="rId7" Type="http://schemas.openxmlformats.org/officeDocument/2006/relationships/hyperlink" Target="https://www.theguardian.com/books/2018/jan/13/frankenstein-at-200-why-hasnt-mary-shelley-been-given-the-respect-she-deserves-" TargetMode="External"/><Relationship Id="rId2" Type="http://schemas.microsoft.com/office/2007/relationships/media" Target="../media/media9.wav"/><Relationship Id="rId1" Type="http://schemas.openxmlformats.org/officeDocument/2006/relationships/tags" Target="../tags/tag1.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9.png"/><Relationship Id="rId4" Type="http://schemas.openxmlformats.org/officeDocument/2006/relationships/slideLayout" Target="../slideLayouts/slideLayout29.xml"/><Relationship Id="rId9" Type="http://schemas.openxmlformats.org/officeDocument/2006/relationships/hyperlink" Target="https://youtu.be/urWfrL351D8"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48.xml"/><Relationship Id="rId7" Type="http://schemas.openxmlformats.org/officeDocument/2006/relationships/image" Target="../media/image36.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qualifications.pearson.com/content/dam/pdf/A%20Level/English%20Literature/2015/teaching-and-learning-materials/Unseen_poetry_preparation_anthology.pdf" TargetMode="External"/><Relationship Id="rId5" Type="http://schemas.openxmlformats.org/officeDocument/2006/relationships/hyperlink" Target="https://www.youtube.com/watch?v=z-A46MN3GsM" TargetMode="External"/><Relationship Id="rId4" Type="http://schemas.openxmlformats.org/officeDocument/2006/relationships/image" Target="../media/image35.jpe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41.tiff"/><Relationship Id="rId13" Type="http://schemas.openxmlformats.org/officeDocument/2006/relationships/image" Target="../media/image46.png"/><Relationship Id="rId3" Type="http://schemas.openxmlformats.org/officeDocument/2006/relationships/slideLayout" Target="../slideLayouts/slideLayout56.xml"/><Relationship Id="rId7" Type="http://schemas.openxmlformats.org/officeDocument/2006/relationships/image" Target="../media/image40.tiff"/><Relationship Id="rId12" Type="http://schemas.openxmlformats.org/officeDocument/2006/relationships/image" Target="../media/image45.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9.tiff"/><Relationship Id="rId11" Type="http://schemas.openxmlformats.org/officeDocument/2006/relationships/image" Target="../media/image44.tiff"/><Relationship Id="rId5" Type="http://schemas.openxmlformats.org/officeDocument/2006/relationships/image" Target="../media/image38.tiff"/><Relationship Id="rId10" Type="http://schemas.openxmlformats.org/officeDocument/2006/relationships/image" Target="../media/image43.tiff"/><Relationship Id="rId4" Type="http://schemas.openxmlformats.org/officeDocument/2006/relationships/notesSlide" Target="../notesSlides/notesSlide1.xml"/><Relationship Id="rId9" Type="http://schemas.openxmlformats.org/officeDocument/2006/relationships/image" Target="../media/image42.tiff"/></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video" Target="https://www.youtube.com/embed/gSXED_NAw00" TargetMode="External"/><Relationship Id="rId7"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youtube.com/watch?v=mPHgbymOT7M&amp;feature=youtu.be" TargetMode="External"/><Relationship Id="rId5" Type="http://schemas.openxmlformats.org/officeDocument/2006/relationships/image" Target="../media/image47.jpe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36426" y="4461686"/>
            <a:ext cx="5319147" cy="2220493"/>
          </a:xfrm>
          <a:prstGeom prst="rect">
            <a:avLst/>
          </a:prstGeom>
        </p:spPr>
      </p:pic>
      <p:sp>
        <p:nvSpPr>
          <p:cNvPr id="5" name="TextBox 4"/>
          <p:cNvSpPr txBox="1"/>
          <p:nvPr/>
        </p:nvSpPr>
        <p:spPr>
          <a:xfrm>
            <a:off x="1" y="4009132"/>
            <a:ext cx="12191999" cy="769441"/>
          </a:xfrm>
          <a:prstGeom prst="rect">
            <a:avLst/>
          </a:prstGeom>
          <a:noFill/>
        </p:spPr>
        <p:txBody>
          <a:bodyPr wrap="square" rtlCol="0">
            <a:spAutoFit/>
          </a:bodyPr>
          <a:lstStyle/>
          <a:p>
            <a:pPr algn="ctr"/>
            <a:r>
              <a:rPr lang="en-GB" sz="4400" b="1" dirty="0" smtClean="0">
                <a:effectLst>
                  <a:outerShdw blurRad="38100" dist="38100" dir="2700000" algn="tl">
                    <a:srgbClr val="000000">
                      <a:alpha val="43137"/>
                    </a:srgbClr>
                  </a:outerShdw>
                </a:effectLst>
                <a:latin typeface="Ink Free" panose="03080402000500000000" pitchFamily="66" charset="0"/>
              </a:rPr>
              <a:t>Welcome to English Literature at </a:t>
            </a:r>
            <a:r>
              <a:rPr lang="en-GB" sz="4400" b="1" dirty="0" err="1" smtClean="0">
                <a:effectLst>
                  <a:outerShdw blurRad="38100" dist="38100" dir="2700000" algn="tl">
                    <a:srgbClr val="000000">
                      <a:alpha val="43137"/>
                    </a:srgbClr>
                  </a:outerShdw>
                </a:effectLst>
                <a:latin typeface="Ink Free" panose="03080402000500000000" pitchFamily="66" charset="0"/>
              </a:rPr>
              <a:t>Xaverian</a:t>
            </a:r>
            <a:r>
              <a:rPr lang="en-GB" sz="4400" b="1" dirty="0" smtClean="0">
                <a:effectLst>
                  <a:outerShdw blurRad="38100" dist="38100" dir="2700000" algn="tl">
                    <a:srgbClr val="000000">
                      <a:alpha val="43137"/>
                    </a:srgbClr>
                  </a:outerShdw>
                </a:effectLst>
                <a:latin typeface="Ink Free" panose="03080402000500000000" pitchFamily="66" charset="0"/>
              </a:rPr>
              <a:t> College</a:t>
            </a:r>
            <a:endParaRPr lang="en-GB" sz="4400" b="1" dirty="0">
              <a:effectLst>
                <a:outerShdw blurRad="38100" dist="38100" dir="2700000" algn="tl">
                  <a:srgbClr val="000000">
                    <a:alpha val="43137"/>
                  </a:srgbClr>
                </a:outerShdw>
              </a:effectLst>
              <a:latin typeface="Ink Free" panose="03080402000500000000" pitchFamily="66"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95295" y="230033"/>
            <a:ext cx="5801523" cy="3867680"/>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05120" y="230033"/>
            <a:ext cx="2731697" cy="1817708"/>
          </a:xfrm>
          <a:prstGeom prst="rect">
            <a:avLst/>
          </a:prstGeom>
        </p:spPr>
      </p:pic>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5297" y="230033"/>
            <a:ext cx="2731697" cy="1817708"/>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09151" y="2282687"/>
            <a:ext cx="2727666" cy="1815026"/>
          </a:xfrm>
          <a:prstGeom prst="rect">
            <a:avLst/>
          </a:prstGeom>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5297" y="2282688"/>
            <a:ext cx="2727665" cy="1815025"/>
          </a:xfrm>
          <a:prstGeom prst="rect">
            <a:avLst/>
          </a:prstGeom>
        </p:spPr>
      </p:pic>
      <p:pic>
        <p:nvPicPr>
          <p:cNvPr id="10" name="Picture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71999" y="4778573"/>
            <a:ext cx="2860785" cy="1903605"/>
          </a:xfrm>
          <a:prstGeom prst="rect">
            <a:avLst/>
          </a:prstGeom>
        </p:spPr>
      </p:pic>
      <p:pic>
        <p:nvPicPr>
          <p:cNvPr id="11" name="Picture 1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55297" y="4763463"/>
            <a:ext cx="2883493" cy="191871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99607719"/>
      </p:ext>
    </p:extLst>
  </p:cSld>
  <p:clrMapOvr>
    <a:masterClrMapping/>
  </p:clrMapOvr>
  <mc:AlternateContent xmlns:mc="http://schemas.openxmlformats.org/markup-compatibility/2006" xmlns:p14="http://schemas.microsoft.com/office/powerpoint/2010/main">
    <mc:Choice Requires="p14">
      <p:transition spd="slow" p14:dur="2000" advTm="113903"/>
    </mc:Choice>
    <mc:Fallback xmlns="">
      <p:transition spd="slow" advTm="113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a streetcar named desire national theatre">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9113" y="3807679"/>
            <a:ext cx="4198931" cy="2880320"/>
          </a:xfrm>
          <a:prstGeom prst="rect">
            <a:avLst/>
          </a:prstGeom>
          <a:noFill/>
          <a:extLst>
            <a:ext uri="{909E8E84-426E-40DD-AFC4-6F175D3DCCD1}">
              <a14:hiddenFill xmlns:a14="http://schemas.microsoft.com/office/drawing/2010/main">
                <a:solidFill>
                  <a:srgbClr val="FFFFFF"/>
                </a:solidFill>
              </a14:hiddenFill>
            </a:ext>
          </a:extLst>
        </p:spPr>
      </p:pic>
      <p:pic>
        <p:nvPicPr>
          <p:cNvPr id="3" name="irc_mi" descr="Image result for a streetcar named desire">
            <a:hlinkClick r:id="rId6" tgtFrame="&quot;_blank&quo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9114" y="192656"/>
            <a:ext cx="4198931" cy="2288499"/>
          </a:xfrm>
          <a:prstGeom prst="rect">
            <a:avLst/>
          </a:prstGeom>
          <a:noFill/>
          <a:ln>
            <a:noFill/>
          </a:ln>
        </p:spPr>
      </p:pic>
      <p:pic>
        <p:nvPicPr>
          <p:cNvPr id="5" name="Picture 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69113" y="2331076"/>
            <a:ext cx="4198931" cy="2202288"/>
          </a:xfrm>
          <a:prstGeom prst="rect">
            <a:avLst/>
          </a:prstGeom>
        </p:spPr>
      </p:pic>
      <p:sp>
        <p:nvSpPr>
          <p:cNvPr id="6" name="TextBox 5"/>
          <p:cNvSpPr txBox="1"/>
          <p:nvPr/>
        </p:nvSpPr>
        <p:spPr>
          <a:xfrm>
            <a:off x="4468044" y="192656"/>
            <a:ext cx="7723956" cy="4647426"/>
          </a:xfrm>
          <a:prstGeom prst="rect">
            <a:avLst/>
          </a:prstGeom>
          <a:noFill/>
        </p:spPr>
        <p:txBody>
          <a:bodyPr wrap="square" rtlCol="0">
            <a:spAutoFit/>
          </a:bodyPr>
          <a:lstStyle/>
          <a:p>
            <a:pPr algn="ctr"/>
            <a:r>
              <a:rPr lang="en-GB" sz="4000" b="1" dirty="0" smtClean="0">
                <a:solidFill>
                  <a:srgbClr val="CC00CC"/>
                </a:solidFill>
                <a:latin typeface="Ink Free" panose="03080402000500000000" pitchFamily="66" charset="0"/>
              </a:rPr>
              <a:t>‘A Streetcar Named Desire’</a:t>
            </a:r>
          </a:p>
          <a:p>
            <a:pPr algn="ctr"/>
            <a:r>
              <a:rPr lang="en-GB" sz="3600" b="1" i="1" dirty="0" smtClean="0">
                <a:solidFill>
                  <a:srgbClr val="800080"/>
                </a:solidFill>
                <a:latin typeface="Ink Free" panose="03080402000500000000" pitchFamily="66" charset="0"/>
              </a:rPr>
              <a:t>By Tennessee Williams </a:t>
            </a:r>
          </a:p>
          <a:p>
            <a:pPr algn="ctr"/>
            <a:endParaRPr lang="en-GB" sz="3600" b="1" dirty="0">
              <a:latin typeface="Ink Free" panose="03080402000500000000" pitchFamily="66" charset="0"/>
            </a:endParaRPr>
          </a:p>
          <a:p>
            <a:pPr algn="ctr"/>
            <a:r>
              <a:rPr lang="en-GB" sz="2000" b="1" dirty="0" smtClean="0">
                <a:latin typeface="Ink Free" panose="03080402000500000000" pitchFamily="66" charset="0"/>
              </a:rPr>
              <a:t>In this PowerPoint there are three A Level activities that we would like you to have a go at. The three tasks can be found in the student booklet provided with this PowerPoint. </a:t>
            </a:r>
          </a:p>
          <a:p>
            <a:pPr algn="ctr"/>
            <a:endParaRPr lang="en-GB" sz="2000" b="1" dirty="0" smtClean="0">
              <a:latin typeface="Ink Free" panose="03080402000500000000" pitchFamily="66" charset="0"/>
            </a:endParaRPr>
          </a:p>
          <a:p>
            <a:pPr algn="ctr"/>
            <a:r>
              <a:rPr lang="en-GB" sz="2000" b="1" dirty="0" smtClean="0">
                <a:latin typeface="Ink Free" panose="03080402000500000000" pitchFamily="66" charset="0"/>
              </a:rPr>
              <a:t>We will revisit these tasks in September so you may wish to create a new folder for your class notes to share with your class. If you have any questions about these activities please email me at </a:t>
            </a:r>
            <a:r>
              <a:rPr lang="en-GB" sz="2000" b="1" dirty="0" smtClean="0">
                <a:latin typeface="Ink Free" panose="03080402000500000000" pitchFamily="66" charset="0"/>
                <a:hlinkClick r:id="rId9"/>
              </a:rPr>
              <a:t>j.mason@xaverian.ac.uk</a:t>
            </a:r>
            <a:endParaRPr lang="en-GB" sz="2000" b="1" dirty="0" smtClean="0">
              <a:latin typeface="Ink Free" panose="03080402000500000000" pitchFamily="66" charset="0"/>
            </a:endParaRPr>
          </a:p>
          <a:p>
            <a:pPr algn="ctr"/>
            <a:endParaRPr lang="en-GB" sz="2400" b="1" dirty="0">
              <a:latin typeface="Ink Free" panose="03080402000500000000" pitchFamily="66" charset="0"/>
            </a:endParaRPr>
          </a:p>
        </p:txBody>
      </p:sp>
      <p:pic>
        <p:nvPicPr>
          <p:cNvPr id="7" name="Picture 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468043" y="4533364"/>
            <a:ext cx="3220644" cy="2149248"/>
          </a:xfrm>
          <a:prstGeom prst="rect">
            <a:avLst/>
          </a:prstGeom>
        </p:spPr>
      </p:pic>
      <p:pic>
        <p:nvPicPr>
          <p:cNvPr id="8" name="Picture 7"/>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688687" y="4533365"/>
            <a:ext cx="3953814" cy="215404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90480973"/>
      </p:ext>
    </p:extLst>
  </p:cSld>
  <p:clrMapOvr>
    <a:masterClrMapping/>
  </p:clrMapOvr>
  <mc:AlternateContent xmlns:mc="http://schemas.openxmlformats.org/markup-compatibility/2006" xmlns:p14="http://schemas.microsoft.com/office/powerpoint/2010/main">
    <mc:Choice Requires="p14">
      <p:transition spd="slow" p14:dur="2000" advTm="22767"/>
    </mc:Choice>
    <mc:Fallback xmlns="">
      <p:transition spd="slow" advTm="22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74524" y="592413"/>
            <a:ext cx="7602828" cy="6082691"/>
          </a:xfrm>
          <a:prstGeom prst="rect">
            <a:avLst/>
          </a:prstGeom>
          <a:ln>
            <a:solidFill>
              <a:srgbClr val="CC00CC"/>
            </a:solidFill>
          </a:ln>
        </p:spPr>
        <p:txBody>
          <a:bodyPr wrap="square">
            <a:spAutoFit/>
          </a:bodyPr>
          <a:lstStyle/>
          <a:p>
            <a:pPr>
              <a:lnSpc>
                <a:spcPct val="115000"/>
              </a:lnSpc>
              <a:spcAft>
                <a:spcPts val="1000"/>
              </a:spcAft>
            </a:pPr>
            <a:r>
              <a:rPr lang="en-GB" b="1" dirty="0" smtClean="0">
                <a:solidFill>
                  <a:srgbClr val="800080"/>
                </a:solidFill>
                <a:effectLst/>
                <a:latin typeface="Calibri" panose="020F0502020204030204" pitchFamily="34" charset="0"/>
                <a:ea typeface="Calibri" panose="020F0502020204030204" pitchFamily="34" charset="0"/>
                <a:cs typeface="Times New Roman" panose="02020603050405020304" pitchFamily="18" charset="0"/>
              </a:rPr>
              <a:t>SCENE ONE OPENING STAGE DIRECTIONS</a:t>
            </a:r>
          </a:p>
          <a:p>
            <a:pPr algn="just">
              <a:lnSpc>
                <a:spcPct val="115000"/>
              </a:lnSpc>
              <a:spcAft>
                <a:spcPts val="1000"/>
              </a:spcAft>
            </a:pPr>
            <a:r>
              <a:rPr lang="en-GB" dirty="0" smtClean="0">
                <a:effectLst/>
                <a:latin typeface="Calibri" panose="020F0502020204030204" pitchFamily="34" charset="0"/>
                <a:ea typeface="Calibri" panose="020F0502020204030204" pitchFamily="34" charset="0"/>
                <a:cs typeface="Times New Roman" panose="02020603050405020304" pitchFamily="18" charset="0"/>
              </a:rPr>
              <a:t>The exterior of a two-story corner building on a street in New Orleans which is named Elysian Fields and runs between the L &amp; N tracks and the river. The section is poor but, unlike corresponding sections in other American cities, it has a raffish charm. The houses are mostly white frame, weathered </a:t>
            </a:r>
            <a:r>
              <a:rPr lang="en-GB" dirty="0" err="1" smtClean="0">
                <a:effectLst/>
                <a:latin typeface="Calibri" panose="020F0502020204030204" pitchFamily="34" charset="0"/>
                <a:ea typeface="Calibri" panose="020F0502020204030204" pitchFamily="34" charset="0"/>
                <a:cs typeface="Times New Roman" panose="02020603050405020304" pitchFamily="18" charset="0"/>
              </a:rPr>
              <a:t>gray</a:t>
            </a:r>
            <a:r>
              <a:rPr lang="en-GB" dirty="0" smtClean="0">
                <a:effectLst/>
                <a:latin typeface="Calibri" panose="020F0502020204030204" pitchFamily="34" charset="0"/>
                <a:ea typeface="Calibri" panose="020F0502020204030204" pitchFamily="34" charset="0"/>
                <a:cs typeface="Times New Roman" panose="02020603050405020304" pitchFamily="18" charset="0"/>
              </a:rPr>
              <a:t>, with rickety outside stairs and galleries and quaintly ornamented gables. This building contains two flats, upstairs and down. Faded white stairs ascend to the entrances of both. </a:t>
            </a:r>
          </a:p>
          <a:p>
            <a:pPr algn="just">
              <a:lnSpc>
                <a:spcPct val="115000"/>
              </a:lnSpc>
              <a:spcAft>
                <a:spcPts val="1000"/>
              </a:spcAft>
            </a:pPr>
            <a:r>
              <a:rPr lang="en-GB" dirty="0" smtClean="0">
                <a:effectLst/>
                <a:latin typeface="Calibri" panose="020F0502020204030204" pitchFamily="34" charset="0"/>
                <a:ea typeface="Calibri" panose="020F0502020204030204" pitchFamily="34" charset="0"/>
                <a:cs typeface="Times New Roman" panose="02020603050405020304" pitchFamily="18" charset="0"/>
              </a:rPr>
              <a:t>It is first dark of an evening early in May. The sky that shows around the dim white building is a peculiarly tender blue, almost a turquoise, which invests the scene with a kind of lyricism and gracefully attenuates the atmosphere of decay. You can almost feel the warm breath of the brown river beyond the river warehouses with their faint </a:t>
            </a:r>
            <a:r>
              <a:rPr lang="en-GB" dirty="0" err="1" smtClean="0">
                <a:effectLst/>
                <a:latin typeface="Calibri" panose="020F0502020204030204" pitchFamily="34" charset="0"/>
                <a:ea typeface="Calibri" panose="020F0502020204030204" pitchFamily="34" charset="0"/>
                <a:cs typeface="Times New Roman" panose="02020603050405020304" pitchFamily="18" charset="0"/>
              </a:rPr>
              <a:t>redolences</a:t>
            </a:r>
            <a:r>
              <a:rPr lang="en-GB" dirty="0" smtClean="0">
                <a:effectLst/>
                <a:latin typeface="Calibri" panose="020F0502020204030204" pitchFamily="34" charset="0"/>
                <a:ea typeface="Calibri" panose="020F0502020204030204" pitchFamily="34" charset="0"/>
                <a:cs typeface="Times New Roman" panose="02020603050405020304" pitchFamily="18" charset="0"/>
              </a:rPr>
              <a:t> of bananas and coffee. A corresponding air is evoked by the music of Negro entertainers at a barroom around the corner. In this part of New Orleans you are practically always just around the corner, or a few doors down the street, from a tinny piano being played with the infatuated fluency of brown fingers. This "Blue Piano" expresses the spirit of the life which goes on here.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0" y="0"/>
            <a:ext cx="4219978" cy="5632311"/>
          </a:xfrm>
          <a:prstGeom prst="rect">
            <a:avLst/>
          </a:prstGeom>
          <a:noFill/>
        </p:spPr>
        <p:txBody>
          <a:bodyPr wrap="square" rtlCol="0">
            <a:spAutoFit/>
          </a:bodyPr>
          <a:lstStyle/>
          <a:p>
            <a:pPr algn="ctr"/>
            <a:r>
              <a:rPr lang="en-GB" sz="3600" b="1" dirty="0" smtClean="0">
                <a:solidFill>
                  <a:srgbClr val="CC00CC"/>
                </a:solidFill>
                <a:latin typeface="Ink Free" panose="03080402000500000000" pitchFamily="66" charset="0"/>
              </a:rPr>
              <a:t>‘A Streetcar Named Desire’</a:t>
            </a:r>
          </a:p>
          <a:p>
            <a:pPr algn="ctr"/>
            <a:r>
              <a:rPr lang="en-GB" sz="2400" b="1" i="1" dirty="0" smtClean="0">
                <a:solidFill>
                  <a:srgbClr val="800080"/>
                </a:solidFill>
                <a:latin typeface="Ink Free" panose="03080402000500000000" pitchFamily="66" charset="0"/>
              </a:rPr>
              <a:t>By </a:t>
            </a:r>
          </a:p>
          <a:p>
            <a:pPr algn="ctr"/>
            <a:r>
              <a:rPr lang="en-GB" sz="2400" b="1" i="1" dirty="0" smtClean="0">
                <a:solidFill>
                  <a:srgbClr val="800080"/>
                </a:solidFill>
                <a:latin typeface="Ink Free" panose="03080402000500000000" pitchFamily="66" charset="0"/>
              </a:rPr>
              <a:t>Tennessee Williams </a:t>
            </a:r>
          </a:p>
          <a:p>
            <a:pPr algn="ctr"/>
            <a:endParaRPr lang="en-GB" sz="3600" b="1" dirty="0">
              <a:latin typeface="Ink Free" panose="03080402000500000000" pitchFamily="66" charset="0"/>
            </a:endParaRPr>
          </a:p>
          <a:p>
            <a:pPr algn="just"/>
            <a:r>
              <a:rPr lang="en-GB" sz="2000" b="1" dirty="0" smtClean="0">
                <a:solidFill>
                  <a:srgbClr val="FF0000"/>
                </a:solidFill>
                <a:latin typeface="Ink Free" panose="03080402000500000000" pitchFamily="66" charset="0"/>
              </a:rPr>
              <a:t>Task One:</a:t>
            </a:r>
          </a:p>
          <a:p>
            <a:pPr algn="just"/>
            <a:endParaRPr lang="en-GB" sz="2000" b="1" dirty="0" smtClean="0">
              <a:latin typeface="Ink Free" panose="03080402000500000000" pitchFamily="66" charset="0"/>
            </a:endParaRPr>
          </a:p>
          <a:p>
            <a:pPr algn="just"/>
            <a:r>
              <a:rPr lang="en-GB" sz="2000" b="1" dirty="0" smtClean="0">
                <a:latin typeface="Ink Free" panose="03080402000500000000" pitchFamily="66" charset="0"/>
              </a:rPr>
              <a:t>Carefully read through the opening stage directions to ‘A Streetcar Named Desire’. </a:t>
            </a:r>
            <a:endParaRPr lang="en-GB" sz="2000" b="1" dirty="0">
              <a:latin typeface="Ink Free" panose="03080402000500000000" pitchFamily="66" charset="0"/>
            </a:endParaRPr>
          </a:p>
          <a:p>
            <a:pPr algn="just"/>
            <a:endParaRPr lang="en-GB" sz="2000" b="1" dirty="0" smtClean="0">
              <a:latin typeface="Ink Free" panose="03080402000500000000" pitchFamily="66" charset="0"/>
            </a:endParaRPr>
          </a:p>
          <a:p>
            <a:pPr algn="just"/>
            <a:r>
              <a:rPr lang="en-GB" sz="2000" b="1" dirty="0" smtClean="0">
                <a:latin typeface="Ink Free" panose="03080402000500000000" pitchFamily="66" charset="0"/>
              </a:rPr>
              <a:t>What kind of environment does Williams create for the setting of his play? </a:t>
            </a:r>
            <a:endParaRPr lang="en-GB" sz="2000" b="1" dirty="0">
              <a:latin typeface="Ink Free" panose="03080402000500000000" pitchFamily="66" charset="0"/>
            </a:endParaRPr>
          </a:p>
          <a:p>
            <a:pPr algn="just"/>
            <a:endParaRPr lang="en-GB" sz="2400" b="1" dirty="0">
              <a:latin typeface="Ink Free" panose="03080402000500000000"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12404203"/>
      </p:ext>
    </p:extLst>
  </p:cSld>
  <p:clrMapOvr>
    <a:masterClrMapping/>
  </p:clrMapOvr>
  <mc:AlternateContent xmlns:mc="http://schemas.openxmlformats.org/markup-compatibility/2006" xmlns:p14="http://schemas.microsoft.com/office/powerpoint/2010/main">
    <mc:Choice Requires="p14">
      <p:transition spd="slow" p14:dur="2000" advTm="51527"/>
    </mc:Choice>
    <mc:Fallback xmlns="">
      <p:transition spd="slow" advTm="51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ruiselinehistory.com/wp-content/uploads/2010/08/nomg112.jpg">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94485" y="173053"/>
            <a:ext cx="3633785" cy="28850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20706" y="173053"/>
            <a:ext cx="4173779" cy="2903650"/>
          </a:xfrm>
          <a:prstGeom prst="rect">
            <a:avLst/>
          </a:prstGeom>
        </p:spPr>
      </p:pic>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28270" y="173053"/>
            <a:ext cx="2163755" cy="2885006"/>
          </a:xfrm>
          <a:prstGeom prst="rect">
            <a:avLst/>
          </a:prstGeom>
        </p:spPr>
      </p:pic>
      <p:pic>
        <p:nvPicPr>
          <p:cNvPr id="5" name="Picture 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062753" y="4075031"/>
            <a:ext cx="4929272" cy="2624843"/>
          </a:xfrm>
          <a:prstGeom prst="rect">
            <a:avLst/>
          </a:prstGeom>
        </p:spPr>
      </p:pic>
      <p:pic>
        <p:nvPicPr>
          <p:cNvPr id="6" name="Picture 5"/>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012349" y="4075031"/>
            <a:ext cx="4050404" cy="2593258"/>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39211" y="4070921"/>
            <a:ext cx="3189600" cy="2599523"/>
          </a:xfrm>
          <a:prstGeom prst="rect">
            <a:avLst/>
          </a:prstGeom>
        </p:spPr>
      </p:pic>
      <p:pic>
        <p:nvPicPr>
          <p:cNvPr id="12" name="Picture 1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9211" y="152400"/>
            <a:ext cx="2040571" cy="2955888"/>
          </a:xfrm>
          <a:prstGeom prst="rect">
            <a:avLst/>
          </a:prstGeom>
        </p:spPr>
      </p:pic>
      <p:sp>
        <p:nvSpPr>
          <p:cNvPr id="4" name="Title 3"/>
          <p:cNvSpPr>
            <a:spLocks noGrp="1"/>
          </p:cNvSpPr>
          <p:nvPr>
            <p:ph type="title"/>
          </p:nvPr>
        </p:nvSpPr>
        <p:spPr>
          <a:xfrm>
            <a:off x="0" y="3058058"/>
            <a:ext cx="12192000" cy="981278"/>
          </a:xfrm>
          <a:solidFill>
            <a:schemeClr val="bg1"/>
          </a:solidFill>
        </p:spPr>
        <p:txBody>
          <a:bodyPr>
            <a:noAutofit/>
          </a:bodyPr>
          <a:lstStyle/>
          <a:p>
            <a:pPr algn="ctr"/>
            <a:r>
              <a:rPr lang="en-GB" sz="2800" b="1" dirty="0" smtClean="0">
                <a:solidFill>
                  <a:srgbClr val="800080"/>
                </a:solidFill>
                <a:latin typeface="Ink Free" panose="03080402000500000000" pitchFamily="66" charset="0"/>
              </a:rPr>
              <a:t>What kind of environment does Williams create for the setting of his play? </a:t>
            </a:r>
            <a:endParaRPr lang="en-GB" sz="2800" b="1" dirty="0">
              <a:solidFill>
                <a:srgbClr val="800080"/>
              </a:solidFill>
              <a:latin typeface="Ink Free" panose="03080402000500000000" pitchFamily="66" charset="0"/>
            </a:endParaRPr>
          </a:p>
        </p:txBody>
      </p:sp>
      <p:sp>
        <p:nvSpPr>
          <p:cNvPr id="7" name="Rectangle 6"/>
          <p:cNvSpPr/>
          <p:nvPr/>
        </p:nvSpPr>
        <p:spPr>
          <a:xfrm>
            <a:off x="339212" y="4187123"/>
            <a:ext cx="3189600" cy="1200329"/>
          </a:xfrm>
          <a:prstGeom prst="rect">
            <a:avLst/>
          </a:prstGeom>
        </p:spPr>
        <p:txBody>
          <a:bodyPr wrap="square">
            <a:spAutoFit/>
          </a:bodyPr>
          <a:lstStyle/>
          <a:p>
            <a:r>
              <a:rPr lang="en-GB" b="1" dirty="0">
                <a:solidFill>
                  <a:schemeClr val="bg1"/>
                </a:solidFill>
                <a:latin typeface="Ink Free" panose="03080402000500000000" pitchFamily="66" charset="0"/>
              </a:rPr>
              <a:t>The section is poor but, unlike corresponding sections in other American cities, it has a raffish charm. </a:t>
            </a:r>
          </a:p>
        </p:txBody>
      </p:sp>
      <p:sp>
        <p:nvSpPr>
          <p:cNvPr id="8" name="Rectangle 7"/>
          <p:cNvSpPr/>
          <p:nvPr/>
        </p:nvSpPr>
        <p:spPr>
          <a:xfrm>
            <a:off x="7062753" y="4187123"/>
            <a:ext cx="4929272" cy="923330"/>
          </a:xfrm>
          <a:prstGeom prst="rect">
            <a:avLst/>
          </a:prstGeom>
        </p:spPr>
        <p:txBody>
          <a:bodyPr wrap="square">
            <a:spAutoFit/>
          </a:bodyPr>
          <a:lstStyle/>
          <a:p>
            <a:r>
              <a:rPr lang="en-GB" b="1" dirty="0">
                <a:solidFill>
                  <a:schemeClr val="bg1"/>
                </a:solidFill>
                <a:latin typeface="Ink Free" panose="03080402000500000000" pitchFamily="66" charset="0"/>
              </a:rPr>
              <a:t>The houses are mostly white frame, weathered </a:t>
            </a:r>
            <a:r>
              <a:rPr lang="en-GB" b="1" dirty="0" err="1">
                <a:solidFill>
                  <a:schemeClr val="bg1"/>
                </a:solidFill>
                <a:latin typeface="Ink Free" panose="03080402000500000000" pitchFamily="66" charset="0"/>
              </a:rPr>
              <a:t>gray</a:t>
            </a:r>
            <a:r>
              <a:rPr lang="en-GB" b="1" dirty="0">
                <a:solidFill>
                  <a:schemeClr val="bg1"/>
                </a:solidFill>
                <a:latin typeface="Ink Free" panose="03080402000500000000" pitchFamily="66" charset="0"/>
              </a:rPr>
              <a:t>, with rickety outside stairs and galleries and quaintly ornamented gables.</a:t>
            </a:r>
          </a:p>
        </p:txBody>
      </p:sp>
      <p:sp>
        <p:nvSpPr>
          <p:cNvPr id="10" name="Rectangle 9"/>
          <p:cNvSpPr/>
          <p:nvPr/>
        </p:nvSpPr>
        <p:spPr>
          <a:xfrm>
            <a:off x="2254318" y="315457"/>
            <a:ext cx="8884886" cy="400110"/>
          </a:xfrm>
          <a:prstGeom prst="rect">
            <a:avLst/>
          </a:prstGeom>
        </p:spPr>
        <p:txBody>
          <a:bodyPr wrap="square">
            <a:spAutoFit/>
          </a:bodyPr>
          <a:lstStyle/>
          <a:p>
            <a:r>
              <a:rPr lang="en-GB" sz="2000" b="1" dirty="0" smtClean="0">
                <a:solidFill>
                  <a:srgbClr val="FF0000"/>
                </a:solidFill>
                <a:latin typeface="Ink Free" panose="03080402000500000000" pitchFamily="66" charset="0"/>
              </a:rPr>
              <a:t>This </a:t>
            </a:r>
            <a:r>
              <a:rPr lang="en-GB" sz="2000" b="1" dirty="0">
                <a:solidFill>
                  <a:srgbClr val="FF0000"/>
                </a:solidFill>
                <a:latin typeface="Ink Free" panose="03080402000500000000" pitchFamily="66" charset="0"/>
              </a:rPr>
              <a:t>"Blue Piano" expresses the spirit of the life which goes on here. </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06657685"/>
      </p:ext>
    </p:extLst>
  </p:cSld>
  <p:clrMapOvr>
    <a:masterClrMapping/>
  </p:clrMapOvr>
  <mc:AlternateContent xmlns:mc="http://schemas.openxmlformats.org/markup-compatibility/2006" xmlns:p14="http://schemas.microsoft.com/office/powerpoint/2010/main">
    <mc:Choice Requires="p14">
      <p:transition spd="slow" p14:dur="2000" advTm="31759"/>
    </mc:Choice>
    <mc:Fallback xmlns="">
      <p:transition spd="slow" advTm="3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5423" y="0"/>
            <a:ext cx="4250819" cy="6924973"/>
          </a:xfrm>
          <a:prstGeom prst="rect">
            <a:avLst/>
          </a:prstGeom>
          <a:noFill/>
        </p:spPr>
        <p:txBody>
          <a:bodyPr wrap="square" rtlCol="0">
            <a:spAutoFit/>
          </a:bodyPr>
          <a:lstStyle/>
          <a:p>
            <a:pPr algn="ctr"/>
            <a:r>
              <a:rPr lang="en-GB" sz="3600" b="1" dirty="0" smtClean="0">
                <a:solidFill>
                  <a:srgbClr val="CC00CC"/>
                </a:solidFill>
                <a:latin typeface="Ink Free" panose="03080402000500000000" pitchFamily="66" charset="0"/>
              </a:rPr>
              <a:t>‘A Streetcar Named Desire’</a:t>
            </a:r>
          </a:p>
          <a:p>
            <a:pPr algn="ctr"/>
            <a:r>
              <a:rPr lang="en-GB" sz="2400" b="1" i="1" dirty="0" smtClean="0">
                <a:solidFill>
                  <a:srgbClr val="800080"/>
                </a:solidFill>
                <a:latin typeface="Ink Free" panose="03080402000500000000" pitchFamily="66" charset="0"/>
              </a:rPr>
              <a:t>By </a:t>
            </a:r>
          </a:p>
          <a:p>
            <a:pPr algn="ctr"/>
            <a:r>
              <a:rPr lang="en-GB" sz="2400" b="1" i="1" dirty="0" smtClean="0">
                <a:solidFill>
                  <a:srgbClr val="800080"/>
                </a:solidFill>
                <a:latin typeface="Ink Free" panose="03080402000500000000" pitchFamily="66" charset="0"/>
              </a:rPr>
              <a:t>Tennessee Williams </a:t>
            </a:r>
            <a:endParaRPr lang="en-GB" sz="3600" b="1" dirty="0">
              <a:latin typeface="Ink Free" panose="03080402000500000000" pitchFamily="66" charset="0"/>
            </a:endParaRPr>
          </a:p>
          <a:p>
            <a:pPr algn="just"/>
            <a:r>
              <a:rPr lang="en-GB" sz="2000" b="1" dirty="0" smtClean="0">
                <a:solidFill>
                  <a:srgbClr val="FF0000"/>
                </a:solidFill>
                <a:latin typeface="Ink Free" panose="03080402000500000000" pitchFamily="66" charset="0"/>
              </a:rPr>
              <a:t>Task Two:</a:t>
            </a:r>
          </a:p>
          <a:p>
            <a:pPr algn="just"/>
            <a:endParaRPr lang="en-GB" sz="2000" b="1" dirty="0">
              <a:latin typeface="Ink Free" panose="03080402000500000000" pitchFamily="66" charset="0"/>
            </a:endParaRPr>
          </a:p>
          <a:p>
            <a:pPr algn="just"/>
            <a:r>
              <a:rPr lang="en-GB" sz="2000" b="1" dirty="0" smtClean="0">
                <a:latin typeface="Ink Free" panose="03080402000500000000" pitchFamily="66" charset="0"/>
              </a:rPr>
              <a:t>Carefully read the following extract from scene one and then watch the YouTube clip taken from the 1951 film produced by Elia Kazan</a:t>
            </a:r>
            <a:r>
              <a:rPr lang="en-GB" sz="2000" b="1" dirty="0">
                <a:latin typeface="Ink Free" panose="03080402000500000000" pitchFamily="66" charset="0"/>
              </a:rPr>
              <a:t>. </a:t>
            </a:r>
            <a:r>
              <a:rPr lang="en-GB" sz="2000" b="1" dirty="0" smtClean="0">
                <a:latin typeface="Ink Free" panose="03080402000500000000" pitchFamily="66" charset="0"/>
              </a:rPr>
              <a:t>The full extract is in the student booklet provided. </a:t>
            </a:r>
          </a:p>
          <a:p>
            <a:pPr algn="just"/>
            <a:endParaRPr lang="en-GB" sz="2000" b="1" dirty="0">
              <a:latin typeface="Ink Free" panose="03080402000500000000" pitchFamily="66" charset="0"/>
            </a:endParaRPr>
          </a:p>
          <a:p>
            <a:pPr algn="just"/>
            <a:r>
              <a:rPr lang="en-GB" sz="2000" b="1" dirty="0">
                <a:latin typeface="Ink Free" panose="03080402000500000000" pitchFamily="66" charset="0"/>
                <a:hlinkClick r:id="rId4"/>
              </a:rPr>
              <a:t>https://</a:t>
            </a:r>
            <a:r>
              <a:rPr lang="en-GB" sz="2000" b="1" dirty="0" smtClean="0">
                <a:latin typeface="Ink Free" panose="03080402000500000000" pitchFamily="66" charset="0"/>
                <a:hlinkClick r:id="rId4"/>
              </a:rPr>
              <a:t>www.youtube.com/watch?v=UqhXBSW0Zns</a:t>
            </a:r>
            <a:endParaRPr lang="en-GB" sz="2000" b="1" dirty="0" smtClean="0">
              <a:latin typeface="Ink Free" panose="03080402000500000000" pitchFamily="66" charset="0"/>
            </a:endParaRPr>
          </a:p>
          <a:p>
            <a:pPr algn="just"/>
            <a:endParaRPr lang="en-GB" sz="2000" b="1" dirty="0" smtClean="0">
              <a:latin typeface="Ink Free" panose="03080402000500000000" pitchFamily="66" charset="0"/>
            </a:endParaRPr>
          </a:p>
          <a:p>
            <a:pPr algn="just"/>
            <a:r>
              <a:rPr lang="en-GB" sz="2000" b="1" dirty="0">
                <a:latin typeface="Ink Free" panose="03080402000500000000" pitchFamily="66" charset="0"/>
              </a:rPr>
              <a:t>How does Tennessee Williams introduce the characters of Stanley Kowalski and Blanche Dubois?</a:t>
            </a:r>
          </a:p>
          <a:p>
            <a:pPr algn="just"/>
            <a:endParaRPr lang="en-GB" sz="2400" b="1" dirty="0">
              <a:latin typeface="Ink Free" panose="03080402000500000000" pitchFamily="66" charset="0"/>
            </a:endParaRPr>
          </a:p>
        </p:txBody>
      </p:sp>
      <p:sp>
        <p:nvSpPr>
          <p:cNvPr id="3" name="Rectangle 2"/>
          <p:cNvSpPr/>
          <p:nvPr/>
        </p:nvSpPr>
        <p:spPr>
          <a:xfrm>
            <a:off x="4803819" y="162461"/>
            <a:ext cx="7006108" cy="6555641"/>
          </a:xfrm>
          <a:prstGeom prst="rect">
            <a:avLst/>
          </a:prstGeom>
          <a:ln>
            <a:solidFill>
              <a:srgbClr val="CC00CC"/>
            </a:solidFill>
          </a:ln>
        </p:spPr>
        <p:txBody>
          <a:bodyPr wrap="square">
            <a:spAutoFit/>
          </a:bodyPr>
          <a:lstStyle/>
          <a:p>
            <a:pPr algn="just">
              <a:spcAft>
                <a:spcPts val="0"/>
              </a:spcAft>
            </a:pPr>
            <a:r>
              <a:rPr lang="en-GB" sz="1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More laughter and shouts of parting come from the men. Stanley throws the screen door of the kitchen open and comes in. He is of medium height, about five feet eight or nine, and strongly, compactly built. Animal joy in his being is implicit in all his movements and attitudes. Since earliest manhood the centre of his life has been pleasure with women, the giving and taking of it, not with weak indulgence, dependency, but with the power and pride of a richly feathered male bird among hens. Branching out from this complete and satisfying centre are all the auxiliary channels of his life, such as his heartiness with men, his appreciation of rough humour, his love of good drink and food and games, his car, his radio, everything that is his, that bears his emblem of the gaudy seed-bearer. He sizes women up at a glance, with sexual classifications, crude images flashing into his mind and determining the way he smiles at them.</a:t>
            </a:r>
            <a:endParaRPr lang="en-GB" sz="1400" dirty="0">
              <a:solidFill>
                <a:srgbClr val="000000"/>
              </a:solidFill>
              <a:latin typeface="Times New Roman" panose="02020603050405020304" pitchFamily="18" charset="0"/>
              <a:ea typeface="Calibri" panose="020F0502020204030204" pitchFamily="34" charset="0"/>
            </a:endParaRPr>
          </a:p>
          <a:p>
            <a:pPr algn="just">
              <a:spcAft>
                <a:spcPts val="0"/>
              </a:spcAft>
            </a:pPr>
            <a:r>
              <a:rPr lang="en-GB"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GB" sz="2000" dirty="0">
              <a:solidFill>
                <a:srgbClr val="000000"/>
              </a:solidFill>
              <a:latin typeface="Times New Roman" panose="02020603050405020304" pitchFamily="18" charset="0"/>
              <a:ea typeface="Calibri" panose="020F0502020204030204" pitchFamily="34" charset="0"/>
            </a:endParaRPr>
          </a:p>
          <a:p>
            <a:pPr algn="just">
              <a:spcAft>
                <a:spcPts val="0"/>
              </a:spcAft>
            </a:pPr>
            <a:r>
              <a:rPr lang="en-GB"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BLANCHE </a:t>
            </a:r>
            <a:r>
              <a:rPr lang="en-GB" sz="14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[drawing involuntarily back from his stare]</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You must be Stanley. I'm Blanche. </a:t>
            </a:r>
            <a:endParaRPr lang="en-GB" sz="2000" dirty="0">
              <a:solidFill>
                <a:srgbClr val="000000"/>
              </a:solidFill>
              <a:latin typeface="Times New Roman" panose="02020603050405020304" pitchFamily="18" charset="0"/>
              <a:ea typeface="Calibri" panose="020F0502020204030204" pitchFamily="34" charset="0"/>
            </a:endParaRPr>
          </a:p>
          <a:p>
            <a:pPr algn="just">
              <a:spcAft>
                <a:spcPts val="0"/>
              </a:spcAft>
            </a:pPr>
            <a:r>
              <a:rPr lang="en-GB"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STANLEY:</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Stella's sister? </a:t>
            </a:r>
            <a:endParaRPr lang="en-GB" sz="2000" dirty="0">
              <a:solidFill>
                <a:srgbClr val="000000"/>
              </a:solidFill>
              <a:latin typeface="Times New Roman" panose="02020603050405020304" pitchFamily="18" charset="0"/>
              <a:ea typeface="Calibri" panose="020F0502020204030204" pitchFamily="34" charset="0"/>
            </a:endParaRPr>
          </a:p>
          <a:p>
            <a:pPr>
              <a:spcAft>
                <a:spcPts val="0"/>
              </a:spcAft>
            </a:pPr>
            <a:r>
              <a:rPr lang="en-GB"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BLANCHE:</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Yes. </a:t>
            </a:r>
            <a:endParaRPr lang="en-GB" sz="2000" dirty="0">
              <a:solidFill>
                <a:srgbClr val="000000"/>
              </a:solidFill>
              <a:latin typeface="Times New Roman" panose="02020603050405020304" pitchFamily="18" charset="0"/>
              <a:ea typeface="Calibri" panose="020F0502020204030204" pitchFamily="34" charset="0"/>
            </a:endParaRPr>
          </a:p>
          <a:p>
            <a:pPr>
              <a:spcAft>
                <a:spcPts val="0"/>
              </a:spcAft>
            </a:pPr>
            <a:r>
              <a:rPr lang="en-GB"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STANLEY:</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GB" sz="1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H'lo</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Where's the little woman? </a:t>
            </a:r>
            <a:endParaRPr lang="en-GB" sz="2000" dirty="0">
              <a:solidFill>
                <a:srgbClr val="000000"/>
              </a:solidFill>
              <a:latin typeface="Times New Roman" panose="02020603050405020304" pitchFamily="18" charset="0"/>
              <a:ea typeface="Calibri" panose="020F0502020204030204" pitchFamily="34" charset="0"/>
            </a:endParaRPr>
          </a:p>
          <a:p>
            <a:pPr>
              <a:spcAft>
                <a:spcPts val="0"/>
              </a:spcAft>
            </a:pPr>
            <a:r>
              <a:rPr lang="en-GB"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BLANCHE:</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In the bathroom. </a:t>
            </a:r>
            <a:endParaRPr lang="en-GB" sz="2000" dirty="0">
              <a:solidFill>
                <a:srgbClr val="000000"/>
              </a:solidFill>
              <a:latin typeface="Times New Roman" panose="02020603050405020304" pitchFamily="18" charset="0"/>
              <a:ea typeface="Calibri" panose="020F0502020204030204" pitchFamily="34" charset="0"/>
            </a:endParaRPr>
          </a:p>
          <a:p>
            <a:pPr>
              <a:spcAft>
                <a:spcPts val="0"/>
              </a:spcAft>
            </a:pPr>
            <a:r>
              <a:rPr lang="en-GB"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STANLEY:</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Oh. Didn't know you were coming in town. </a:t>
            </a:r>
            <a:endParaRPr lang="en-GB" sz="2000" dirty="0">
              <a:solidFill>
                <a:srgbClr val="000000"/>
              </a:solidFill>
              <a:latin typeface="Times New Roman" panose="02020603050405020304" pitchFamily="18" charset="0"/>
              <a:ea typeface="Calibri" panose="020F0502020204030204" pitchFamily="34" charset="0"/>
            </a:endParaRPr>
          </a:p>
          <a:p>
            <a:pPr>
              <a:spcAft>
                <a:spcPts val="0"/>
              </a:spcAft>
            </a:pPr>
            <a:r>
              <a:rPr lang="en-GB"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BLANCHE:</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I--uh-- </a:t>
            </a:r>
            <a:endParaRPr lang="en-GB" sz="2000" dirty="0">
              <a:solidFill>
                <a:srgbClr val="000000"/>
              </a:solidFill>
              <a:latin typeface="Times New Roman" panose="02020603050405020304" pitchFamily="18" charset="0"/>
              <a:ea typeface="Calibri" panose="020F0502020204030204" pitchFamily="34" charset="0"/>
            </a:endParaRPr>
          </a:p>
          <a:p>
            <a:pPr>
              <a:spcAft>
                <a:spcPts val="0"/>
              </a:spcAft>
            </a:pPr>
            <a:r>
              <a:rPr lang="en-GB"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STANLEY:</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Where you from, Blanche? </a:t>
            </a:r>
            <a:endParaRPr lang="en-GB" sz="2000" dirty="0">
              <a:solidFill>
                <a:srgbClr val="000000"/>
              </a:solidFill>
              <a:latin typeface="Times New Roman" panose="02020603050405020304" pitchFamily="18" charset="0"/>
              <a:ea typeface="Calibri" panose="020F0502020204030204" pitchFamily="34" charset="0"/>
            </a:endParaRPr>
          </a:p>
          <a:p>
            <a:pPr>
              <a:spcAft>
                <a:spcPts val="0"/>
              </a:spcAft>
            </a:pPr>
            <a:r>
              <a:rPr lang="en-GB"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BLANCHE:</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Why, I--live in Laurel. </a:t>
            </a:r>
            <a:r>
              <a:rPr lang="en-GB" sz="1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[He has crossed to the closet and removed the whiskey bottle.] </a:t>
            </a:r>
            <a:endParaRPr lang="en-GB" sz="2000" dirty="0">
              <a:solidFill>
                <a:srgbClr val="000000"/>
              </a:solidFill>
              <a:latin typeface="Times New Roman" panose="02020603050405020304" pitchFamily="18" charset="0"/>
              <a:ea typeface="Calibri" panose="020F0502020204030204" pitchFamily="34" charset="0"/>
            </a:endParaRPr>
          </a:p>
          <a:p>
            <a:pPr>
              <a:spcAft>
                <a:spcPts val="0"/>
              </a:spcAft>
            </a:pPr>
            <a:r>
              <a:rPr lang="en-GB"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STANLEY:</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In Laurel, huh? Oh, yeah. Yeah, in Laurel, that's right. Not in my territory. Liquor goes fast in hot weather. </a:t>
            </a:r>
            <a:r>
              <a:rPr lang="en-GB" sz="1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[He holds the bottle to the light to observe its depletion.] </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Have a shot? </a:t>
            </a:r>
            <a:endParaRPr lang="en-GB" sz="2000" dirty="0">
              <a:solidFill>
                <a:srgbClr val="000000"/>
              </a:solidFill>
              <a:latin typeface="Times New Roman" panose="02020603050405020304" pitchFamily="18" charset="0"/>
              <a:ea typeface="Calibri" panose="020F0502020204030204" pitchFamily="34" charset="0"/>
            </a:endParaRPr>
          </a:p>
          <a:p>
            <a:pPr>
              <a:spcAft>
                <a:spcPts val="0"/>
              </a:spcAft>
            </a:pPr>
            <a:r>
              <a:rPr lang="en-GB"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BLANCHE:</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No, I--rarely touch it. </a:t>
            </a:r>
            <a:endParaRPr lang="en-GB" sz="2000" dirty="0">
              <a:solidFill>
                <a:srgbClr val="000000"/>
              </a:solidFill>
              <a:latin typeface="Times New Roman" panose="02020603050405020304" pitchFamily="18" charset="0"/>
              <a:ea typeface="Calibri" panose="020F0502020204030204" pitchFamily="34" charset="0"/>
            </a:endParaRPr>
          </a:p>
          <a:p>
            <a:pPr>
              <a:spcAft>
                <a:spcPts val="0"/>
              </a:spcAft>
            </a:pPr>
            <a:r>
              <a:rPr lang="en-GB"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STANLEY:</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Some people rarely touch it, but it touches them often.</a:t>
            </a:r>
            <a:endParaRPr lang="en-GB" sz="2000" dirty="0">
              <a:solidFill>
                <a:srgbClr val="000000"/>
              </a:solidFill>
              <a:latin typeface="Times New Roman" panose="02020603050405020304" pitchFamily="18" charset="0"/>
              <a:ea typeface="Calibri" panose="020F0502020204030204" pitchFamily="34" charset="0"/>
            </a:endParaRPr>
          </a:p>
          <a:p>
            <a:pPr>
              <a:spcAft>
                <a:spcPts val="0"/>
              </a:spcAft>
            </a:pPr>
            <a:r>
              <a:rPr lang="en-GB"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BLANCHE </a:t>
            </a:r>
            <a:r>
              <a:rPr lang="en-GB" sz="14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[faintly]:</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Ha-ha. </a:t>
            </a:r>
            <a:endParaRPr lang="en-GB" sz="2000" dirty="0">
              <a:solidFill>
                <a:srgbClr val="000000"/>
              </a:solidFill>
              <a:latin typeface="Times New Roman" panose="02020603050405020304" pitchFamily="18" charset="0"/>
              <a:ea typeface="Calibri" panose="020F0502020204030204" pitchFamily="34" charset="0"/>
            </a:endParaRPr>
          </a:p>
          <a:p>
            <a:pPr>
              <a:spcAft>
                <a:spcPts val="0"/>
              </a:spcAft>
            </a:pPr>
            <a:r>
              <a:rPr lang="en-GB"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STANLEY:</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My </a:t>
            </a:r>
            <a:r>
              <a:rPr lang="en-GB" sz="1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clothes're</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GB" sz="1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stickin</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to me. Do you mind if I make myself comfortable? </a:t>
            </a:r>
            <a:r>
              <a:rPr lang="en-GB" sz="1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[He starts to remove his shirt.] </a:t>
            </a:r>
            <a:endParaRPr lang="en-GB" sz="2000" dirty="0">
              <a:solidFill>
                <a:srgbClr val="000000"/>
              </a:solidFill>
              <a:latin typeface="Times New Roman" panose="02020603050405020304" pitchFamily="18" charset="0"/>
              <a:ea typeface="Calibri" panose="020F0502020204030204" pitchFamily="34" charset="0"/>
            </a:endParaRPr>
          </a:p>
          <a:p>
            <a:pPr>
              <a:spcAft>
                <a:spcPts val="0"/>
              </a:spcAft>
            </a:pPr>
            <a:r>
              <a:rPr lang="en-GB"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BLANCHE:</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Please, please do. </a:t>
            </a:r>
            <a:endParaRPr lang="en-GB" sz="2000" dirty="0">
              <a:solidFill>
                <a:srgbClr val="000000"/>
              </a:solidFill>
              <a:latin typeface="Times New Roman" panose="02020603050405020304" pitchFamily="18" charset="0"/>
              <a:ea typeface="Calibri" panose="020F0502020204030204" pitchFamily="34" charset="0"/>
            </a:endParaRPr>
          </a:p>
          <a:p>
            <a:pPr>
              <a:spcAft>
                <a:spcPts val="0"/>
              </a:spcAft>
            </a:pPr>
            <a:r>
              <a:rPr lang="en-GB"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STANLEY:</a:t>
            </a:r>
            <a:r>
              <a:rPr lang="en-GB"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Be comfortable is my motto. </a:t>
            </a:r>
            <a:endParaRPr lang="en-GB" sz="2000" dirty="0">
              <a:solidFill>
                <a:srgbClr val="000000"/>
              </a:solidFill>
              <a:latin typeface="Times New Roman" panose="02020603050405020304" pitchFamily="18" charset="0"/>
              <a:ea typeface="Calibri" panose="020F050202020403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7000616"/>
      </p:ext>
    </p:extLst>
  </p:cSld>
  <p:clrMapOvr>
    <a:masterClrMapping/>
  </p:clrMapOvr>
  <mc:AlternateContent xmlns:mc="http://schemas.openxmlformats.org/markup-compatibility/2006" xmlns:p14="http://schemas.microsoft.com/office/powerpoint/2010/main">
    <mc:Choice Requires="p14">
      <p:transition spd="slow" p14:dur="2000" advTm="42345"/>
    </mc:Choice>
    <mc:Fallback xmlns="">
      <p:transition spd="slow" advTm="42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5422" y="0"/>
            <a:ext cx="7737203" cy="7232749"/>
          </a:xfrm>
          <a:prstGeom prst="rect">
            <a:avLst/>
          </a:prstGeom>
          <a:noFill/>
        </p:spPr>
        <p:txBody>
          <a:bodyPr wrap="square" rtlCol="0">
            <a:spAutoFit/>
          </a:bodyPr>
          <a:lstStyle/>
          <a:p>
            <a:pPr algn="ctr"/>
            <a:r>
              <a:rPr lang="en-GB" sz="3600" b="1" dirty="0" smtClean="0">
                <a:solidFill>
                  <a:srgbClr val="CC00CC"/>
                </a:solidFill>
                <a:latin typeface="Ink Free" panose="03080402000500000000" pitchFamily="66" charset="0"/>
              </a:rPr>
              <a:t>‘A Streetcar Named Desire’</a:t>
            </a:r>
          </a:p>
          <a:p>
            <a:pPr algn="ctr"/>
            <a:r>
              <a:rPr lang="en-GB" sz="2400" b="1" i="1" dirty="0" smtClean="0">
                <a:solidFill>
                  <a:srgbClr val="800080"/>
                </a:solidFill>
                <a:latin typeface="Ink Free" panose="03080402000500000000" pitchFamily="66" charset="0"/>
              </a:rPr>
              <a:t>By </a:t>
            </a:r>
          </a:p>
          <a:p>
            <a:pPr algn="ctr"/>
            <a:r>
              <a:rPr lang="en-GB" sz="2400" b="1" i="1" dirty="0" smtClean="0">
                <a:solidFill>
                  <a:srgbClr val="800080"/>
                </a:solidFill>
                <a:latin typeface="Ink Free" panose="03080402000500000000" pitchFamily="66" charset="0"/>
              </a:rPr>
              <a:t>Tennessee Williams </a:t>
            </a:r>
            <a:endParaRPr lang="en-GB" sz="3600" b="1" dirty="0">
              <a:latin typeface="Ink Free" panose="03080402000500000000" pitchFamily="66" charset="0"/>
            </a:endParaRPr>
          </a:p>
          <a:p>
            <a:pPr algn="just"/>
            <a:endParaRPr lang="en-GB" sz="2000" b="1" dirty="0" smtClean="0">
              <a:solidFill>
                <a:srgbClr val="FF0000"/>
              </a:solidFill>
              <a:latin typeface="Ink Free" panose="03080402000500000000" pitchFamily="66" charset="0"/>
            </a:endParaRPr>
          </a:p>
          <a:p>
            <a:pPr algn="just"/>
            <a:r>
              <a:rPr lang="en-GB" sz="2000" b="1" dirty="0" smtClean="0">
                <a:solidFill>
                  <a:srgbClr val="FF0000"/>
                </a:solidFill>
                <a:latin typeface="Ink Free" panose="03080402000500000000" pitchFamily="66" charset="0"/>
              </a:rPr>
              <a:t>Task Three: Author Biography.</a:t>
            </a:r>
            <a:endParaRPr lang="en-GB" sz="2000" b="1" dirty="0">
              <a:solidFill>
                <a:srgbClr val="FF0000"/>
              </a:solidFill>
              <a:latin typeface="Ink Free" panose="03080402000500000000" pitchFamily="66" charset="0"/>
            </a:endParaRPr>
          </a:p>
          <a:p>
            <a:pPr algn="just"/>
            <a:r>
              <a:rPr lang="en-GB" sz="2000" b="1" dirty="0" smtClean="0">
                <a:latin typeface="Ink Free" panose="03080402000500000000" pitchFamily="66" charset="0"/>
              </a:rPr>
              <a:t>To help you understand the literary context of ‘A Streetcar Named Desire’ we would like you to undertake some wider research of Tennessee Williams’ life and the time he was writing in.  </a:t>
            </a:r>
          </a:p>
          <a:p>
            <a:pPr algn="just"/>
            <a:r>
              <a:rPr lang="en-GB" sz="2000" b="1" dirty="0" smtClean="0">
                <a:latin typeface="Ink Free" panose="03080402000500000000" pitchFamily="66" charset="0"/>
              </a:rPr>
              <a:t>Things you could include: </a:t>
            </a:r>
          </a:p>
          <a:p>
            <a:pPr algn="just"/>
            <a:endParaRPr lang="en-GB" sz="2000" b="1" dirty="0" smtClean="0">
              <a:latin typeface="Ink Free" panose="03080402000500000000" pitchFamily="66" charset="0"/>
            </a:endParaRPr>
          </a:p>
          <a:p>
            <a:pPr algn="just"/>
            <a:r>
              <a:rPr lang="en-GB" sz="2000" b="1" u="sng" dirty="0">
                <a:solidFill>
                  <a:srgbClr val="CC00CC"/>
                </a:solidFill>
                <a:latin typeface="Ink Free" panose="03080402000500000000" pitchFamily="66" charset="0"/>
              </a:rPr>
              <a:t>Authorial background: </a:t>
            </a:r>
          </a:p>
          <a:p>
            <a:pPr algn="just"/>
            <a:r>
              <a:rPr lang="en-GB" sz="2000" b="1" dirty="0">
                <a:latin typeface="Ink Free" panose="03080402000500000000" pitchFamily="66" charset="0"/>
              </a:rPr>
              <a:t>Who was Tennessee Williams? </a:t>
            </a:r>
          </a:p>
          <a:p>
            <a:pPr algn="just"/>
            <a:r>
              <a:rPr lang="en-GB" sz="2000" b="1" dirty="0">
                <a:latin typeface="Ink Free" panose="03080402000500000000" pitchFamily="66" charset="0"/>
              </a:rPr>
              <a:t>What is he famous for</a:t>
            </a:r>
            <a:r>
              <a:rPr lang="en-GB" sz="2000" b="1" dirty="0" smtClean="0">
                <a:latin typeface="Ink Free" panose="03080402000500000000" pitchFamily="66" charset="0"/>
              </a:rPr>
              <a:t>?</a:t>
            </a:r>
            <a:endParaRPr lang="en-GB" sz="2000" b="1" dirty="0">
              <a:latin typeface="Ink Free" panose="03080402000500000000" pitchFamily="66" charset="0"/>
            </a:endParaRPr>
          </a:p>
          <a:p>
            <a:pPr algn="just"/>
            <a:r>
              <a:rPr lang="en-GB" sz="2000" b="1" u="sng" dirty="0">
                <a:solidFill>
                  <a:srgbClr val="CC00CC"/>
                </a:solidFill>
                <a:latin typeface="Ink Free" panose="03080402000500000000" pitchFamily="66" charset="0"/>
              </a:rPr>
              <a:t>Historical Context:</a:t>
            </a:r>
          </a:p>
          <a:p>
            <a:pPr algn="just"/>
            <a:r>
              <a:rPr lang="en-GB" sz="2000" b="1" dirty="0">
                <a:latin typeface="Ink Free" panose="03080402000500000000" pitchFamily="66" charset="0"/>
              </a:rPr>
              <a:t>What is the American Dream? </a:t>
            </a:r>
          </a:p>
          <a:p>
            <a:pPr algn="just"/>
            <a:r>
              <a:rPr lang="en-GB" sz="2000" b="1" dirty="0">
                <a:latin typeface="Ink Free" panose="03080402000500000000" pitchFamily="66" charset="0"/>
              </a:rPr>
              <a:t>What was the Great Depression?</a:t>
            </a:r>
          </a:p>
          <a:p>
            <a:pPr algn="just"/>
            <a:r>
              <a:rPr lang="en-GB" sz="2000" b="1" dirty="0">
                <a:latin typeface="Ink Free" panose="03080402000500000000" pitchFamily="66" charset="0"/>
              </a:rPr>
              <a:t>What is a Streetcar</a:t>
            </a:r>
            <a:r>
              <a:rPr lang="en-GB" sz="2000" b="1" dirty="0" smtClean="0">
                <a:latin typeface="Ink Free" panose="03080402000500000000" pitchFamily="66" charset="0"/>
              </a:rPr>
              <a:t>?</a:t>
            </a:r>
            <a:endParaRPr lang="en-GB" sz="2000" b="1" dirty="0">
              <a:latin typeface="Ink Free" panose="03080402000500000000" pitchFamily="66" charset="0"/>
            </a:endParaRPr>
          </a:p>
          <a:p>
            <a:pPr algn="just"/>
            <a:r>
              <a:rPr lang="en-GB" sz="2000" b="1" u="sng" dirty="0">
                <a:solidFill>
                  <a:srgbClr val="CC00CC"/>
                </a:solidFill>
                <a:latin typeface="Ink Free" panose="03080402000500000000" pitchFamily="66" charset="0"/>
              </a:rPr>
              <a:t>Literary influences:</a:t>
            </a:r>
          </a:p>
          <a:p>
            <a:pPr algn="just"/>
            <a:r>
              <a:rPr lang="en-GB" sz="2000" b="1" dirty="0">
                <a:latin typeface="Ink Free" panose="03080402000500000000" pitchFamily="66" charset="0"/>
              </a:rPr>
              <a:t>What is a tragedy? </a:t>
            </a:r>
          </a:p>
          <a:p>
            <a:pPr algn="just"/>
            <a:r>
              <a:rPr lang="en-GB" sz="2000" b="1" dirty="0" smtClean="0">
                <a:latin typeface="Ink Free" panose="03080402000500000000" pitchFamily="66" charset="0"/>
              </a:rPr>
              <a:t>What are the conventions </a:t>
            </a:r>
            <a:r>
              <a:rPr lang="en-GB" sz="2000" b="1" dirty="0">
                <a:latin typeface="Ink Free" panose="03080402000500000000" pitchFamily="66" charset="0"/>
              </a:rPr>
              <a:t>of a tragedy?</a:t>
            </a:r>
          </a:p>
          <a:p>
            <a:pPr algn="just"/>
            <a:r>
              <a:rPr lang="en-GB" sz="2000" b="1" dirty="0">
                <a:latin typeface="Ink Free" panose="03080402000500000000" pitchFamily="66" charset="0"/>
              </a:rPr>
              <a:t>What is an Aristotelean tragedy? </a:t>
            </a:r>
          </a:p>
          <a:p>
            <a:pPr algn="just"/>
            <a:endParaRPr lang="en-GB" sz="2000" b="1" dirty="0">
              <a:solidFill>
                <a:srgbClr val="FF0000"/>
              </a:solidFill>
              <a:latin typeface="Ink Free" panose="03080402000500000000" pitchFamily="66"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00051" y="104558"/>
            <a:ext cx="3890839" cy="505987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00051" y="5249414"/>
            <a:ext cx="1126522" cy="1608585"/>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94094" y="5249415"/>
            <a:ext cx="1059973" cy="1608585"/>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88042" y="5249414"/>
            <a:ext cx="1202848" cy="1608585"/>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3216126"/>
      </p:ext>
    </p:extLst>
  </p:cSld>
  <p:clrMapOvr>
    <a:masterClrMapping/>
  </p:clrMapOvr>
  <mc:AlternateContent xmlns:mc="http://schemas.openxmlformats.org/markup-compatibility/2006" xmlns:p14="http://schemas.microsoft.com/office/powerpoint/2010/main">
    <mc:Choice Requires="p14">
      <p:transition spd="slow" p14:dur="2000" advTm="33089"/>
    </mc:Choice>
    <mc:Fallback xmlns="">
      <p:transition spd="slow" advTm="33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824247" y="289099"/>
            <a:ext cx="10367493" cy="981278"/>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smtClean="0">
                <a:solidFill>
                  <a:srgbClr val="FF0000"/>
                </a:solidFill>
                <a:latin typeface="Ink Free" panose="03080402000500000000" pitchFamily="66" charset="0"/>
              </a:rPr>
              <a:t>Looking for more? </a:t>
            </a:r>
          </a:p>
          <a:p>
            <a:pPr algn="ctr"/>
            <a:endParaRPr lang="en-GB" sz="2800" b="1" dirty="0">
              <a:solidFill>
                <a:srgbClr val="800080"/>
              </a:solidFill>
              <a:latin typeface="Ink Free" panose="03080402000500000000" pitchFamily="66" charset="0"/>
            </a:endParaRPr>
          </a:p>
          <a:p>
            <a:pPr algn="ctr"/>
            <a:r>
              <a:rPr lang="en-GB" sz="2800" b="1" dirty="0" smtClean="0">
                <a:latin typeface="Ink Free" panose="03080402000500000000" pitchFamily="66" charset="0"/>
              </a:rPr>
              <a:t>Have a go at some of the activities below if you would like to prepare yourself further for English Literature. </a:t>
            </a:r>
            <a:endParaRPr lang="en-GB" sz="2800" b="1" dirty="0">
              <a:latin typeface="Ink Free" panose="03080402000500000000" pitchFamily="66" charset="0"/>
            </a:endParaRPr>
          </a:p>
        </p:txBody>
      </p:sp>
      <p:sp>
        <p:nvSpPr>
          <p:cNvPr id="4" name="TextBox 3"/>
          <p:cNvSpPr txBox="1"/>
          <p:nvPr/>
        </p:nvSpPr>
        <p:spPr>
          <a:xfrm>
            <a:off x="1223492" y="2073498"/>
            <a:ext cx="9826581" cy="2862322"/>
          </a:xfrm>
          <a:prstGeom prst="rect">
            <a:avLst/>
          </a:prstGeom>
          <a:noFill/>
        </p:spPr>
        <p:txBody>
          <a:bodyPr wrap="square" rtlCol="0">
            <a:spAutoFit/>
          </a:bodyPr>
          <a:lstStyle/>
          <a:p>
            <a:pPr marL="285750" indent="-285750">
              <a:buFont typeface="Wingdings" panose="05000000000000000000" pitchFamily="2" charset="2"/>
              <a:buChar char="ü"/>
            </a:pPr>
            <a:r>
              <a:rPr lang="en-GB" b="1" dirty="0" smtClean="0">
                <a:latin typeface="Ink Free" panose="03080402000500000000" pitchFamily="66" charset="0"/>
              </a:rPr>
              <a:t>Read the class texts: ‘A Streetcar Named Desire’, ‘Othello’, ‘Frankenstein’ and ‘The Handmaid’s Tale’</a:t>
            </a:r>
          </a:p>
          <a:p>
            <a:pPr marL="285750" indent="-285750">
              <a:buFont typeface="Wingdings" panose="05000000000000000000" pitchFamily="2" charset="2"/>
              <a:buChar char="ü"/>
            </a:pPr>
            <a:r>
              <a:rPr lang="en-GB" b="1" dirty="0" smtClean="0">
                <a:latin typeface="Ink Free" panose="03080402000500000000" pitchFamily="66" charset="0"/>
              </a:rPr>
              <a:t>Research the poet ‘Christina Rossetti’ – try to compile a bibliography!</a:t>
            </a:r>
          </a:p>
          <a:p>
            <a:pPr marL="285750" indent="-285750">
              <a:buFont typeface="Wingdings" panose="05000000000000000000" pitchFamily="2" charset="2"/>
              <a:buChar char="ü"/>
            </a:pPr>
            <a:r>
              <a:rPr lang="en-GB" b="1" dirty="0" smtClean="0">
                <a:latin typeface="Ink Free" panose="03080402000500000000" pitchFamily="66" charset="0"/>
              </a:rPr>
              <a:t>Search ‘Poems of The Decade’ on YouTube.</a:t>
            </a:r>
          </a:p>
          <a:p>
            <a:pPr marL="285750" indent="-285750">
              <a:buFont typeface="Wingdings" panose="05000000000000000000" pitchFamily="2" charset="2"/>
              <a:buChar char="ü"/>
            </a:pPr>
            <a:r>
              <a:rPr lang="en-GB" b="1" dirty="0" smtClean="0">
                <a:latin typeface="Ink Free" panose="03080402000500000000" pitchFamily="66" charset="0"/>
              </a:rPr>
              <a:t>Write a letter to your teacher to introduce yourself. You could consider the following:</a:t>
            </a:r>
          </a:p>
          <a:p>
            <a:pPr marL="800100" lvl="1" indent="-342900">
              <a:buFont typeface="+mj-lt"/>
              <a:buAutoNum type="arabicPeriod"/>
            </a:pPr>
            <a:r>
              <a:rPr lang="en-GB" b="1" dirty="0" smtClean="0">
                <a:latin typeface="Ink Free" panose="03080402000500000000" pitchFamily="66" charset="0"/>
              </a:rPr>
              <a:t>What do you like about English Literature? What books have you read over the summer?</a:t>
            </a:r>
          </a:p>
          <a:p>
            <a:pPr marL="800100" lvl="1" indent="-342900">
              <a:buFont typeface="+mj-lt"/>
              <a:buAutoNum type="arabicPeriod"/>
            </a:pPr>
            <a:r>
              <a:rPr lang="en-GB" b="1" dirty="0" smtClean="0">
                <a:latin typeface="Ink Free" panose="03080402000500000000" pitchFamily="66" charset="0"/>
              </a:rPr>
              <a:t>What is your favourite book and why?</a:t>
            </a:r>
          </a:p>
          <a:p>
            <a:pPr marL="800100" lvl="1" indent="-342900">
              <a:buFont typeface="+mj-lt"/>
              <a:buAutoNum type="arabicPeriod"/>
            </a:pPr>
            <a:r>
              <a:rPr lang="en-GB" b="1" dirty="0" smtClean="0">
                <a:latin typeface="Ink Free" panose="03080402000500000000" pitchFamily="66" charset="0"/>
              </a:rPr>
              <a:t>What are your hobbies and interests?</a:t>
            </a:r>
          </a:p>
          <a:p>
            <a:pPr marL="800100" lvl="1" indent="-342900">
              <a:buFont typeface="+mj-lt"/>
              <a:buAutoNum type="arabicPeriod"/>
            </a:pPr>
            <a:r>
              <a:rPr lang="en-GB" b="1" dirty="0" smtClean="0">
                <a:latin typeface="Ink Free" panose="03080402000500000000" pitchFamily="66" charset="0"/>
              </a:rPr>
              <a:t>What would you like to achieve at </a:t>
            </a:r>
            <a:r>
              <a:rPr lang="en-GB" b="1" dirty="0" err="1" smtClean="0">
                <a:latin typeface="Ink Free" panose="03080402000500000000" pitchFamily="66" charset="0"/>
              </a:rPr>
              <a:t>Xaverian</a:t>
            </a:r>
            <a:r>
              <a:rPr lang="en-GB" b="1" dirty="0" smtClean="0">
                <a:latin typeface="Ink Free" panose="03080402000500000000" pitchFamily="66" charset="0"/>
              </a:rPr>
              <a:t>?</a:t>
            </a:r>
          </a:p>
          <a:p>
            <a:pPr lvl="1"/>
            <a:endParaRPr lang="en-GB" dirty="0"/>
          </a:p>
        </p:txBody>
      </p:sp>
      <p:pic>
        <p:nvPicPr>
          <p:cNvPr id="5" name="Picture 4"/>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7012" y="4800466"/>
            <a:ext cx="2491191" cy="1690486"/>
          </a:xfrm>
          <a:prstGeom prst="rect">
            <a:avLst/>
          </a:prstGeom>
          <a:noFill/>
          <a:ln>
            <a:noFill/>
          </a:ln>
          <a:extLst/>
        </p:spPr>
      </p:pic>
      <p:pic>
        <p:nvPicPr>
          <p:cNvPr id="6" name="Picture 5"/>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39152" y="4831989"/>
            <a:ext cx="1694444" cy="1690486"/>
          </a:xfrm>
          <a:prstGeom prst="rect">
            <a:avLst/>
          </a:prstGeom>
          <a:noFill/>
          <a:ln>
            <a:noFill/>
          </a:ln>
          <a:extLst/>
        </p:spPr>
      </p:pic>
      <p:pic>
        <p:nvPicPr>
          <p:cNvPr id="7" name="irc_mi" descr="Image result for love literature">
            <a:hlinkClick r:id="rId6" tgtFrame="&quot;_blank&quo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3422402" y="4769875"/>
            <a:ext cx="1752600" cy="1752600"/>
          </a:xfrm>
          <a:prstGeom prst="rect">
            <a:avLst/>
          </a:prstGeom>
          <a:noFill/>
          <a:ln>
            <a:noFill/>
          </a:ln>
        </p:spPr>
      </p:pic>
      <p:pic>
        <p:nvPicPr>
          <p:cNvPr id="9" name="il_fi" descr="http://www.stellabooks.com/images/articles/quentin_blake/matilda.jpg"/>
          <p:cNvPicPr/>
          <p:nvPr/>
        </p:nvPicPr>
        <p:blipFill>
          <a:blip r:embed="rId8" cstate="print"/>
          <a:srcRect/>
          <a:stretch>
            <a:fillRect/>
          </a:stretch>
        </p:blipFill>
        <p:spPr bwMode="auto">
          <a:xfrm>
            <a:off x="7605985" y="4774547"/>
            <a:ext cx="1964055" cy="1716405"/>
          </a:xfrm>
          <a:prstGeom prst="rect">
            <a:avLst/>
          </a:prstGeom>
          <a:noFill/>
          <a:ln w="9525">
            <a:noFill/>
            <a:miter lim="800000"/>
            <a:headEnd/>
            <a:tailEnd/>
          </a:ln>
        </p:spPr>
      </p:pic>
      <p:pic>
        <p:nvPicPr>
          <p:cNvPr id="10" name="irc_mi" descr="Image result for literary quotes">
            <a:hlinkClick r:id="rId9" tgtFrame="&quot;_blank&quot;"/>
          </p:cNvPr>
          <p:cNvPicPr/>
          <p:nvPr/>
        </p:nvPicPr>
        <p:blipFill rotWithShape="1">
          <a:blip r:embed="rId10" cstate="screen">
            <a:extLst>
              <a:ext uri="{28A0092B-C50C-407E-A947-70E740481C1C}">
                <a14:useLocalDpi xmlns:a14="http://schemas.microsoft.com/office/drawing/2010/main"/>
              </a:ext>
            </a:extLst>
          </a:blip>
          <a:srcRect/>
          <a:stretch/>
        </p:blipFill>
        <p:spPr bwMode="auto">
          <a:xfrm>
            <a:off x="10020801" y="4769875"/>
            <a:ext cx="1480033" cy="1741798"/>
          </a:xfrm>
          <a:prstGeom prst="rect">
            <a:avLst/>
          </a:prstGeom>
          <a:noFill/>
          <a:ln>
            <a:solidFill>
              <a:schemeClr val="accent1"/>
            </a:solidFill>
          </a:ln>
          <a:extLst>
            <a:ext uri="{53640926-AAD7-44D8-BBD7-CCE9431645EC}">
              <a14:shadowObscured xmlns:a14="http://schemas.microsoft.com/office/drawing/2010/main"/>
            </a:ext>
          </a:extLst>
        </p:spPr>
      </p:pic>
      <p:sp>
        <p:nvSpPr>
          <p:cNvPr id="11" name="Rectangle 10"/>
          <p:cNvSpPr/>
          <p:nvPr/>
        </p:nvSpPr>
        <p:spPr>
          <a:xfrm>
            <a:off x="4823965" y="6233375"/>
            <a:ext cx="319320" cy="28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2987790"/>
      </p:ext>
    </p:extLst>
  </p:cSld>
  <p:clrMapOvr>
    <a:masterClrMapping/>
  </p:clrMapOvr>
  <mc:AlternateContent xmlns:mc="http://schemas.openxmlformats.org/markup-compatibility/2006" xmlns:p14="http://schemas.microsoft.com/office/powerpoint/2010/main">
    <mc:Choice Requires="p14">
      <p:transition spd="slow" p14:dur="2000" advTm="63576"/>
    </mc:Choice>
    <mc:Fallback xmlns="">
      <p:transition spd="slow" advTm="63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244" y="3387143"/>
            <a:ext cx="4546243" cy="3477875"/>
          </a:xfrm>
          <a:prstGeom prst="rect">
            <a:avLst/>
          </a:prstGeom>
          <a:noFill/>
        </p:spPr>
        <p:txBody>
          <a:bodyPr wrap="square" rtlCol="0">
            <a:spAutoFit/>
          </a:bodyPr>
          <a:lstStyle/>
          <a:p>
            <a:pPr algn="ctr"/>
            <a:r>
              <a:rPr lang="en-GB" sz="4400" b="1" dirty="0">
                <a:solidFill>
                  <a:srgbClr val="00B0F0"/>
                </a:solidFill>
                <a:latin typeface="Ink Free" panose="03080402000500000000" pitchFamily="66" charset="0"/>
              </a:rPr>
              <a:t>W</a:t>
            </a:r>
            <a:r>
              <a:rPr lang="en-GB" sz="4400" b="1" dirty="0" smtClean="0">
                <a:solidFill>
                  <a:srgbClr val="00B0F0"/>
                </a:solidFill>
                <a:latin typeface="Ink Free" panose="03080402000500000000" pitchFamily="66" charset="0"/>
              </a:rPr>
              <a:t>ider reading…</a:t>
            </a:r>
          </a:p>
          <a:p>
            <a:pPr algn="ctr"/>
            <a:r>
              <a:rPr lang="en-GB" sz="4400" b="1" dirty="0" smtClean="0">
                <a:solidFill>
                  <a:srgbClr val="00B0F0"/>
                </a:solidFill>
                <a:latin typeface="Ink Free" panose="03080402000500000000" pitchFamily="66" charset="0"/>
              </a:rPr>
              <a:t> </a:t>
            </a:r>
          </a:p>
          <a:p>
            <a:pPr algn="ctr"/>
            <a:r>
              <a:rPr lang="en-GB" sz="4400" b="1" dirty="0" smtClean="0">
                <a:solidFill>
                  <a:srgbClr val="00B0F0"/>
                </a:solidFill>
                <a:latin typeface="Ink Free" panose="03080402000500000000" pitchFamily="66" charset="0"/>
              </a:rPr>
              <a:t>why not try something different?  </a:t>
            </a:r>
            <a:endParaRPr lang="en-GB" sz="4400" b="1" dirty="0">
              <a:solidFill>
                <a:srgbClr val="00B0F0"/>
              </a:solidFill>
              <a:latin typeface="Ink Free" panose="03080402000500000000" pitchFamily="66" charset="0"/>
            </a:endParaRPr>
          </a:p>
        </p:txBody>
      </p:sp>
      <p:pic>
        <p:nvPicPr>
          <p:cNvPr id="3" name="Picture 2"/>
          <p:cNvPicPr/>
          <p:nvPr/>
        </p:nvPicPr>
        <p:blipFill rotWithShape="1">
          <a:blip r:embed="rId4" cstate="screen">
            <a:extLst>
              <a:ext uri="{28A0092B-C50C-407E-A947-70E740481C1C}">
                <a14:useLocalDpi xmlns:a14="http://schemas.microsoft.com/office/drawing/2010/main"/>
              </a:ext>
            </a:extLst>
          </a:blip>
          <a:srcRect l="1548" r="1785"/>
          <a:stretch/>
        </p:blipFill>
        <p:spPr bwMode="auto">
          <a:xfrm>
            <a:off x="206062" y="77160"/>
            <a:ext cx="4932608" cy="3309983"/>
          </a:xfrm>
          <a:prstGeom prst="rect">
            <a:avLst/>
          </a:prstGeom>
          <a:noFill/>
          <a:ln>
            <a:noFill/>
          </a:ln>
          <a:extLst/>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9381" y="77161"/>
            <a:ext cx="6489284" cy="678083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6816197"/>
      </p:ext>
    </p:extLst>
  </p:cSld>
  <p:clrMapOvr>
    <a:masterClrMapping/>
  </p:clrMapOvr>
  <mc:AlternateContent xmlns:mc="http://schemas.openxmlformats.org/markup-compatibility/2006" xmlns:p14="http://schemas.microsoft.com/office/powerpoint/2010/main">
    <mc:Choice Requires="p14">
      <p:transition spd="slow" p14:dur="2000" advTm="32671"/>
    </mc:Choice>
    <mc:Fallback xmlns="">
      <p:transition spd="slow" advTm="32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4237" y="0"/>
            <a:ext cx="5447763" cy="3631842"/>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298879"/>
            <a:ext cx="6744237" cy="4495615"/>
          </a:xfrm>
          <a:prstGeom prst="rect">
            <a:avLst/>
          </a:prstGeom>
        </p:spPr>
      </p:pic>
      <p:sp>
        <p:nvSpPr>
          <p:cNvPr id="5" name="TextBox 4"/>
          <p:cNvSpPr txBox="1"/>
          <p:nvPr/>
        </p:nvSpPr>
        <p:spPr>
          <a:xfrm>
            <a:off x="197476" y="175221"/>
            <a:ext cx="6349283" cy="2123658"/>
          </a:xfrm>
          <a:prstGeom prst="rect">
            <a:avLst/>
          </a:prstGeom>
          <a:noFill/>
        </p:spPr>
        <p:txBody>
          <a:bodyPr wrap="square" rtlCol="0">
            <a:spAutoFit/>
          </a:bodyPr>
          <a:lstStyle/>
          <a:p>
            <a:pPr algn="ctr"/>
            <a:r>
              <a:rPr lang="en-GB" sz="4400" b="1" dirty="0" smtClean="0">
                <a:effectLst>
                  <a:outerShdw blurRad="38100" dist="38100" dir="2700000" algn="tl">
                    <a:srgbClr val="000000">
                      <a:alpha val="43137"/>
                    </a:srgbClr>
                  </a:outerShdw>
                </a:effectLst>
                <a:latin typeface="Ink Free" panose="03080402000500000000" pitchFamily="66" charset="0"/>
              </a:rPr>
              <a:t>Welcome to English Literature at </a:t>
            </a:r>
            <a:r>
              <a:rPr lang="en-GB" sz="4400" b="1" dirty="0" err="1" smtClean="0">
                <a:effectLst>
                  <a:outerShdw blurRad="38100" dist="38100" dir="2700000" algn="tl">
                    <a:srgbClr val="000000">
                      <a:alpha val="43137"/>
                    </a:srgbClr>
                  </a:outerShdw>
                </a:effectLst>
                <a:latin typeface="Ink Free" panose="03080402000500000000" pitchFamily="66" charset="0"/>
              </a:rPr>
              <a:t>Xaverian</a:t>
            </a:r>
            <a:r>
              <a:rPr lang="en-GB" sz="4400" b="1" dirty="0" smtClean="0">
                <a:effectLst>
                  <a:outerShdw blurRad="38100" dist="38100" dir="2700000" algn="tl">
                    <a:srgbClr val="000000">
                      <a:alpha val="43137"/>
                    </a:srgbClr>
                  </a:outerShdw>
                </a:effectLst>
                <a:latin typeface="Ink Free" panose="03080402000500000000" pitchFamily="66" charset="0"/>
              </a:rPr>
              <a:t> College</a:t>
            </a:r>
            <a:endParaRPr lang="en-GB" sz="4400" b="1" dirty="0">
              <a:effectLst>
                <a:outerShdw blurRad="38100" dist="38100" dir="2700000" algn="tl">
                  <a:srgbClr val="000000">
                    <a:alpha val="43137"/>
                  </a:srgbClr>
                </a:outerShdw>
              </a:effectLst>
              <a:latin typeface="Ink Free" panose="03080402000500000000" pitchFamily="66" charset="0"/>
            </a:endParaRPr>
          </a:p>
        </p:txBody>
      </p:sp>
      <p:sp>
        <p:nvSpPr>
          <p:cNvPr id="6" name="TextBox 5"/>
          <p:cNvSpPr txBox="1"/>
          <p:nvPr/>
        </p:nvSpPr>
        <p:spPr>
          <a:xfrm>
            <a:off x="6744237" y="3690312"/>
            <a:ext cx="5323268" cy="3662541"/>
          </a:xfrm>
          <a:prstGeom prst="rect">
            <a:avLst/>
          </a:prstGeom>
          <a:noFill/>
        </p:spPr>
        <p:txBody>
          <a:bodyPr wrap="square" rtlCol="0">
            <a:spAutoFit/>
          </a:bodyPr>
          <a:lstStyle/>
          <a:p>
            <a:pPr algn="ctr"/>
            <a:r>
              <a:rPr lang="en-GB" sz="3200" b="1" dirty="0" smtClean="0">
                <a:effectLst>
                  <a:outerShdw blurRad="38100" dist="38100" dir="2700000" algn="tl">
                    <a:srgbClr val="000000">
                      <a:alpha val="43137"/>
                    </a:srgbClr>
                  </a:outerShdw>
                </a:effectLst>
                <a:latin typeface="Ink Free" panose="03080402000500000000" pitchFamily="66" charset="0"/>
              </a:rPr>
              <a:t>The English Literature Department</a:t>
            </a:r>
          </a:p>
          <a:p>
            <a:pPr algn="ctr"/>
            <a:r>
              <a:rPr lang="en-GB" sz="2300" b="1" dirty="0" smtClean="0">
                <a:effectLst>
                  <a:outerShdw blurRad="38100" dist="38100" dir="2700000" algn="tl">
                    <a:srgbClr val="000000">
                      <a:alpha val="43137"/>
                    </a:srgbClr>
                  </a:outerShdw>
                </a:effectLst>
                <a:latin typeface="Ink Free" panose="03080402000500000000" pitchFamily="66" charset="0"/>
              </a:rPr>
              <a:t>Miss J. Mason – Curriculum Leader</a:t>
            </a:r>
          </a:p>
          <a:p>
            <a:pPr algn="ctr"/>
            <a:r>
              <a:rPr lang="en-GB" sz="2300" b="1" dirty="0" smtClean="0">
                <a:effectLst>
                  <a:outerShdw blurRad="38100" dist="38100" dir="2700000" algn="tl">
                    <a:srgbClr val="000000">
                      <a:alpha val="43137"/>
                    </a:srgbClr>
                  </a:outerShdw>
                </a:effectLst>
                <a:latin typeface="Ink Free" panose="03080402000500000000" pitchFamily="66" charset="0"/>
              </a:rPr>
              <a:t>Miss E. Cotter – English and Drama</a:t>
            </a:r>
          </a:p>
          <a:p>
            <a:pPr algn="ctr"/>
            <a:r>
              <a:rPr lang="en-GB" sz="2300" b="1" dirty="0" smtClean="0">
                <a:effectLst>
                  <a:outerShdw blurRad="38100" dist="38100" dir="2700000" algn="tl">
                    <a:srgbClr val="000000">
                      <a:alpha val="43137"/>
                    </a:srgbClr>
                  </a:outerShdw>
                </a:effectLst>
                <a:latin typeface="Ink Free" panose="03080402000500000000" pitchFamily="66" charset="0"/>
              </a:rPr>
              <a:t>Ms A. </a:t>
            </a:r>
            <a:r>
              <a:rPr lang="en-GB" sz="2300" b="1" dirty="0">
                <a:effectLst>
                  <a:outerShdw blurRad="38100" dist="38100" dir="2700000" algn="tl">
                    <a:srgbClr val="000000">
                      <a:alpha val="43137"/>
                    </a:srgbClr>
                  </a:outerShdw>
                </a:effectLst>
                <a:latin typeface="Ink Free" panose="03080402000500000000" pitchFamily="66" charset="0"/>
              </a:rPr>
              <a:t>Laverty </a:t>
            </a:r>
            <a:endParaRPr lang="en-GB" sz="2300" b="1" dirty="0" smtClean="0">
              <a:effectLst>
                <a:outerShdw blurRad="38100" dist="38100" dir="2700000" algn="tl">
                  <a:srgbClr val="000000">
                    <a:alpha val="43137"/>
                  </a:srgbClr>
                </a:outerShdw>
              </a:effectLst>
              <a:latin typeface="Ink Free" panose="03080402000500000000" pitchFamily="66" charset="0"/>
            </a:endParaRPr>
          </a:p>
          <a:p>
            <a:pPr algn="ctr"/>
            <a:r>
              <a:rPr lang="en-GB" sz="2300" b="1" dirty="0" smtClean="0">
                <a:effectLst>
                  <a:outerShdw blurRad="38100" dist="38100" dir="2700000" algn="tl">
                    <a:srgbClr val="000000">
                      <a:alpha val="43137"/>
                    </a:srgbClr>
                  </a:outerShdw>
                </a:effectLst>
                <a:latin typeface="Ink Free" panose="03080402000500000000" pitchFamily="66" charset="0"/>
              </a:rPr>
              <a:t>Mr </a:t>
            </a:r>
            <a:r>
              <a:rPr lang="en-GB" sz="2300" b="1" dirty="0">
                <a:effectLst>
                  <a:outerShdw blurRad="38100" dist="38100" dir="2700000" algn="tl">
                    <a:srgbClr val="000000">
                      <a:alpha val="43137"/>
                    </a:srgbClr>
                  </a:outerShdw>
                </a:effectLst>
                <a:latin typeface="Ink Free" panose="03080402000500000000" pitchFamily="66" charset="0"/>
              </a:rPr>
              <a:t>O. </a:t>
            </a:r>
            <a:r>
              <a:rPr lang="en-GB" sz="2300" b="1" dirty="0" smtClean="0">
                <a:effectLst>
                  <a:outerShdw blurRad="38100" dist="38100" dir="2700000" algn="tl">
                    <a:srgbClr val="000000">
                      <a:alpha val="43137"/>
                    </a:srgbClr>
                  </a:outerShdw>
                </a:effectLst>
                <a:latin typeface="Ink Free" panose="03080402000500000000" pitchFamily="66" charset="0"/>
              </a:rPr>
              <a:t>Gibson</a:t>
            </a:r>
          </a:p>
          <a:p>
            <a:pPr algn="ctr"/>
            <a:r>
              <a:rPr lang="en-GB" sz="2300" b="1" dirty="0" smtClean="0">
                <a:effectLst>
                  <a:outerShdw blurRad="38100" dist="38100" dir="2700000" algn="tl">
                    <a:srgbClr val="000000">
                      <a:alpha val="43137"/>
                    </a:srgbClr>
                  </a:outerShdw>
                </a:effectLst>
                <a:latin typeface="Ink Free" panose="03080402000500000000" pitchFamily="66" charset="0"/>
              </a:rPr>
              <a:t>Mrs K. O’Brien</a:t>
            </a:r>
          </a:p>
          <a:p>
            <a:pPr algn="ctr"/>
            <a:r>
              <a:rPr lang="en-GB" sz="2300" b="1" dirty="0" smtClean="0">
                <a:effectLst>
                  <a:outerShdw blurRad="38100" dist="38100" dir="2700000" algn="tl">
                    <a:srgbClr val="000000">
                      <a:alpha val="43137"/>
                    </a:srgbClr>
                  </a:outerShdw>
                </a:effectLst>
                <a:latin typeface="Ink Free" panose="03080402000500000000" pitchFamily="66" charset="0"/>
              </a:rPr>
              <a:t>Ms R. </a:t>
            </a:r>
            <a:r>
              <a:rPr lang="en-GB" sz="2300" b="1" dirty="0" err="1" smtClean="0">
                <a:effectLst>
                  <a:outerShdw blurRad="38100" dist="38100" dir="2700000" algn="tl">
                    <a:srgbClr val="000000">
                      <a:alpha val="43137"/>
                    </a:srgbClr>
                  </a:outerShdw>
                </a:effectLst>
                <a:latin typeface="Ink Free" panose="03080402000500000000" pitchFamily="66" charset="0"/>
              </a:rPr>
              <a:t>Wolfreys</a:t>
            </a:r>
            <a:endParaRPr lang="en-GB" sz="2300" b="1" dirty="0" smtClean="0">
              <a:effectLst>
                <a:outerShdw blurRad="38100" dist="38100" dir="2700000" algn="tl">
                  <a:srgbClr val="000000">
                    <a:alpha val="43137"/>
                  </a:srgbClr>
                </a:outerShdw>
              </a:effectLst>
              <a:latin typeface="Ink Free" panose="03080402000500000000" pitchFamily="66" charset="0"/>
            </a:endParaRPr>
          </a:p>
          <a:p>
            <a:pPr algn="ctr"/>
            <a:endParaRPr lang="en-GB" sz="2400" b="1" dirty="0" smtClean="0">
              <a:effectLst>
                <a:outerShdw blurRad="38100" dist="38100" dir="2700000" algn="tl">
                  <a:srgbClr val="000000">
                    <a:alpha val="43137"/>
                  </a:srgbClr>
                </a:outerShdw>
              </a:effectLst>
              <a:latin typeface="Ink Free" panose="03080402000500000000" pitchFamily="66"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04422630"/>
      </p:ext>
    </p:extLst>
  </p:cSld>
  <p:clrMapOvr>
    <a:masterClrMapping/>
  </p:clrMapOvr>
  <mc:AlternateContent xmlns:mc="http://schemas.openxmlformats.org/markup-compatibility/2006" xmlns:p14="http://schemas.microsoft.com/office/powerpoint/2010/main">
    <mc:Choice Requires="p14">
      <p:transition spd="slow" p14:dur="2000" advTm="34080"/>
    </mc:Choice>
    <mc:Fallback xmlns="">
      <p:transition spd="slow" advTm="3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07258602"/>
              </p:ext>
            </p:extLst>
          </p:nvPr>
        </p:nvGraphicFramePr>
        <p:xfrm>
          <a:off x="228618" y="815584"/>
          <a:ext cx="5507776" cy="4518929"/>
        </p:xfrm>
        <a:graphic>
          <a:graphicData uri="http://schemas.openxmlformats.org/drawingml/2006/table">
            <a:tbl>
              <a:tblPr firstRow="1" firstCol="1" bandRow="1"/>
              <a:tblGrid>
                <a:gridCol w="2169037">
                  <a:extLst>
                    <a:ext uri="{9D8B030D-6E8A-4147-A177-3AD203B41FA5}">
                      <a16:colId xmlns:a16="http://schemas.microsoft.com/office/drawing/2014/main" val="20000"/>
                    </a:ext>
                  </a:extLst>
                </a:gridCol>
                <a:gridCol w="3338739">
                  <a:extLst>
                    <a:ext uri="{9D8B030D-6E8A-4147-A177-3AD203B41FA5}">
                      <a16:colId xmlns:a16="http://schemas.microsoft.com/office/drawing/2014/main" val="20001"/>
                    </a:ext>
                  </a:extLst>
                </a:gridCol>
              </a:tblGrid>
              <a:tr h="568043">
                <a:tc gridSpan="2">
                  <a:txBody>
                    <a:bodyPr/>
                    <a:lstStyle/>
                    <a:p>
                      <a:pPr algn="just">
                        <a:lnSpc>
                          <a:spcPct val="115000"/>
                        </a:lnSpc>
                        <a:spcAft>
                          <a:spcPts val="0"/>
                        </a:spcAft>
                      </a:pPr>
                      <a:r>
                        <a:rPr lang="en-GB" sz="1800" b="1" dirty="0">
                          <a:solidFill>
                            <a:schemeClr val="bg1"/>
                          </a:solidFill>
                          <a:effectLst/>
                          <a:latin typeface="Ink Free" panose="03080402000500000000" pitchFamily="66" charset="0"/>
                          <a:ea typeface="Calibri" panose="020F0502020204030204" pitchFamily="34" charset="0"/>
                          <a:cs typeface="Times New Roman" panose="02020603050405020304" pitchFamily="18" charset="0"/>
                        </a:rPr>
                        <a:t>YEAR ONE </a:t>
                      </a:r>
                      <a:endParaRPr lang="en-GB" sz="1800" dirty="0">
                        <a:solidFill>
                          <a:schemeClr val="bg1"/>
                        </a:solidFill>
                        <a:effectLst/>
                        <a:latin typeface="Ink Free" panose="03080402000500000000" pitchFamily="66" charset="0"/>
                        <a:ea typeface="Calibri" panose="020F0502020204030204" pitchFamily="34" charset="0"/>
                        <a:cs typeface="Times New Roman" panose="02020603050405020304" pitchFamily="18" charset="0"/>
                      </a:endParaRPr>
                    </a:p>
                    <a:p>
                      <a:pPr algn="ctr">
                        <a:lnSpc>
                          <a:spcPct val="115000"/>
                        </a:lnSpc>
                        <a:spcAft>
                          <a:spcPts val="0"/>
                        </a:spcAft>
                      </a:pPr>
                      <a:r>
                        <a:rPr lang="en-GB" sz="1600" b="1" dirty="0">
                          <a:effectLst/>
                          <a:latin typeface="Candara" panose="020E050203030302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744" marR="61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en-GB"/>
                    </a:p>
                  </a:txBody>
                  <a:tcPr/>
                </a:tc>
                <a:extLst>
                  <a:ext uri="{0D108BD9-81ED-4DB2-BD59-A6C34878D82A}">
                    <a16:rowId xmlns:a16="http://schemas.microsoft.com/office/drawing/2014/main" val="10000"/>
                  </a:ext>
                </a:extLst>
              </a:tr>
              <a:tr h="675752">
                <a:tc>
                  <a:txBody>
                    <a:bodyPr/>
                    <a:lstStyle/>
                    <a:p>
                      <a:pPr>
                        <a:lnSpc>
                          <a:spcPct val="115000"/>
                        </a:lnSpc>
                        <a:spcAft>
                          <a:spcPts val="0"/>
                        </a:spcAft>
                      </a:pPr>
                      <a:r>
                        <a:rPr lang="en-GB" sz="1200" b="1">
                          <a:effectLst/>
                          <a:latin typeface="Arial" panose="020B0604020202020204" pitchFamily="34" charset="0"/>
                          <a:ea typeface="Calibri" panose="020F0502020204030204" pitchFamily="34" charset="0"/>
                          <a:cs typeface="Arial" panose="020B0604020202020204" pitchFamily="34" charset="0"/>
                        </a:rPr>
                        <a:t>Autumn Term </a:t>
                      </a:r>
                      <a:endParaRPr lang="en-GB" sz="105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n-GB" sz="1200" b="1">
                          <a:effectLst/>
                          <a:latin typeface="Arial" panose="020B0604020202020204" pitchFamily="34" charset="0"/>
                          <a:ea typeface="Calibri" panose="020F0502020204030204" pitchFamily="34" charset="0"/>
                          <a:cs typeface="Arial" panose="020B0604020202020204" pitchFamily="34" charset="0"/>
                        </a:rPr>
                        <a:t> </a:t>
                      </a:r>
                      <a:endParaRPr lang="en-GB" sz="1050">
                        <a:effectLst/>
                        <a:latin typeface="Arial" panose="020B0604020202020204" pitchFamily="34" charset="0"/>
                        <a:ea typeface="Calibri" panose="020F0502020204030204" pitchFamily="34" charset="0"/>
                        <a:cs typeface="Arial" panose="020B0604020202020204" pitchFamily="34" charset="0"/>
                      </a:endParaRPr>
                    </a:p>
                  </a:txBody>
                  <a:tcPr marL="61744" marR="61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
                      </a:pPr>
                      <a:r>
                        <a:rPr lang="en-GB" sz="1200" dirty="0">
                          <a:effectLst/>
                          <a:latin typeface="Arial" panose="020B0604020202020204" pitchFamily="34" charset="0"/>
                          <a:cs typeface="Arial" panose="020B0604020202020204" pitchFamily="34" charset="0"/>
                        </a:rPr>
                        <a:t>A Level Induction </a:t>
                      </a:r>
                      <a:endParaRPr lang="en-GB" sz="1050" dirty="0">
                        <a:effectLst/>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pPr>
                      <a:r>
                        <a:rPr lang="en-GB" sz="1200" dirty="0">
                          <a:effectLst/>
                          <a:latin typeface="Arial" panose="020B0604020202020204" pitchFamily="34" charset="0"/>
                          <a:cs typeface="Arial" panose="020B0604020202020204" pitchFamily="34" charset="0"/>
                        </a:rPr>
                        <a:t>Poems of The Decade </a:t>
                      </a:r>
                      <a:endParaRPr lang="en-GB" sz="1050" dirty="0">
                        <a:effectLst/>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pPr>
                      <a:r>
                        <a:rPr lang="en-GB" sz="1200" dirty="0">
                          <a:effectLst/>
                          <a:latin typeface="Arial" panose="020B0604020202020204" pitchFamily="34" charset="0"/>
                          <a:cs typeface="Arial" panose="020B0604020202020204" pitchFamily="34" charset="0"/>
                        </a:rPr>
                        <a:t> ‘A Streetcar Named Desire’</a:t>
                      </a:r>
                      <a:endParaRPr lang="en-GB" sz="1050" dirty="0">
                        <a:effectLst/>
                        <a:latin typeface="Arial" panose="020B0604020202020204" pitchFamily="34" charset="0"/>
                        <a:cs typeface="Arial" panose="020B0604020202020204" pitchFamily="34" charset="0"/>
                      </a:endParaRPr>
                    </a:p>
                  </a:txBody>
                  <a:tcPr marL="61744" marR="61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8243">
                <a:tc>
                  <a:txBody>
                    <a:bodyPr/>
                    <a:lstStyle/>
                    <a:p>
                      <a:pPr>
                        <a:lnSpc>
                          <a:spcPct val="115000"/>
                        </a:lnSpc>
                        <a:spcAft>
                          <a:spcPts val="0"/>
                        </a:spcAft>
                      </a:pPr>
                      <a:r>
                        <a:rPr lang="en-GB" sz="1200" b="1" dirty="0">
                          <a:effectLst/>
                          <a:latin typeface="Arial" panose="020B0604020202020204" pitchFamily="34" charset="0"/>
                          <a:ea typeface="Calibri" panose="020F0502020204030204" pitchFamily="34" charset="0"/>
                          <a:cs typeface="Arial" panose="020B0604020202020204" pitchFamily="34" charset="0"/>
                        </a:rPr>
                        <a:t>Spring Term </a:t>
                      </a:r>
                      <a:endParaRPr lang="en-GB" sz="105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n-GB" sz="1200" b="1" dirty="0">
                          <a:effectLst/>
                          <a:latin typeface="Arial" panose="020B0604020202020204" pitchFamily="34" charset="0"/>
                          <a:ea typeface="Calibri" panose="020F0502020204030204" pitchFamily="34" charset="0"/>
                          <a:cs typeface="Arial" panose="020B0604020202020204" pitchFamily="34" charset="0"/>
                        </a:rPr>
                        <a:t> </a:t>
                      </a:r>
                      <a:endParaRPr lang="en-GB" sz="1050" dirty="0">
                        <a:effectLst/>
                        <a:latin typeface="Arial" panose="020B0604020202020204" pitchFamily="34" charset="0"/>
                        <a:ea typeface="Calibri" panose="020F0502020204030204" pitchFamily="34" charset="0"/>
                        <a:cs typeface="Arial" panose="020B0604020202020204" pitchFamily="34" charset="0"/>
                      </a:endParaRPr>
                    </a:p>
                  </a:txBody>
                  <a:tcPr marL="61744" marR="61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
                      </a:pPr>
                      <a:r>
                        <a:rPr lang="en-GB" sz="1200">
                          <a:effectLst/>
                          <a:latin typeface="Arial" panose="020B0604020202020204" pitchFamily="34" charset="0"/>
                          <a:cs typeface="Arial" panose="020B0604020202020204" pitchFamily="34" charset="0"/>
                        </a:rPr>
                        <a:t>‘A Streetcar Named Desire’</a:t>
                      </a:r>
                      <a:endParaRPr lang="en-GB" sz="1050">
                        <a:effectLst/>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pPr>
                      <a:r>
                        <a:rPr lang="en-GB" sz="1200">
                          <a:effectLst/>
                          <a:latin typeface="Arial" panose="020B0604020202020204" pitchFamily="34" charset="0"/>
                          <a:cs typeface="Arial" panose="020B0604020202020204" pitchFamily="34" charset="0"/>
                        </a:rPr>
                        <a:t>‘Othello’ </a:t>
                      </a:r>
                      <a:endParaRPr lang="en-GB" sz="1050">
                        <a:effectLst/>
                        <a:latin typeface="Arial" panose="020B0604020202020204" pitchFamily="34" charset="0"/>
                        <a:cs typeface="Arial" panose="020B0604020202020204" pitchFamily="34" charset="0"/>
                      </a:endParaRPr>
                    </a:p>
                  </a:txBody>
                  <a:tcPr marL="61744" marR="61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8243">
                <a:tc>
                  <a:txBody>
                    <a:bodyPr/>
                    <a:lstStyle/>
                    <a:p>
                      <a:pPr>
                        <a:lnSpc>
                          <a:spcPct val="115000"/>
                        </a:lnSpc>
                        <a:spcAft>
                          <a:spcPts val="0"/>
                        </a:spcAft>
                      </a:pPr>
                      <a:r>
                        <a:rPr lang="en-GB" sz="1200" b="1">
                          <a:effectLst/>
                          <a:latin typeface="Arial" panose="020B0604020202020204" pitchFamily="34" charset="0"/>
                          <a:ea typeface="Calibri" panose="020F0502020204030204" pitchFamily="34" charset="0"/>
                          <a:cs typeface="Arial" panose="020B0604020202020204" pitchFamily="34" charset="0"/>
                        </a:rPr>
                        <a:t>Summer Term </a:t>
                      </a:r>
                      <a:endParaRPr lang="en-GB" sz="105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n-GB" sz="1200" b="1">
                          <a:effectLst/>
                          <a:latin typeface="Arial" panose="020B0604020202020204" pitchFamily="34" charset="0"/>
                          <a:ea typeface="Calibri" panose="020F0502020204030204" pitchFamily="34" charset="0"/>
                          <a:cs typeface="Arial" panose="020B0604020202020204" pitchFamily="34" charset="0"/>
                        </a:rPr>
                        <a:t> </a:t>
                      </a:r>
                      <a:endParaRPr lang="en-GB" sz="1050">
                        <a:effectLst/>
                        <a:latin typeface="Arial" panose="020B0604020202020204" pitchFamily="34" charset="0"/>
                        <a:ea typeface="Calibri" panose="020F0502020204030204" pitchFamily="34" charset="0"/>
                        <a:cs typeface="Arial" panose="020B0604020202020204" pitchFamily="34" charset="0"/>
                      </a:endParaRPr>
                    </a:p>
                  </a:txBody>
                  <a:tcPr marL="61744" marR="61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
                      </a:pPr>
                      <a:r>
                        <a:rPr lang="en-GB" sz="1200">
                          <a:effectLst/>
                          <a:latin typeface="Arial" panose="020B0604020202020204" pitchFamily="34" charset="0"/>
                          <a:cs typeface="Arial" panose="020B0604020202020204" pitchFamily="34" charset="0"/>
                        </a:rPr>
                        <a:t>Revision </a:t>
                      </a:r>
                      <a:endParaRPr lang="en-GB" sz="1050">
                        <a:effectLst/>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pPr>
                      <a:r>
                        <a:rPr lang="en-GB" sz="1200">
                          <a:effectLst/>
                          <a:latin typeface="Arial" panose="020B0604020202020204" pitchFamily="34" charset="0"/>
                          <a:cs typeface="Arial" panose="020B0604020202020204" pitchFamily="34" charset="0"/>
                        </a:rPr>
                        <a:t>End of year exams </a:t>
                      </a:r>
                      <a:endParaRPr lang="en-GB" sz="1050">
                        <a:effectLst/>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pPr>
                      <a:r>
                        <a:rPr lang="en-GB" sz="1200">
                          <a:effectLst/>
                          <a:latin typeface="Arial" panose="020B0604020202020204" pitchFamily="34" charset="0"/>
                          <a:cs typeface="Arial" panose="020B0604020202020204" pitchFamily="34" charset="0"/>
                        </a:rPr>
                        <a:t>Coursework </a:t>
                      </a:r>
                      <a:endParaRPr lang="en-GB" sz="1050">
                        <a:effectLst/>
                        <a:latin typeface="Arial" panose="020B0604020202020204" pitchFamily="34" charset="0"/>
                        <a:cs typeface="Arial" panose="020B0604020202020204" pitchFamily="34" charset="0"/>
                      </a:endParaRPr>
                    </a:p>
                  </a:txBody>
                  <a:tcPr marL="61744" marR="61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8043">
                <a:tc gridSpan="2">
                  <a:txBody>
                    <a:bodyPr/>
                    <a:lstStyle/>
                    <a:p>
                      <a:pPr algn="just">
                        <a:lnSpc>
                          <a:spcPct val="115000"/>
                        </a:lnSpc>
                        <a:spcAft>
                          <a:spcPts val="0"/>
                        </a:spcAft>
                      </a:pPr>
                      <a:r>
                        <a:rPr lang="en-GB" sz="1800" b="1" dirty="0">
                          <a:solidFill>
                            <a:schemeClr val="bg1"/>
                          </a:solidFill>
                          <a:effectLst/>
                          <a:latin typeface="Ink Free" panose="03080402000500000000" pitchFamily="66" charset="0"/>
                          <a:ea typeface="Calibri" panose="020F0502020204030204" pitchFamily="34" charset="0"/>
                          <a:cs typeface="Arial" panose="020B0604020202020204" pitchFamily="34" charset="0"/>
                        </a:rPr>
                        <a:t>YEAR TWO </a:t>
                      </a:r>
                      <a:endParaRPr lang="en-GB" sz="1050" dirty="0">
                        <a:solidFill>
                          <a:schemeClr val="bg1"/>
                        </a:solidFill>
                        <a:effectLst/>
                        <a:latin typeface="Ink Free" panose="03080402000500000000" pitchFamily="66" charset="0"/>
                        <a:ea typeface="Calibri" panose="020F0502020204030204" pitchFamily="34" charset="0"/>
                        <a:cs typeface="Arial" panose="020B0604020202020204" pitchFamily="34" charset="0"/>
                      </a:endParaRPr>
                    </a:p>
                    <a:p>
                      <a:pPr algn="ctr">
                        <a:lnSpc>
                          <a:spcPct val="115000"/>
                        </a:lnSpc>
                        <a:spcAft>
                          <a:spcPts val="0"/>
                        </a:spcAft>
                      </a:pPr>
                      <a:r>
                        <a:rPr lang="en-GB" sz="1800" b="1" dirty="0">
                          <a:effectLst/>
                          <a:latin typeface="Arial" panose="020B0604020202020204" pitchFamily="34" charset="0"/>
                          <a:ea typeface="Calibri" panose="020F0502020204030204" pitchFamily="34" charset="0"/>
                          <a:cs typeface="Arial" panose="020B0604020202020204" pitchFamily="34" charset="0"/>
                        </a:rPr>
                        <a:t> </a:t>
                      </a:r>
                      <a:endParaRPr lang="en-GB" sz="1050" dirty="0">
                        <a:effectLst/>
                        <a:latin typeface="Arial" panose="020B0604020202020204" pitchFamily="34" charset="0"/>
                        <a:ea typeface="Calibri" panose="020F0502020204030204" pitchFamily="34" charset="0"/>
                        <a:cs typeface="Arial" panose="020B0604020202020204" pitchFamily="34" charset="0"/>
                      </a:endParaRPr>
                    </a:p>
                  </a:txBody>
                  <a:tcPr marL="61744" marR="61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en-GB"/>
                    </a:p>
                  </a:txBody>
                  <a:tcPr/>
                </a:tc>
                <a:extLst>
                  <a:ext uri="{0D108BD9-81ED-4DB2-BD59-A6C34878D82A}">
                    <a16:rowId xmlns:a16="http://schemas.microsoft.com/office/drawing/2014/main" val="10004"/>
                  </a:ext>
                </a:extLst>
              </a:tr>
              <a:tr h="517962">
                <a:tc>
                  <a:txBody>
                    <a:bodyPr/>
                    <a:lstStyle/>
                    <a:p>
                      <a:pPr>
                        <a:lnSpc>
                          <a:spcPct val="115000"/>
                        </a:lnSpc>
                        <a:spcAft>
                          <a:spcPts val="0"/>
                        </a:spcAft>
                      </a:pPr>
                      <a:r>
                        <a:rPr lang="en-GB" sz="1200" b="1">
                          <a:effectLst/>
                          <a:latin typeface="Arial" panose="020B0604020202020204" pitchFamily="34" charset="0"/>
                          <a:ea typeface="Calibri" panose="020F0502020204030204" pitchFamily="34" charset="0"/>
                          <a:cs typeface="Arial" panose="020B0604020202020204" pitchFamily="34" charset="0"/>
                        </a:rPr>
                        <a:t>Autumn Term </a:t>
                      </a:r>
                      <a:endParaRPr lang="en-GB" sz="1050">
                        <a:effectLst/>
                        <a:latin typeface="Arial" panose="020B0604020202020204" pitchFamily="34" charset="0"/>
                        <a:ea typeface="Calibri" panose="020F0502020204030204" pitchFamily="34" charset="0"/>
                        <a:cs typeface="Arial" panose="020B0604020202020204" pitchFamily="34" charset="0"/>
                      </a:endParaRPr>
                    </a:p>
                  </a:txBody>
                  <a:tcPr marL="61744" marR="61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
                      </a:pPr>
                      <a:r>
                        <a:rPr lang="en-GB" sz="1200">
                          <a:effectLst/>
                          <a:latin typeface="Arial" panose="020B0604020202020204" pitchFamily="34" charset="0"/>
                          <a:cs typeface="Arial" panose="020B0604020202020204" pitchFamily="34" charset="0"/>
                        </a:rPr>
                        <a:t>Coursework </a:t>
                      </a:r>
                      <a:endParaRPr lang="en-GB" sz="1050">
                        <a:effectLst/>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pPr>
                      <a:r>
                        <a:rPr lang="en-GB" sz="1200">
                          <a:effectLst/>
                          <a:latin typeface="Arial" panose="020B0604020202020204" pitchFamily="34" charset="0"/>
                          <a:cs typeface="Arial" panose="020B0604020202020204" pitchFamily="34" charset="0"/>
                        </a:rPr>
                        <a:t>Prose</a:t>
                      </a:r>
                      <a:endParaRPr lang="en-GB" sz="1050">
                        <a:effectLst/>
                        <a:latin typeface="Arial" panose="020B0604020202020204" pitchFamily="34" charset="0"/>
                        <a:cs typeface="Arial" panose="020B0604020202020204" pitchFamily="34" charset="0"/>
                      </a:endParaRPr>
                    </a:p>
                  </a:txBody>
                  <a:tcPr marL="61744" marR="61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75752">
                <a:tc>
                  <a:txBody>
                    <a:bodyPr/>
                    <a:lstStyle/>
                    <a:p>
                      <a:pPr>
                        <a:lnSpc>
                          <a:spcPct val="115000"/>
                        </a:lnSpc>
                        <a:spcAft>
                          <a:spcPts val="0"/>
                        </a:spcAft>
                      </a:pPr>
                      <a:r>
                        <a:rPr lang="en-GB" sz="1200" b="1">
                          <a:effectLst/>
                          <a:latin typeface="Arial" panose="020B0604020202020204" pitchFamily="34" charset="0"/>
                          <a:ea typeface="Calibri" panose="020F0502020204030204" pitchFamily="34" charset="0"/>
                          <a:cs typeface="Arial" panose="020B0604020202020204" pitchFamily="34" charset="0"/>
                        </a:rPr>
                        <a:t>Spring Term </a:t>
                      </a:r>
                      <a:endParaRPr lang="en-GB" sz="105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n-GB" sz="1200" b="1">
                          <a:effectLst/>
                          <a:latin typeface="Arial" panose="020B0604020202020204" pitchFamily="34" charset="0"/>
                          <a:ea typeface="Calibri" panose="020F0502020204030204" pitchFamily="34" charset="0"/>
                          <a:cs typeface="Arial" panose="020B0604020202020204" pitchFamily="34" charset="0"/>
                        </a:rPr>
                        <a:t> </a:t>
                      </a:r>
                      <a:endParaRPr lang="en-GB" sz="1050">
                        <a:effectLst/>
                        <a:latin typeface="Arial" panose="020B0604020202020204" pitchFamily="34" charset="0"/>
                        <a:ea typeface="Calibri" panose="020F0502020204030204" pitchFamily="34" charset="0"/>
                        <a:cs typeface="Arial" panose="020B0604020202020204" pitchFamily="34" charset="0"/>
                      </a:endParaRPr>
                    </a:p>
                  </a:txBody>
                  <a:tcPr marL="61744" marR="61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
                      </a:pPr>
                      <a:r>
                        <a:rPr lang="en-GB" sz="1200">
                          <a:effectLst/>
                          <a:latin typeface="Arial" panose="020B0604020202020204" pitchFamily="34" charset="0"/>
                          <a:cs typeface="Arial" panose="020B0604020202020204" pitchFamily="34" charset="0"/>
                        </a:rPr>
                        <a:t>Drama Revision</a:t>
                      </a:r>
                      <a:endParaRPr lang="en-GB" sz="1050">
                        <a:effectLst/>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pPr>
                      <a:r>
                        <a:rPr lang="en-GB" sz="1200">
                          <a:effectLst/>
                          <a:latin typeface="Arial" panose="020B0604020202020204" pitchFamily="34" charset="0"/>
                          <a:cs typeface="Arial" panose="020B0604020202020204" pitchFamily="34" charset="0"/>
                        </a:rPr>
                        <a:t>Christian Rossetti</a:t>
                      </a:r>
                      <a:endParaRPr lang="en-GB" sz="1050">
                        <a:effectLst/>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pPr>
                      <a:r>
                        <a:rPr lang="en-GB" sz="1200">
                          <a:effectLst/>
                          <a:latin typeface="Arial" panose="020B0604020202020204" pitchFamily="34" charset="0"/>
                          <a:cs typeface="Arial" panose="020B0604020202020204" pitchFamily="34" charset="0"/>
                        </a:rPr>
                        <a:t>Poems of The Decade</a:t>
                      </a:r>
                      <a:endParaRPr lang="en-GB" sz="1050">
                        <a:effectLst/>
                        <a:latin typeface="Arial" panose="020B0604020202020204" pitchFamily="34" charset="0"/>
                        <a:cs typeface="Arial" panose="020B0604020202020204" pitchFamily="34" charset="0"/>
                      </a:endParaRPr>
                    </a:p>
                  </a:txBody>
                  <a:tcPr marL="61744" marR="61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29300">
                <a:tc>
                  <a:txBody>
                    <a:bodyPr/>
                    <a:lstStyle/>
                    <a:p>
                      <a:pPr>
                        <a:lnSpc>
                          <a:spcPct val="115000"/>
                        </a:lnSpc>
                        <a:spcAft>
                          <a:spcPts val="0"/>
                        </a:spcAft>
                      </a:pPr>
                      <a:r>
                        <a:rPr lang="en-GB" sz="1200" b="1">
                          <a:effectLst/>
                          <a:latin typeface="Arial" panose="020B0604020202020204" pitchFamily="34" charset="0"/>
                          <a:ea typeface="Calibri" panose="020F0502020204030204" pitchFamily="34" charset="0"/>
                          <a:cs typeface="Arial" panose="020B0604020202020204" pitchFamily="34" charset="0"/>
                        </a:rPr>
                        <a:t>Summer Term </a:t>
                      </a:r>
                      <a:endParaRPr lang="en-GB" sz="1050">
                        <a:effectLst/>
                        <a:latin typeface="Arial" panose="020B0604020202020204" pitchFamily="34" charset="0"/>
                        <a:ea typeface="Calibri" panose="020F0502020204030204" pitchFamily="34" charset="0"/>
                        <a:cs typeface="Arial" panose="020B0604020202020204" pitchFamily="34" charset="0"/>
                      </a:endParaRPr>
                    </a:p>
                  </a:txBody>
                  <a:tcPr marL="61744" marR="61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
                      </a:pPr>
                      <a:r>
                        <a:rPr lang="en-GB" sz="1200" dirty="0">
                          <a:effectLst/>
                          <a:latin typeface="Arial" panose="020B0604020202020204" pitchFamily="34" charset="0"/>
                          <a:cs typeface="Arial" panose="020B0604020202020204" pitchFamily="34" charset="0"/>
                        </a:rPr>
                        <a:t>Revision </a:t>
                      </a:r>
                      <a:endParaRPr lang="en-GB" sz="1050" dirty="0">
                        <a:effectLst/>
                        <a:latin typeface="Arial" panose="020B0604020202020204" pitchFamily="34" charset="0"/>
                        <a:cs typeface="Arial" panose="020B0604020202020204" pitchFamily="34" charset="0"/>
                      </a:endParaRPr>
                    </a:p>
                    <a:p>
                      <a:pPr marL="228600">
                        <a:spcAft>
                          <a:spcPts val="0"/>
                        </a:spcAft>
                      </a:pPr>
                      <a:r>
                        <a:rPr lang="en-GB" sz="1200" dirty="0">
                          <a:effectLst/>
                          <a:latin typeface="Arial" panose="020B0604020202020204" pitchFamily="34" charset="0"/>
                          <a:cs typeface="Arial" panose="020B0604020202020204" pitchFamily="34" charset="0"/>
                        </a:rPr>
                        <a:t> </a:t>
                      </a:r>
                      <a:endParaRPr lang="en-GB" sz="1050" dirty="0">
                        <a:effectLst/>
                        <a:latin typeface="Arial" panose="020B0604020202020204" pitchFamily="34" charset="0"/>
                        <a:cs typeface="Arial" panose="020B0604020202020204" pitchFamily="34" charset="0"/>
                      </a:endParaRPr>
                    </a:p>
                  </a:txBody>
                  <a:tcPr marL="61744" marR="61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7" name="Picture 10" descr="Image result for a streetcar named desir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1100" y="5356098"/>
            <a:ext cx="2505294" cy="14423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lated image">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04534" y="2693999"/>
            <a:ext cx="2726531" cy="41044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frankenstein national theatre">
            <a:hlinkClick r:id="rId7"/>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706117" y="2676751"/>
            <a:ext cx="3412903" cy="41217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oems of the decade">
            <a:hlinkClick r:id="rId9"/>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17917" y="5356897"/>
            <a:ext cx="2563920" cy="1399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1452" y="78027"/>
            <a:ext cx="12191999" cy="769441"/>
          </a:xfrm>
          <a:prstGeom prst="rect">
            <a:avLst/>
          </a:prstGeom>
          <a:noFill/>
        </p:spPr>
        <p:txBody>
          <a:bodyPr wrap="square" rtlCol="0">
            <a:spAutoFit/>
          </a:bodyPr>
          <a:lstStyle/>
          <a:p>
            <a:r>
              <a:rPr lang="en-GB" sz="4400" b="1" dirty="0" smtClean="0">
                <a:effectLst>
                  <a:outerShdw blurRad="38100" dist="38100" dir="2700000" algn="tl">
                    <a:srgbClr val="000000">
                      <a:alpha val="43137"/>
                    </a:srgbClr>
                  </a:outerShdw>
                </a:effectLst>
                <a:latin typeface="Ink Free" panose="03080402000500000000" pitchFamily="66" charset="0"/>
              </a:rPr>
              <a:t>The A Level English Literature course</a:t>
            </a:r>
            <a:endParaRPr lang="en-GB" sz="4400" b="1" dirty="0">
              <a:effectLst>
                <a:outerShdw blurRad="38100" dist="38100" dir="2700000" algn="tl">
                  <a:srgbClr val="000000">
                    <a:alpha val="43137"/>
                  </a:srgbClr>
                </a:outerShdw>
              </a:effectLst>
              <a:latin typeface="Ink Free" panose="03080402000500000000" pitchFamily="66" charset="0"/>
            </a:endParaRPr>
          </a:p>
        </p:txBody>
      </p:sp>
      <p:pic>
        <p:nvPicPr>
          <p:cNvPr id="6" name="Picture 6" descr="Image result for othello">
            <a:hlinkClick r:id="rId11"/>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127633" y="989597"/>
            <a:ext cx="2991387" cy="16206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77764" y="817555"/>
            <a:ext cx="3097798" cy="2185214"/>
          </a:xfrm>
          <a:prstGeom prst="rect">
            <a:avLst/>
          </a:prstGeom>
          <a:noFill/>
        </p:spPr>
        <p:txBody>
          <a:bodyPr wrap="square" rtlCol="0">
            <a:spAutoFit/>
          </a:bodyPr>
          <a:lstStyle/>
          <a:p>
            <a:pPr algn="ctr"/>
            <a:r>
              <a:rPr lang="en-GB" sz="2800" b="1" dirty="0" smtClean="0">
                <a:latin typeface="Ink Free" panose="03080402000500000000" pitchFamily="66" charset="0"/>
              </a:rPr>
              <a:t>Edexcel 9ET0 </a:t>
            </a:r>
          </a:p>
          <a:p>
            <a:pPr algn="ctr"/>
            <a:endParaRPr lang="en-GB" b="1" dirty="0" smtClean="0">
              <a:latin typeface="Ink Free" panose="03080402000500000000" pitchFamily="66" charset="0"/>
            </a:endParaRPr>
          </a:p>
          <a:p>
            <a:pPr algn="ctr"/>
            <a:r>
              <a:rPr lang="en-GB" b="1" dirty="0">
                <a:latin typeface="Ink Free" panose="03080402000500000000" pitchFamily="66" charset="0"/>
                <a:hlinkClick r:id="rId13"/>
              </a:rPr>
              <a:t>https://</a:t>
            </a:r>
            <a:r>
              <a:rPr lang="en-GB" b="1" dirty="0" smtClean="0">
                <a:latin typeface="Ink Free" panose="03080402000500000000" pitchFamily="66" charset="0"/>
                <a:hlinkClick r:id="rId13"/>
              </a:rPr>
              <a:t>qualifications.pearson.com/en/qualifications/edexcel-a-levels/english-language-and-literature-2015.html</a:t>
            </a:r>
            <a:endParaRPr lang="en-GB" b="1" dirty="0" smtClean="0">
              <a:latin typeface="Ink Free" panose="03080402000500000000" pitchFamily="66" charset="0"/>
            </a:endParaRPr>
          </a:p>
          <a:p>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40910519"/>
      </p:ext>
    </p:extLst>
  </p:cSld>
  <p:clrMapOvr>
    <a:masterClrMapping/>
  </p:clrMapOvr>
  <mc:AlternateContent xmlns:mc="http://schemas.openxmlformats.org/markup-compatibility/2006" xmlns:p14="http://schemas.microsoft.com/office/powerpoint/2010/main">
    <mc:Choice Requires="p14">
      <p:transition spd="slow" p14:dur="2000" advTm="48640"/>
    </mc:Choice>
    <mc:Fallback xmlns="">
      <p:transition spd="slow" advTm="48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pic>
        <p:nvPicPr>
          <p:cNvPr id="1030" name="Picture 6" descr="See the source image">
            <a:extLst>
              <a:ext uri="{FF2B5EF4-FFF2-40B4-BE49-F238E27FC236}">
                <a16:creationId xmlns:a16="http://schemas.microsoft.com/office/drawing/2014/main" id="{322D33D1-1BB1-4829-BA1F-4DE6A3E420CA}"/>
              </a:ext>
            </a:extLst>
          </p:cNvPr>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a:off x="1550816" y="0"/>
            <a:ext cx="9143998" cy="48641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4DE7EE0D-AB01-42AA-9063-438AF7CCDE1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938905" y="9041"/>
            <a:ext cx="1729094" cy="23285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FD3233EA-D2E4-4DAD-B08E-74AC954A87FD}"/>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965720" y="2337607"/>
            <a:ext cx="1729094" cy="25587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D8CA4D9F-C12C-4BC1-AB10-A97C22CF732A}"/>
              </a:ext>
            </a:extLst>
          </p:cNvPr>
          <p:cNvGraphicFramePr>
            <a:graphicFrameLocks noGrp="1"/>
          </p:cNvGraphicFramePr>
          <p:nvPr>
            <p:extLst/>
          </p:nvPr>
        </p:nvGraphicFramePr>
        <p:xfrm>
          <a:off x="1524001" y="4864163"/>
          <a:ext cx="9143998" cy="2035851"/>
        </p:xfrm>
        <a:graphic>
          <a:graphicData uri="http://schemas.openxmlformats.org/drawingml/2006/table">
            <a:tbl>
              <a:tblPr firstRow="1" bandRow="1">
                <a:tableStyleId>{F5AB1C69-6EDB-4FF4-983F-18BD219EF322}</a:tableStyleId>
              </a:tblPr>
              <a:tblGrid>
                <a:gridCol w="2385390">
                  <a:extLst>
                    <a:ext uri="{9D8B030D-6E8A-4147-A177-3AD203B41FA5}">
                      <a16:colId xmlns:a16="http://schemas.microsoft.com/office/drawing/2014/main" val="355647297"/>
                    </a:ext>
                  </a:extLst>
                </a:gridCol>
                <a:gridCol w="795131">
                  <a:extLst>
                    <a:ext uri="{9D8B030D-6E8A-4147-A177-3AD203B41FA5}">
                      <a16:colId xmlns:a16="http://schemas.microsoft.com/office/drawing/2014/main" val="3232442083"/>
                    </a:ext>
                  </a:extLst>
                </a:gridCol>
                <a:gridCol w="5963477">
                  <a:extLst>
                    <a:ext uri="{9D8B030D-6E8A-4147-A177-3AD203B41FA5}">
                      <a16:colId xmlns:a16="http://schemas.microsoft.com/office/drawing/2014/main" val="744079117"/>
                    </a:ext>
                  </a:extLst>
                </a:gridCol>
              </a:tblGrid>
              <a:tr h="728184">
                <a:tc>
                  <a:txBody>
                    <a:bodyPr/>
                    <a:lstStyle/>
                    <a:p>
                      <a:pPr algn="ctr"/>
                      <a:r>
                        <a:rPr lang="en-GB" dirty="0"/>
                        <a:t>Want to know more about…</a:t>
                      </a:r>
                    </a:p>
                  </a:txBody>
                  <a:tcPr>
                    <a:solidFill>
                      <a:srgbClr val="FF0000"/>
                    </a:solidFill>
                  </a:tcPr>
                </a:tc>
                <a:tc>
                  <a:txBody>
                    <a:bodyPr/>
                    <a:lstStyle/>
                    <a:p>
                      <a:pPr algn="ctr"/>
                      <a:r>
                        <a:rPr lang="en-GB" dirty="0"/>
                        <a:t>Listen here:</a:t>
                      </a:r>
                    </a:p>
                  </a:txBody>
                  <a:tcPr>
                    <a:solidFill>
                      <a:srgbClr val="FF0000"/>
                    </a:solidFill>
                  </a:tcPr>
                </a:tc>
                <a:tc>
                  <a:txBody>
                    <a:bodyPr/>
                    <a:lstStyle/>
                    <a:p>
                      <a:pPr algn="ctr"/>
                      <a:r>
                        <a:rPr lang="en-GB" dirty="0"/>
                        <a:t>Follow these links to learn even more:</a:t>
                      </a:r>
                    </a:p>
                    <a:p>
                      <a:pPr algn="ctr"/>
                      <a:r>
                        <a:rPr lang="en-GB" dirty="0"/>
                        <a:t>(video links)</a:t>
                      </a:r>
                    </a:p>
                  </a:txBody>
                  <a:tcPr>
                    <a:solidFill>
                      <a:srgbClr val="FF0000"/>
                    </a:solidFill>
                  </a:tcPr>
                </a:tc>
                <a:extLst>
                  <a:ext uri="{0D108BD9-81ED-4DB2-BD59-A6C34878D82A}">
                    <a16:rowId xmlns:a16="http://schemas.microsoft.com/office/drawing/2014/main" val="468861087"/>
                  </a:ext>
                </a:extLst>
              </a:tr>
              <a:tr h="463897">
                <a:tc>
                  <a:txBody>
                    <a:bodyPr/>
                    <a:lstStyle/>
                    <a:p>
                      <a:r>
                        <a:rPr lang="en-GB" b="1" dirty="0">
                          <a:solidFill>
                            <a:srgbClr val="3333CC"/>
                          </a:solidFill>
                        </a:rPr>
                        <a:t>The Play’s Plot?</a:t>
                      </a:r>
                    </a:p>
                  </a:txBody>
                  <a:tcPr>
                    <a:solidFill>
                      <a:schemeClr val="tx1"/>
                    </a:solidFill>
                  </a:tcPr>
                </a:tc>
                <a:tc>
                  <a:txBody>
                    <a:bodyPr/>
                    <a:lstStyle/>
                    <a:p>
                      <a:endParaRPr lang="en-GB" b="1"/>
                    </a:p>
                  </a:txBody>
                  <a:tcPr>
                    <a:solidFill>
                      <a:schemeClr val="tx1"/>
                    </a:solidFill>
                  </a:tcPr>
                </a:tc>
                <a:tc>
                  <a:txBody>
                    <a:bodyPr/>
                    <a:lstStyle/>
                    <a:p>
                      <a:r>
                        <a:rPr lang="en-GB" sz="400" b="1" dirty="0">
                          <a:solidFill>
                            <a:srgbClr val="3333CC"/>
                          </a:solidFill>
                        </a:rPr>
                        <a:t>https://www.bing.com/videos/search?view=detail&amp;mid=FEE151AB08EE05BB1901FEE151AB08EE05BB1901&amp;shtp=GetUrl&amp;shid=76ed7555-b0d1-4803-8c94-db71abe1d591&amp;shtk=QSBTdHJlZXRjYXIgTmFtZWQgRGVzaXJlIGJ5IFRlbm5lc3NlZSBXaWxsaWFtcyB8IFBsb3QgU3VtbWFyeQ%3D%3D&amp;shdk=VGVubmVzc2VlIFdpbGxpYW1z4oCZcyBBIFN0cmVldCBDYXIgTmFtZWQgRGVzaXJlIGV4cGxhaW5lZCB3aXRoIHNjZW5lIHN1bW1hcmllcyBpbiBqdXN0IGEgZmV3IG1pbnV0ZXMhIENvdXJzZSBIZXJvIExpdGVyYXR1cmUgSW5zdHJ1Y3RvciBSdXNzZWxsIEphZmZlIGV4cGxhaW5zIHRoZSBwbG90IHN1bW1hcnkgb2YgVGVubmVzc2VlIFdpbGxpYW1zJ3MgcGxheSBBIFN0cmVldGNhciBOYW1lZCBEZXNpcmUuIERvd25sb2FkIHRoZSBmcmVlIHN0dWR5IGd1aWRlIGFuZCBpbmZvZ3JhcGhpYyBmb3IgQSBTdHJlZXQgQ2FyIE5hbWVkIERlc2lyZSBoZXJlOiBodHRwczovL3d3dy5jb3Vyc2VoZXJvLmNvbS9saXQvQSAuLi4%3D&amp;shhk=SUMMJKqd41dAiUeb9N%2B8Qm%2FydUb5fsUjvVRiEuqks9Y%3D&amp;form=VDSHOT&amp;shth=OSH.2ald7SXcdvEREbt6PzJH%252Fg</a:t>
                      </a:r>
                    </a:p>
                  </a:txBody>
                  <a:tcPr>
                    <a:solidFill>
                      <a:schemeClr val="tx1"/>
                    </a:solidFill>
                  </a:tcPr>
                </a:tc>
                <a:extLst>
                  <a:ext uri="{0D108BD9-81ED-4DB2-BD59-A6C34878D82A}">
                    <a16:rowId xmlns:a16="http://schemas.microsoft.com/office/drawing/2014/main" val="1416202774"/>
                  </a:ext>
                </a:extLst>
              </a:tr>
              <a:tr h="421885">
                <a:tc>
                  <a:txBody>
                    <a:bodyPr/>
                    <a:lstStyle/>
                    <a:p>
                      <a:r>
                        <a:rPr lang="en-GB" b="1" dirty="0">
                          <a:solidFill>
                            <a:srgbClr val="FF0000"/>
                          </a:solidFill>
                        </a:rPr>
                        <a:t>The Key Themes?</a:t>
                      </a:r>
                    </a:p>
                  </a:txBody>
                  <a:tcPr>
                    <a:solidFill>
                      <a:schemeClr val="tx1"/>
                    </a:solidFill>
                  </a:tcPr>
                </a:tc>
                <a:tc>
                  <a:txBody>
                    <a:bodyPr/>
                    <a:lstStyle/>
                    <a:p>
                      <a:endParaRPr lang="en-GB" b="1" dirty="0"/>
                    </a:p>
                  </a:txBody>
                  <a:tcPr>
                    <a:solidFill>
                      <a:schemeClr val="tx1"/>
                    </a:solidFill>
                  </a:tcPr>
                </a:tc>
                <a:tc>
                  <a:txBody>
                    <a:bodyPr/>
                    <a:lstStyle/>
                    <a:p>
                      <a:r>
                        <a:rPr lang="en-GB" sz="1200" dirty="0">
                          <a:solidFill>
                            <a:srgbClr val="FF0000"/>
                          </a:solidFill>
                          <a:hlinkClick r:id="rId13">
                            <a:extLst>
                              <a:ext uri="{A12FA001-AC4F-418D-AE19-62706E023703}">
                                <ahyp:hlinkClr xmlns:ahyp="http://schemas.microsoft.com/office/drawing/2018/hyperlinkcolor" xmlns="" val="tx"/>
                              </a:ext>
                            </a:extLst>
                          </a:hlinkClick>
                        </a:rPr>
                        <a:t>https://www.litcharts.com/lit/a-streetcar-named-desire/themes</a:t>
                      </a:r>
                      <a:endParaRPr lang="en-GB" sz="1200" b="1" dirty="0">
                        <a:solidFill>
                          <a:srgbClr val="FF0000"/>
                        </a:solidFill>
                      </a:endParaRPr>
                    </a:p>
                  </a:txBody>
                  <a:tcPr>
                    <a:solidFill>
                      <a:schemeClr val="tx1"/>
                    </a:solidFill>
                  </a:tcPr>
                </a:tc>
                <a:extLst>
                  <a:ext uri="{0D108BD9-81ED-4DB2-BD59-A6C34878D82A}">
                    <a16:rowId xmlns:a16="http://schemas.microsoft.com/office/drawing/2014/main" val="3611004726"/>
                  </a:ext>
                </a:extLst>
              </a:tr>
              <a:tr h="421885">
                <a:tc>
                  <a:txBody>
                    <a:bodyPr/>
                    <a:lstStyle/>
                    <a:p>
                      <a:r>
                        <a:rPr lang="en-GB" b="1" dirty="0">
                          <a:solidFill>
                            <a:srgbClr val="3333CC"/>
                          </a:solidFill>
                        </a:rPr>
                        <a:t>Assessment?</a:t>
                      </a:r>
                    </a:p>
                  </a:txBody>
                  <a:tcPr>
                    <a:solidFill>
                      <a:schemeClr val="tx1"/>
                    </a:solidFill>
                  </a:tcPr>
                </a:tc>
                <a:tc>
                  <a:txBody>
                    <a:bodyPr/>
                    <a:lstStyle/>
                    <a:p>
                      <a:endParaRPr lang="en-GB" b="1" dirty="0"/>
                    </a:p>
                  </a:txBody>
                  <a:tcPr>
                    <a:solidFill>
                      <a:schemeClr val="tx1"/>
                    </a:solidFill>
                  </a:tcPr>
                </a:tc>
                <a:tc>
                  <a:txBody>
                    <a:bodyPr/>
                    <a:lstStyle/>
                    <a:p>
                      <a:endParaRPr lang="en-GB" b="1" dirty="0"/>
                    </a:p>
                  </a:txBody>
                  <a:tcPr>
                    <a:solidFill>
                      <a:schemeClr val="tx1"/>
                    </a:solidFill>
                  </a:tcPr>
                </a:tc>
                <a:extLst>
                  <a:ext uri="{0D108BD9-81ED-4DB2-BD59-A6C34878D82A}">
                    <a16:rowId xmlns:a16="http://schemas.microsoft.com/office/drawing/2014/main" val="1324988650"/>
                  </a:ext>
                </a:extLst>
              </a:tr>
            </a:tbl>
          </a:graphicData>
        </a:graphic>
      </p:graphicFrame>
      <p:pic>
        <p:nvPicPr>
          <p:cNvPr id="1032" name="Picture 8" descr="See the source image">
            <a:extLst>
              <a:ext uri="{FF2B5EF4-FFF2-40B4-BE49-F238E27FC236}">
                <a16:creationId xmlns:a16="http://schemas.microsoft.com/office/drawing/2014/main" id="{0EB69895-D164-4CF3-8D8F-0EC20C433F15}"/>
              </a:ext>
            </a:extLst>
          </p:cNvPr>
          <p:cNvPicPr>
            <a:picLocks noChangeAspect="1" noChangeArrowheads="1" noCrop="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830268" y="4864163"/>
            <a:ext cx="718463" cy="7184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506E21E-F89B-4B7C-ABA7-32D309172A60}"/>
              </a:ext>
            </a:extLst>
          </p:cNvPr>
          <p:cNvSpPr txBox="1"/>
          <p:nvPr/>
        </p:nvSpPr>
        <p:spPr>
          <a:xfrm>
            <a:off x="1723408" y="221379"/>
            <a:ext cx="4346711" cy="1261884"/>
          </a:xfrm>
          <a:prstGeom prst="rect">
            <a:avLst/>
          </a:prstGeom>
          <a:solidFill>
            <a:schemeClr val="tx1"/>
          </a:solidFill>
          <a:ln w="57150">
            <a:solidFill>
              <a:srgbClr val="3333CC"/>
            </a:solidFill>
          </a:ln>
        </p:spPr>
        <p:txBody>
          <a:bodyPr wrap="square" rtlCol="0">
            <a:spAutoFit/>
          </a:bodyPr>
          <a:lstStyle/>
          <a:p>
            <a:pPr algn="ctr" defTabSz="457200"/>
            <a:r>
              <a:rPr lang="en-GB" sz="2400" b="1" dirty="0">
                <a:solidFill>
                  <a:srgbClr val="3333CC"/>
                </a:solidFill>
              </a:rPr>
              <a:t>“This may be</a:t>
            </a:r>
            <a:r>
              <a:rPr lang="en-GB" sz="2400" b="1" u="sng" dirty="0">
                <a:solidFill>
                  <a:srgbClr val="3333CC"/>
                </a:solidFill>
              </a:rPr>
              <a:t> the </a:t>
            </a:r>
            <a:r>
              <a:rPr lang="en-GB" sz="2400" b="1" dirty="0">
                <a:solidFill>
                  <a:srgbClr val="3333CC"/>
                </a:solidFill>
              </a:rPr>
              <a:t>great American play”</a:t>
            </a:r>
          </a:p>
          <a:p>
            <a:pPr algn="r" defTabSz="457200"/>
            <a:r>
              <a:rPr lang="en-GB" sz="1400" b="1" i="1" dirty="0">
                <a:solidFill>
                  <a:srgbClr val="FF0000"/>
                </a:solidFill>
              </a:rPr>
              <a:t>1947, Joseph Wood Krutch</a:t>
            </a:r>
          </a:p>
          <a:p>
            <a:pPr algn="r" defTabSz="457200"/>
            <a:r>
              <a:rPr lang="en-GB" sz="1400" b="1" i="1" dirty="0">
                <a:solidFill>
                  <a:srgbClr val="FF0000"/>
                </a:solidFill>
              </a:rPr>
              <a:t>After the play’s premiere.</a:t>
            </a:r>
          </a:p>
        </p:txBody>
      </p:sp>
      <p:sp>
        <p:nvSpPr>
          <p:cNvPr id="11" name="TextBox 10">
            <a:extLst>
              <a:ext uri="{FF2B5EF4-FFF2-40B4-BE49-F238E27FC236}">
                <a16:creationId xmlns:a16="http://schemas.microsoft.com/office/drawing/2014/main" id="{3A22AD6C-F1B1-44CF-9660-FD91E5DE677C}"/>
              </a:ext>
            </a:extLst>
          </p:cNvPr>
          <p:cNvSpPr txBox="1"/>
          <p:nvPr/>
        </p:nvSpPr>
        <p:spPr>
          <a:xfrm>
            <a:off x="3432938" y="1903990"/>
            <a:ext cx="7115793" cy="2554545"/>
          </a:xfrm>
          <a:prstGeom prst="rect">
            <a:avLst/>
          </a:prstGeom>
          <a:solidFill>
            <a:schemeClr val="tx1"/>
          </a:solidFill>
          <a:ln w="57150">
            <a:solidFill>
              <a:srgbClr val="FF0000"/>
            </a:solidFill>
          </a:ln>
        </p:spPr>
        <p:txBody>
          <a:bodyPr wrap="square" rtlCol="0">
            <a:spAutoFit/>
          </a:bodyPr>
          <a:lstStyle/>
          <a:p>
            <a:pPr algn="ctr" defTabSz="457200"/>
            <a:r>
              <a:rPr lang="en-GB" sz="2400" b="1" dirty="0">
                <a:solidFill>
                  <a:srgbClr val="FF0000"/>
                </a:solidFill>
              </a:rPr>
              <a:t>“</a:t>
            </a:r>
            <a:r>
              <a:rPr lang="en-GB" sz="2400" b="1" i="1" dirty="0">
                <a:solidFill>
                  <a:srgbClr val="FF0000"/>
                </a:solidFill>
              </a:rPr>
              <a:t>A Streetcar Named Desire </a:t>
            </a:r>
            <a:r>
              <a:rPr lang="en-GB" sz="2400" b="1" dirty="0">
                <a:solidFill>
                  <a:srgbClr val="FF0000"/>
                </a:solidFill>
              </a:rPr>
              <a:t>shows a turbulent confrontation between traditional values in the</a:t>
            </a:r>
            <a:br>
              <a:rPr lang="en-GB" sz="2400" b="1" dirty="0">
                <a:solidFill>
                  <a:srgbClr val="FF0000"/>
                </a:solidFill>
              </a:rPr>
            </a:br>
            <a:r>
              <a:rPr lang="en-GB" sz="2400" b="1" dirty="0">
                <a:solidFill>
                  <a:srgbClr val="FF0000"/>
                </a:solidFill>
              </a:rPr>
              <a:t>American South-an old-world graciousness and beauty running decoratively to seed-set</a:t>
            </a:r>
            <a:br>
              <a:rPr lang="en-GB" sz="2400" b="1" dirty="0">
                <a:solidFill>
                  <a:srgbClr val="FF0000"/>
                </a:solidFill>
              </a:rPr>
            </a:br>
            <a:r>
              <a:rPr lang="en-GB" sz="2400" b="1" dirty="0">
                <a:solidFill>
                  <a:srgbClr val="FF0000"/>
                </a:solidFill>
              </a:rPr>
              <a:t>against the rough-edged, aggressive materialism of the new world.”</a:t>
            </a:r>
          </a:p>
          <a:p>
            <a:pPr algn="r" defTabSz="457200"/>
            <a:r>
              <a:rPr lang="en-GB" sz="1400" b="1" i="1" dirty="0">
                <a:solidFill>
                  <a:srgbClr val="3333CC"/>
                </a:solidFill>
              </a:rPr>
              <a:t>2015, Patricia Hern &amp; Michael Hooper</a:t>
            </a:r>
          </a:p>
        </p:txBody>
      </p:sp>
      <p:sp>
        <p:nvSpPr>
          <p:cNvPr id="15" name="TextBox 14">
            <a:extLst>
              <a:ext uri="{FF2B5EF4-FFF2-40B4-BE49-F238E27FC236}">
                <a16:creationId xmlns:a16="http://schemas.microsoft.com/office/drawing/2014/main" id="{94D8C491-D04F-4133-8914-F9CB07B331AA}"/>
              </a:ext>
            </a:extLst>
          </p:cNvPr>
          <p:cNvSpPr txBox="1"/>
          <p:nvPr/>
        </p:nvSpPr>
        <p:spPr>
          <a:xfrm>
            <a:off x="1780847" y="1814517"/>
            <a:ext cx="3149791" cy="2893100"/>
          </a:xfrm>
          <a:prstGeom prst="rect">
            <a:avLst/>
          </a:prstGeom>
          <a:solidFill>
            <a:schemeClr val="tx1"/>
          </a:solidFill>
          <a:ln w="57150">
            <a:solidFill>
              <a:srgbClr val="3333CC"/>
            </a:solidFill>
          </a:ln>
        </p:spPr>
        <p:txBody>
          <a:bodyPr wrap="square" rtlCol="0">
            <a:spAutoFit/>
          </a:bodyPr>
          <a:lstStyle/>
          <a:p>
            <a:pPr algn="ctr" defTabSz="457200"/>
            <a:r>
              <a:rPr lang="en-GB" sz="2400" b="1" dirty="0">
                <a:solidFill>
                  <a:srgbClr val="3333CC"/>
                </a:solidFill>
              </a:rPr>
              <a:t>“What is straight? A line can be straight, or a street, but the human heart, oh, no, it's curved like a road through mountains.”</a:t>
            </a:r>
          </a:p>
          <a:p>
            <a:pPr algn="r" defTabSz="457200"/>
            <a:r>
              <a:rPr lang="en-GB" sz="1400" b="1" i="1" dirty="0">
                <a:solidFill>
                  <a:srgbClr val="FF0000"/>
                </a:solidFill>
              </a:rPr>
              <a:t>A Streetcar Named Desire</a:t>
            </a:r>
          </a:p>
        </p:txBody>
      </p:sp>
      <p:sp>
        <p:nvSpPr>
          <p:cNvPr id="17" name="TextBox 16">
            <a:extLst>
              <a:ext uri="{FF2B5EF4-FFF2-40B4-BE49-F238E27FC236}">
                <a16:creationId xmlns:a16="http://schemas.microsoft.com/office/drawing/2014/main" id="{D5560123-B230-4E13-9DFC-EF94760B6502}"/>
              </a:ext>
            </a:extLst>
          </p:cNvPr>
          <p:cNvSpPr txBox="1"/>
          <p:nvPr/>
        </p:nvSpPr>
        <p:spPr>
          <a:xfrm>
            <a:off x="3432938" y="277667"/>
            <a:ext cx="7115793" cy="2154436"/>
          </a:xfrm>
          <a:prstGeom prst="rect">
            <a:avLst/>
          </a:prstGeom>
          <a:solidFill>
            <a:schemeClr val="tx1"/>
          </a:solidFill>
          <a:ln w="57150">
            <a:solidFill>
              <a:srgbClr val="FF0000"/>
            </a:solidFill>
          </a:ln>
        </p:spPr>
        <p:txBody>
          <a:bodyPr wrap="square" rtlCol="0">
            <a:spAutoFit/>
          </a:bodyPr>
          <a:lstStyle/>
          <a:p>
            <a:pPr algn="ctr" defTabSz="457200"/>
            <a:r>
              <a:rPr lang="en-GB" sz="2400" b="1" dirty="0">
                <a:solidFill>
                  <a:srgbClr val="FF0000"/>
                </a:solidFill>
              </a:rPr>
              <a:t>““I don't want realism. I want magic! Yes, yes, magic! I try to give that to people. I misrepresent things to them. I don't tell the truth, I tell what ought to be the truth. And it that's sinful, then let me be damned for it!”</a:t>
            </a:r>
          </a:p>
          <a:p>
            <a:pPr algn="r" defTabSz="457200"/>
            <a:r>
              <a:rPr lang="en-GB" sz="1400" b="1" i="1" dirty="0">
                <a:solidFill>
                  <a:srgbClr val="3333CC"/>
                </a:solidFill>
              </a:rPr>
              <a:t>A Streetcar Named Desire</a:t>
            </a:r>
          </a:p>
        </p:txBody>
      </p:sp>
      <p:pic>
        <p:nvPicPr>
          <p:cNvPr id="20" name="Audio 19">
            <a:hlinkClick r:id="" action="ppaction://media"/>
            <a:extLst>
              <a:ext uri="{FF2B5EF4-FFF2-40B4-BE49-F238E27FC236}">
                <a16:creationId xmlns:a16="http://schemas.microsoft.com/office/drawing/2014/main" id="{E567573C-D13A-4A95-8C25-FBD3B9D6B95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842500" y="6032500"/>
            <a:ext cx="609600" cy="609600"/>
          </a:xfrm>
          <a:prstGeom prst="rect">
            <a:avLst/>
          </a:prstGeom>
        </p:spPr>
      </p:pic>
      <p:pic>
        <p:nvPicPr>
          <p:cNvPr id="21" name="Play's Plot">
            <a:hlinkClick r:id="" action="ppaction://media"/>
            <a:extLst>
              <a:ext uri="{FF2B5EF4-FFF2-40B4-BE49-F238E27FC236}">
                <a16:creationId xmlns:a16="http://schemas.microsoft.com/office/drawing/2014/main" id="{C89EBAA4-B693-48A7-AA87-C2BF5FDD9149}"/>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4161184" y="5603056"/>
            <a:ext cx="352879" cy="352879"/>
          </a:xfrm>
          <a:prstGeom prst="rect">
            <a:avLst/>
          </a:prstGeom>
          <a:solidFill>
            <a:srgbClr val="3333CC"/>
          </a:solidFill>
        </p:spPr>
      </p:pic>
      <p:pic>
        <p:nvPicPr>
          <p:cNvPr id="22" name="Key Themes">
            <a:hlinkClick r:id="" action="ppaction://media"/>
            <a:extLst>
              <a:ext uri="{FF2B5EF4-FFF2-40B4-BE49-F238E27FC236}">
                <a16:creationId xmlns:a16="http://schemas.microsoft.com/office/drawing/2014/main" id="{62D6875A-3A22-4192-8613-F9B4339FD21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140797" y="6029632"/>
            <a:ext cx="373266" cy="373266"/>
          </a:xfrm>
          <a:prstGeom prst="rect">
            <a:avLst/>
          </a:prstGeom>
          <a:solidFill>
            <a:srgbClr val="FF0000"/>
          </a:solidFill>
        </p:spPr>
      </p:pic>
      <p:pic>
        <p:nvPicPr>
          <p:cNvPr id="23" name="Assessment">
            <a:hlinkClick r:id="" action="ppaction://media"/>
            <a:extLst>
              <a:ext uri="{FF2B5EF4-FFF2-40B4-BE49-F238E27FC236}">
                <a16:creationId xmlns:a16="http://schemas.microsoft.com/office/drawing/2014/main" id="{8C5CC112-259D-4473-97F3-B4C1E8BAF35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140798" y="6511868"/>
            <a:ext cx="373265" cy="373265"/>
          </a:xfrm>
          <a:prstGeom prst="rect">
            <a:avLst/>
          </a:prstGeom>
          <a:solidFill>
            <a:srgbClr val="3333CC"/>
          </a:solidFill>
        </p:spPr>
      </p:pic>
      <p:sp>
        <p:nvSpPr>
          <p:cNvPr id="28" name="TextBox 27">
            <a:extLst>
              <a:ext uri="{FF2B5EF4-FFF2-40B4-BE49-F238E27FC236}">
                <a16:creationId xmlns:a16="http://schemas.microsoft.com/office/drawing/2014/main" id="{B7A89B7A-9787-4A20-ADEA-2D73D95FF03A}"/>
              </a:ext>
            </a:extLst>
          </p:cNvPr>
          <p:cNvSpPr txBox="1"/>
          <p:nvPr/>
        </p:nvSpPr>
        <p:spPr>
          <a:xfrm>
            <a:off x="3764244" y="1354885"/>
            <a:ext cx="4346711" cy="2893100"/>
          </a:xfrm>
          <a:prstGeom prst="rect">
            <a:avLst/>
          </a:prstGeom>
          <a:solidFill>
            <a:schemeClr val="tx1"/>
          </a:solidFill>
          <a:ln w="57150">
            <a:solidFill>
              <a:srgbClr val="3333CC"/>
            </a:solidFill>
          </a:ln>
        </p:spPr>
        <p:txBody>
          <a:bodyPr wrap="square" rtlCol="0">
            <a:spAutoFit/>
          </a:bodyPr>
          <a:lstStyle/>
          <a:p>
            <a:pPr algn="ctr" defTabSz="457200"/>
            <a:r>
              <a:rPr lang="en-GB" sz="2400" b="1" dirty="0">
                <a:solidFill>
                  <a:srgbClr val="3333CC"/>
                </a:solidFill>
              </a:rPr>
              <a:t>““Some things are not </a:t>
            </a:r>
            <a:r>
              <a:rPr lang="en-GB" sz="2400" b="1" dirty="0" err="1">
                <a:solidFill>
                  <a:srgbClr val="3333CC"/>
                </a:solidFill>
              </a:rPr>
              <a:t>forgiveable</a:t>
            </a:r>
            <a:r>
              <a:rPr lang="en-GB" sz="2400" b="1" dirty="0">
                <a:solidFill>
                  <a:srgbClr val="3333CC"/>
                </a:solidFill>
              </a:rPr>
              <a:t>. Deliberate cruelty is not </a:t>
            </a:r>
            <a:r>
              <a:rPr lang="en-GB" sz="2400" b="1" dirty="0" err="1">
                <a:solidFill>
                  <a:srgbClr val="3333CC"/>
                </a:solidFill>
              </a:rPr>
              <a:t>forgiveable</a:t>
            </a:r>
            <a:r>
              <a:rPr lang="en-GB" sz="2400" b="1" dirty="0">
                <a:solidFill>
                  <a:srgbClr val="3333CC"/>
                </a:solidFill>
              </a:rPr>
              <a:t>. It is the most unforgiveable thing in my opinion, and the one thing in which I have never, ever been guilty.”</a:t>
            </a:r>
          </a:p>
          <a:p>
            <a:pPr algn="r" defTabSz="457200"/>
            <a:r>
              <a:rPr lang="en-GB" sz="1400" b="1" i="1" dirty="0">
                <a:solidFill>
                  <a:srgbClr val="FF0000"/>
                </a:solidFill>
              </a:rPr>
              <a:t>A Streetcar Named Desire</a:t>
            </a:r>
          </a:p>
        </p:txBody>
      </p:sp>
      <p:pic>
        <p:nvPicPr>
          <p:cNvPr id="1036" name="Picture 12" descr="See the source image">
            <a:extLst>
              <a:ext uri="{FF2B5EF4-FFF2-40B4-BE49-F238E27FC236}">
                <a16:creationId xmlns:a16="http://schemas.microsoft.com/office/drawing/2014/main" id="{2C31E1C5-1F07-4CA2-8484-3762E7258020}"/>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432938" y="9040"/>
            <a:ext cx="7261877" cy="48412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ee the source image">
            <a:extLst>
              <a:ext uri="{FF2B5EF4-FFF2-40B4-BE49-F238E27FC236}">
                <a16:creationId xmlns:a16="http://schemas.microsoft.com/office/drawing/2014/main" id="{8D873CC4-269C-438E-8955-8227F5EAF021}"/>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516555" y="-29044"/>
            <a:ext cx="7329896" cy="488659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ee the source image">
            <a:extLst>
              <a:ext uri="{FF2B5EF4-FFF2-40B4-BE49-F238E27FC236}">
                <a16:creationId xmlns:a16="http://schemas.microsoft.com/office/drawing/2014/main" id="{CFD88D6B-A059-44AA-9F74-EC7F9D4ED970}"/>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3391733" y="-46751"/>
            <a:ext cx="7329896" cy="488914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ee the source image">
            <a:extLst>
              <a:ext uri="{FF2B5EF4-FFF2-40B4-BE49-F238E27FC236}">
                <a16:creationId xmlns:a16="http://schemas.microsoft.com/office/drawing/2014/main" id="{DFD3A354-90B2-4CD6-9A04-CC2D4F3C9BA5}"/>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568227" y="-29044"/>
            <a:ext cx="7831978" cy="489270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ee the source image">
            <a:extLst>
              <a:ext uri="{FF2B5EF4-FFF2-40B4-BE49-F238E27FC236}">
                <a16:creationId xmlns:a16="http://schemas.microsoft.com/office/drawing/2014/main" id="{3FF5F6D4-EF60-46E9-AF8A-E4C0FC67D6DF}"/>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r="-279"/>
          <a:stretch/>
        </p:blipFill>
        <p:spPr bwMode="auto">
          <a:xfrm>
            <a:off x="1516555" y="-21771"/>
            <a:ext cx="9205074" cy="486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789185"/>
      </p:ext>
    </p:extLst>
  </p:cSld>
  <p:clrMapOvr>
    <a:masterClrMapping/>
  </p:clrMapOvr>
  <mc:AlternateContent xmlns:mc="http://schemas.openxmlformats.org/markup-compatibility/2006" xmlns:p14="http://schemas.microsoft.com/office/powerpoint/2010/main">
    <mc:Choice Requires="p14">
      <p:transition spd="slow" p14:dur="2000" advTm="144046"/>
    </mc:Choice>
    <mc:Fallback xmlns="">
      <p:transition spd="slow" advTm="144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par>
                          <p:cTn id="7" fill="hold">
                            <p:stCondLst>
                              <p:cond delay="0"/>
                            </p:stCondLst>
                            <p:childTnLst>
                              <p:par>
                                <p:cTn id="8" presetID="22" presetClass="entr" presetSubtype="4" fill="hold" grpId="0" nodeType="afterEffect">
                                  <p:stCondLst>
                                    <p:cond delay="200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0"/>
                                        <p:tgtEl>
                                          <p:spTgt spid="6"/>
                                        </p:tgtEl>
                                      </p:cBhvr>
                                    </p:animEffect>
                                  </p:childTnLst>
                                </p:cTn>
                              </p:par>
                            </p:childTnLst>
                          </p:cTn>
                        </p:par>
                        <p:par>
                          <p:cTn id="11" fill="hold">
                            <p:stCondLst>
                              <p:cond delay="25000"/>
                            </p:stCondLst>
                            <p:childTnLst>
                              <p:par>
                                <p:cTn id="12" presetID="26" presetClass="entr" presetSubtype="0" fill="hold" grpId="0" nodeType="afterEffect">
                                  <p:stCondLst>
                                    <p:cond delay="500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1450">
                                          <p:stCondLst>
                                            <p:cond delay="0"/>
                                          </p:stCondLst>
                                        </p:cTn>
                                        <p:tgtEl>
                                          <p:spTgt spid="11"/>
                                        </p:tgtEl>
                                      </p:cBhvr>
                                    </p:animEffect>
                                    <p:anim calcmode="lin" valueType="num">
                                      <p:cBhvr>
                                        <p:cTn id="15" dur="4555"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6" dur="1660"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7" dur="1660" tmFilter="0, 0; 0.125,0.2665; 0.25,0.4; 0.375,0.465; 0.5,0.5;  0.625,0.535; 0.75,0.6; 0.875,0.7335; 1,1">
                                          <p:stCondLst>
                                            <p:cond delay="1660"/>
                                          </p:stCondLst>
                                        </p:cTn>
                                        <p:tgtEl>
                                          <p:spTgt spid="11"/>
                                        </p:tgtEl>
                                        <p:attrNameLst>
                                          <p:attrName>ppt_y</p:attrName>
                                        </p:attrNameLst>
                                      </p:cBhvr>
                                      <p:tavLst>
                                        <p:tav tm="0" fmla="#ppt_y-sin(pi*$)/9">
                                          <p:val>
                                            <p:fltVal val="0"/>
                                          </p:val>
                                        </p:tav>
                                        <p:tav tm="100000">
                                          <p:val>
                                            <p:fltVal val="1"/>
                                          </p:val>
                                        </p:tav>
                                      </p:tavLst>
                                    </p:anim>
                                    <p:anim calcmode="lin" valueType="num">
                                      <p:cBhvr>
                                        <p:cTn id="18" dur="830" tmFilter="0, 0; 0.125,0.2665; 0.25,0.4; 0.375,0.465; 0.5,0.5;  0.625,0.535; 0.75,0.6; 0.875,0.7335; 1,1">
                                          <p:stCondLst>
                                            <p:cond delay="3310"/>
                                          </p:stCondLst>
                                        </p:cTn>
                                        <p:tgtEl>
                                          <p:spTgt spid="11"/>
                                        </p:tgtEl>
                                        <p:attrNameLst>
                                          <p:attrName>ppt_y</p:attrName>
                                        </p:attrNameLst>
                                      </p:cBhvr>
                                      <p:tavLst>
                                        <p:tav tm="0" fmla="#ppt_y-sin(pi*$)/27">
                                          <p:val>
                                            <p:fltVal val="0"/>
                                          </p:val>
                                        </p:tav>
                                        <p:tav tm="100000">
                                          <p:val>
                                            <p:fltVal val="1"/>
                                          </p:val>
                                        </p:tav>
                                      </p:tavLst>
                                    </p:anim>
                                    <p:anim calcmode="lin" valueType="num">
                                      <p:cBhvr>
                                        <p:cTn id="19" dur="410" tmFilter="0, 0; 0.125,0.2665; 0.25,0.4; 0.375,0.465; 0.5,0.5;  0.625,0.535; 0.75,0.6; 0.875,0.7335; 1,1">
                                          <p:stCondLst>
                                            <p:cond delay="4140"/>
                                          </p:stCondLst>
                                        </p:cTn>
                                        <p:tgtEl>
                                          <p:spTgt spid="11"/>
                                        </p:tgtEl>
                                        <p:attrNameLst>
                                          <p:attrName>ppt_y</p:attrName>
                                        </p:attrNameLst>
                                      </p:cBhvr>
                                      <p:tavLst>
                                        <p:tav tm="0" fmla="#ppt_y-sin(pi*$)/81">
                                          <p:val>
                                            <p:fltVal val="0"/>
                                          </p:val>
                                        </p:tav>
                                        <p:tav tm="100000">
                                          <p:val>
                                            <p:fltVal val="1"/>
                                          </p:val>
                                        </p:tav>
                                      </p:tavLst>
                                    </p:anim>
                                    <p:animScale>
                                      <p:cBhvr>
                                        <p:cTn id="20" dur="65">
                                          <p:stCondLst>
                                            <p:cond delay="1625"/>
                                          </p:stCondLst>
                                        </p:cTn>
                                        <p:tgtEl>
                                          <p:spTgt spid="11"/>
                                        </p:tgtEl>
                                      </p:cBhvr>
                                      <p:to x="100000" y="60000"/>
                                    </p:animScale>
                                    <p:animScale>
                                      <p:cBhvr>
                                        <p:cTn id="21" dur="415" decel="50000">
                                          <p:stCondLst>
                                            <p:cond delay="1690"/>
                                          </p:stCondLst>
                                        </p:cTn>
                                        <p:tgtEl>
                                          <p:spTgt spid="11"/>
                                        </p:tgtEl>
                                      </p:cBhvr>
                                      <p:to x="100000" y="100000"/>
                                    </p:animScale>
                                    <p:animScale>
                                      <p:cBhvr>
                                        <p:cTn id="22" dur="65">
                                          <p:stCondLst>
                                            <p:cond delay="3280"/>
                                          </p:stCondLst>
                                        </p:cTn>
                                        <p:tgtEl>
                                          <p:spTgt spid="11"/>
                                        </p:tgtEl>
                                      </p:cBhvr>
                                      <p:to x="100000" y="80000"/>
                                    </p:animScale>
                                    <p:animScale>
                                      <p:cBhvr>
                                        <p:cTn id="23" dur="415" decel="50000">
                                          <p:stCondLst>
                                            <p:cond delay="3345"/>
                                          </p:stCondLst>
                                        </p:cTn>
                                        <p:tgtEl>
                                          <p:spTgt spid="11"/>
                                        </p:tgtEl>
                                      </p:cBhvr>
                                      <p:to x="100000" y="100000"/>
                                    </p:animScale>
                                    <p:animScale>
                                      <p:cBhvr>
                                        <p:cTn id="24" dur="65">
                                          <p:stCondLst>
                                            <p:cond delay="4105"/>
                                          </p:stCondLst>
                                        </p:cTn>
                                        <p:tgtEl>
                                          <p:spTgt spid="11"/>
                                        </p:tgtEl>
                                      </p:cBhvr>
                                      <p:to x="100000" y="90000"/>
                                    </p:animScale>
                                    <p:animScale>
                                      <p:cBhvr>
                                        <p:cTn id="25" dur="415" decel="50000">
                                          <p:stCondLst>
                                            <p:cond delay="4170"/>
                                          </p:stCondLst>
                                        </p:cTn>
                                        <p:tgtEl>
                                          <p:spTgt spid="11"/>
                                        </p:tgtEl>
                                      </p:cBhvr>
                                      <p:to x="100000" y="100000"/>
                                    </p:animScale>
                                    <p:animScale>
                                      <p:cBhvr>
                                        <p:cTn id="26" dur="65">
                                          <p:stCondLst>
                                            <p:cond delay="4520"/>
                                          </p:stCondLst>
                                        </p:cTn>
                                        <p:tgtEl>
                                          <p:spTgt spid="11"/>
                                        </p:tgtEl>
                                      </p:cBhvr>
                                      <p:to x="100000" y="95000"/>
                                    </p:animScale>
                                    <p:animScale>
                                      <p:cBhvr>
                                        <p:cTn id="27" dur="415" decel="50000">
                                          <p:stCondLst>
                                            <p:cond delay="4585"/>
                                          </p:stCondLst>
                                        </p:cTn>
                                        <p:tgtEl>
                                          <p:spTgt spid="11"/>
                                        </p:tgtEl>
                                      </p:cBhvr>
                                      <p:to x="100000" y="100000"/>
                                    </p:animScale>
                                  </p:childTnLst>
                                </p:cTn>
                              </p:par>
                              <p:par>
                                <p:cTn id="28" presetID="9" presetClass="exit" presetSubtype="0" fill="hold" grpId="1" nodeType="withEffect">
                                  <p:stCondLst>
                                    <p:cond delay="5000"/>
                                  </p:stCondLst>
                                  <p:childTnLst>
                                    <p:animEffect transition="out" filter="dissolve">
                                      <p:cBhvr>
                                        <p:cTn id="29" dur="5000"/>
                                        <p:tgtEl>
                                          <p:spTgt spid="6"/>
                                        </p:tgtEl>
                                      </p:cBhvr>
                                    </p:animEffect>
                                    <p:set>
                                      <p:cBhvr>
                                        <p:cTn id="30" dur="1" fill="hold">
                                          <p:stCondLst>
                                            <p:cond delay="4999"/>
                                          </p:stCondLst>
                                        </p:cTn>
                                        <p:tgtEl>
                                          <p:spTgt spid="6"/>
                                        </p:tgtEl>
                                        <p:attrNameLst>
                                          <p:attrName>style.visibility</p:attrName>
                                        </p:attrNameLst>
                                      </p:cBhvr>
                                      <p:to>
                                        <p:strVal val="hidden"/>
                                      </p:to>
                                    </p:set>
                                  </p:childTnLst>
                                </p:cTn>
                              </p:par>
                            </p:childTnLst>
                          </p:cTn>
                        </p:par>
                        <p:par>
                          <p:cTn id="31" fill="hold">
                            <p:stCondLst>
                              <p:cond delay="35000"/>
                            </p:stCondLst>
                            <p:childTnLst>
                              <p:par>
                                <p:cTn id="32" presetID="42" presetClass="entr" presetSubtype="0" fill="hold" grpId="0" nodeType="afterEffect">
                                  <p:stCondLst>
                                    <p:cond delay="300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0"/>
                                        <p:tgtEl>
                                          <p:spTgt spid="15"/>
                                        </p:tgtEl>
                                      </p:cBhvr>
                                    </p:animEffect>
                                    <p:anim calcmode="lin" valueType="num">
                                      <p:cBhvr>
                                        <p:cTn id="35" dur="5000" fill="hold"/>
                                        <p:tgtEl>
                                          <p:spTgt spid="15"/>
                                        </p:tgtEl>
                                        <p:attrNameLst>
                                          <p:attrName>ppt_x</p:attrName>
                                        </p:attrNameLst>
                                      </p:cBhvr>
                                      <p:tavLst>
                                        <p:tav tm="0">
                                          <p:val>
                                            <p:strVal val="#ppt_x"/>
                                          </p:val>
                                        </p:tav>
                                        <p:tav tm="100000">
                                          <p:val>
                                            <p:strVal val="#ppt_x"/>
                                          </p:val>
                                        </p:tav>
                                      </p:tavLst>
                                    </p:anim>
                                    <p:anim calcmode="lin" valueType="num">
                                      <p:cBhvr>
                                        <p:cTn id="36" dur="5000" fill="hold"/>
                                        <p:tgtEl>
                                          <p:spTgt spid="15"/>
                                        </p:tgtEl>
                                        <p:attrNameLst>
                                          <p:attrName>ppt_y</p:attrName>
                                        </p:attrNameLst>
                                      </p:cBhvr>
                                      <p:tavLst>
                                        <p:tav tm="0">
                                          <p:val>
                                            <p:strVal val="#ppt_y+.1"/>
                                          </p:val>
                                        </p:tav>
                                        <p:tav tm="100000">
                                          <p:val>
                                            <p:strVal val="#ppt_y"/>
                                          </p:val>
                                        </p:tav>
                                      </p:tavLst>
                                    </p:anim>
                                  </p:childTnLst>
                                </p:cTn>
                              </p:par>
                              <p:par>
                                <p:cTn id="37" presetID="9" presetClass="exit" presetSubtype="0" fill="hold" grpId="1" nodeType="withEffect">
                                  <p:stCondLst>
                                    <p:cond delay="3000"/>
                                  </p:stCondLst>
                                  <p:childTnLst>
                                    <p:animEffect transition="out" filter="dissolve">
                                      <p:cBhvr>
                                        <p:cTn id="38" dur="5000"/>
                                        <p:tgtEl>
                                          <p:spTgt spid="11"/>
                                        </p:tgtEl>
                                      </p:cBhvr>
                                    </p:animEffect>
                                    <p:set>
                                      <p:cBhvr>
                                        <p:cTn id="39" dur="1" fill="hold">
                                          <p:stCondLst>
                                            <p:cond delay="4999"/>
                                          </p:stCondLst>
                                        </p:cTn>
                                        <p:tgtEl>
                                          <p:spTgt spid="11"/>
                                        </p:tgtEl>
                                        <p:attrNameLst>
                                          <p:attrName>style.visibility</p:attrName>
                                        </p:attrNameLst>
                                      </p:cBhvr>
                                      <p:to>
                                        <p:strVal val="hidden"/>
                                      </p:to>
                                    </p:set>
                                  </p:childTnLst>
                                </p:cTn>
                              </p:par>
                            </p:childTnLst>
                          </p:cTn>
                        </p:par>
                        <p:par>
                          <p:cTn id="40" fill="hold">
                            <p:stCondLst>
                              <p:cond delay="43000"/>
                            </p:stCondLst>
                            <p:childTnLst>
                              <p:par>
                                <p:cTn id="41" presetID="22" presetClass="entr" presetSubtype="4" fill="hold" grpId="0" nodeType="afterEffect">
                                  <p:stCondLst>
                                    <p:cond delay="500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0"/>
                                        <p:tgtEl>
                                          <p:spTgt spid="17"/>
                                        </p:tgtEl>
                                      </p:cBhvr>
                                    </p:animEffect>
                                  </p:childTnLst>
                                </p:cTn>
                              </p:par>
                              <p:par>
                                <p:cTn id="44" presetID="9" presetClass="exit" presetSubtype="0" fill="hold" grpId="1" nodeType="withEffect">
                                  <p:stCondLst>
                                    <p:cond delay="1000"/>
                                  </p:stCondLst>
                                  <p:childTnLst>
                                    <p:animEffect transition="out" filter="dissolve">
                                      <p:cBhvr>
                                        <p:cTn id="45" dur="5000"/>
                                        <p:tgtEl>
                                          <p:spTgt spid="15"/>
                                        </p:tgtEl>
                                      </p:cBhvr>
                                    </p:animEffect>
                                    <p:set>
                                      <p:cBhvr>
                                        <p:cTn id="46" dur="1" fill="hold">
                                          <p:stCondLst>
                                            <p:cond delay="4999"/>
                                          </p:stCondLst>
                                        </p:cTn>
                                        <p:tgtEl>
                                          <p:spTgt spid="15"/>
                                        </p:tgtEl>
                                        <p:attrNameLst>
                                          <p:attrName>style.visibility</p:attrName>
                                        </p:attrNameLst>
                                      </p:cBhvr>
                                      <p:to>
                                        <p:strVal val="hidden"/>
                                      </p:to>
                                    </p:set>
                                  </p:childTnLst>
                                </p:cTn>
                              </p:par>
                            </p:childTnLst>
                          </p:cTn>
                        </p:par>
                        <p:par>
                          <p:cTn id="47" fill="hold">
                            <p:stCondLst>
                              <p:cond delay="53000"/>
                            </p:stCondLst>
                            <p:childTnLst>
                              <p:par>
                                <p:cTn id="48" presetID="26" presetClass="entr" presetSubtype="0" fill="hold" grpId="0" nodeType="afterEffect">
                                  <p:stCondLst>
                                    <p:cond delay="500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1450">
                                          <p:stCondLst>
                                            <p:cond delay="0"/>
                                          </p:stCondLst>
                                        </p:cTn>
                                        <p:tgtEl>
                                          <p:spTgt spid="28"/>
                                        </p:tgtEl>
                                      </p:cBhvr>
                                    </p:animEffect>
                                    <p:anim calcmode="lin" valueType="num">
                                      <p:cBhvr>
                                        <p:cTn id="51" dur="4555"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2" dur="1660"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3" dur="1660" tmFilter="0, 0; 0.125,0.2665; 0.25,0.4; 0.375,0.465; 0.5,0.5;  0.625,0.535; 0.75,0.6; 0.875,0.7335; 1,1">
                                          <p:stCondLst>
                                            <p:cond delay="1660"/>
                                          </p:stCondLst>
                                        </p:cTn>
                                        <p:tgtEl>
                                          <p:spTgt spid="28"/>
                                        </p:tgtEl>
                                        <p:attrNameLst>
                                          <p:attrName>ppt_y</p:attrName>
                                        </p:attrNameLst>
                                      </p:cBhvr>
                                      <p:tavLst>
                                        <p:tav tm="0" fmla="#ppt_y-sin(pi*$)/9">
                                          <p:val>
                                            <p:fltVal val="0"/>
                                          </p:val>
                                        </p:tav>
                                        <p:tav tm="100000">
                                          <p:val>
                                            <p:fltVal val="1"/>
                                          </p:val>
                                        </p:tav>
                                      </p:tavLst>
                                    </p:anim>
                                    <p:anim calcmode="lin" valueType="num">
                                      <p:cBhvr>
                                        <p:cTn id="54" dur="830" tmFilter="0, 0; 0.125,0.2665; 0.25,0.4; 0.375,0.465; 0.5,0.5;  0.625,0.535; 0.75,0.6; 0.875,0.7335; 1,1">
                                          <p:stCondLst>
                                            <p:cond delay="3310"/>
                                          </p:stCondLst>
                                        </p:cTn>
                                        <p:tgtEl>
                                          <p:spTgt spid="28"/>
                                        </p:tgtEl>
                                        <p:attrNameLst>
                                          <p:attrName>ppt_y</p:attrName>
                                        </p:attrNameLst>
                                      </p:cBhvr>
                                      <p:tavLst>
                                        <p:tav tm="0" fmla="#ppt_y-sin(pi*$)/27">
                                          <p:val>
                                            <p:fltVal val="0"/>
                                          </p:val>
                                        </p:tav>
                                        <p:tav tm="100000">
                                          <p:val>
                                            <p:fltVal val="1"/>
                                          </p:val>
                                        </p:tav>
                                      </p:tavLst>
                                    </p:anim>
                                    <p:anim calcmode="lin" valueType="num">
                                      <p:cBhvr>
                                        <p:cTn id="55" dur="410" tmFilter="0, 0; 0.125,0.2665; 0.25,0.4; 0.375,0.465; 0.5,0.5;  0.625,0.535; 0.75,0.6; 0.875,0.7335; 1,1">
                                          <p:stCondLst>
                                            <p:cond delay="4140"/>
                                          </p:stCondLst>
                                        </p:cTn>
                                        <p:tgtEl>
                                          <p:spTgt spid="28"/>
                                        </p:tgtEl>
                                        <p:attrNameLst>
                                          <p:attrName>ppt_y</p:attrName>
                                        </p:attrNameLst>
                                      </p:cBhvr>
                                      <p:tavLst>
                                        <p:tav tm="0" fmla="#ppt_y-sin(pi*$)/81">
                                          <p:val>
                                            <p:fltVal val="0"/>
                                          </p:val>
                                        </p:tav>
                                        <p:tav tm="100000">
                                          <p:val>
                                            <p:fltVal val="1"/>
                                          </p:val>
                                        </p:tav>
                                      </p:tavLst>
                                    </p:anim>
                                    <p:animScale>
                                      <p:cBhvr>
                                        <p:cTn id="56" dur="65">
                                          <p:stCondLst>
                                            <p:cond delay="1625"/>
                                          </p:stCondLst>
                                        </p:cTn>
                                        <p:tgtEl>
                                          <p:spTgt spid="28"/>
                                        </p:tgtEl>
                                      </p:cBhvr>
                                      <p:to x="100000" y="60000"/>
                                    </p:animScale>
                                    <p:animScale>
                                      <p:cBhvr>
                                        <p:cTn id="57" dur="415" decel="50000">
                                          <p:stCondLst>
                                            <p:cond delay="1690"/>
                                          </p:stCondLst>
                                        </p:cTn>
                                        <p:tgtEl>
                                          <p:spTgt spid="28"/>
                                        </p:tgtEl>
                                      </p:cBhvr>
                                      <p:to x="100000" y="100000"/>
                                    </p:animScale>
                                    <p:animScale>
                                      <p:cBhvr>
                                        <p:cTn id="58" dur="65">
                                          <p:stCondLst>
                                            <p:cond delay="3280"/>
                                          </p:stCondLst>
                                        </p:cTn>
                                        <p:tgtEl>
                                          <p:spTgt spid="28"/>
                                        </p:tgtEl>
                                      </p:cBhvr>
                                      <p:to x="100000" y="80000"/>
                                    </p:animScale>
                                    <p:animScale>
                                      <p:cBhvr>
                                        <p:cTn id="59" dur="415" decel="50000">
                                          <p:stCondLst>
                                            <p:cond delay="3345"/>
                                          </p:stCondLst>
                                        </p:cTn>
                                        <p:tgtEl>
                                          <p:spTgt spid="28"/>
                                        </p:tgtEl>
                                      </p:cBhvr>
                                      <p:to x="100000" y="100000"/>
                                    </p:animScale>
                                    <p:animScale>
                                      <p:cBhvr>
                                        <p:cTn id="60" dur="65">
                                          <p:stCondLst>
                                            <p:cond delay="4105"/>
                                          </p:stCondLst>
                                        </p:cTn>
                                        <p:tgtEl>
                                          <p:spTgt spid="28"/>
                                        </p:tgtEl>
                                      </p:cBhvr>
                                      <p:to x="100000" y="90000"/>
                                    </p:animScale>
                                    <p:animScale>
                                      <p:cBhvr>
                                        <p:cTn id="61" dur="415" decel="50000">
                                          <p:stCondLst>
                                            <p:cond delay="4170"/>
                                          </p:stCondLst>
                                        </p:cTn>
                                        <p:tgtEl>
                                          <p:spTgt spid="28"/>
                                        </p:tgtEl>
                                      </p:cBhvr>
                                      <p:to x="100000" y="100000"/>
                                    </p:animScale>
                                    <p:animScale>
                                      <p:cBhvr>
                                        <p:cTn id="62" dur="65">
                                          <p:stCondLst>
                                            <p:cond delay="4520"/>
                                          </p:stCondLst>
                                        </p:cTn>
                                        <p:tgtEl>
                                          <p:spTgt spid="28"/>
                                        </p:tgtEl>
                                      </p:cBhvr>
                                      <p:to x="100000" y="95000"/>
                                    </p:animScale>
                                    <p:animScale>
                                      <p:cBhvr>
                                        <p:cTn id="63" dur="415" decel="50000">
                                          <p:stCondLst>
                                            <p:cond delay="4585"/>
                                          </p:stCondLst>
                                        </p:cTn>
                                        <p:tgtEl>
                                          <p:spTgt spid="28"/>
                                        </p:tgtEl>
                                      </p:cBhvr>
                                      <p:to x="100000" y="100000"/>
                                    </p:animScale>
                                  </p:childTnLst>
                                </p:cTn>
                              </p:par>
                              <p:par>
                                <p:cTn id="64" presetID="9" presetClass="exit" presetSubtype="0" fill="hold" grpId="1" nodeType="withEffect">
                                  <p:stCondLst>
                                    <p:cond delay="1000"/>
                                  </p:stCondLst>
                                  <p:childTnLst>
                                    <p:animEffect transition="out" filter="dissolve">
                                      <p:cBhvr>
                                        <p:cTn id="65" dur="5000"/>
                                        <p:tgtEl>
                                          <p:spTgt spid="17"/>
                                        </p:tgtEl>
                                      </p:cBhvr>
                                    </p:animEffect>
                                    <p:set>
                                      <p:cBhvr>
                                        <p:cTn id="66" dur="1" fill="hold">
                                          <p:stCondLst>
                                            <p:cond delay="4999"/>
                                          </p:stCondLst>
                                        </p:cTn>
                                        <p:tgtEl>
                                          <p:spTgt spid="17"/>
                                        </p:tgtEl>
                                        <p:attrNameLst>
                                          <p:attrName>style.visibility</p:attrName>
                                        </p:attrNameLst>
                                      </p:cBhvr>
                                      <p:to>
                                        <p:strVal val="hidden"/>
                                      </p:to>
                                    </p:set>
                                  </p:childTnLst>
                                </p:cTn>
                              </p:par>
                            </p:childTnLst>
                          </p:cTn>
                        </p:par>
                        <p:par>
                          <p:cTn id="67" fill="hold">
                            <p:stCondLst>
                              <p:cond delay="63000"/>
                            </p:stCondLst>
                            <p:childTnLst>
                              <p:par>
                                <p:cTn id="68" presetID="22" presetClass="entr" presetSubtype="4" fill="hold" nodeType="afterEffect">
                                  <p:stCondLst>
                                    <p:cond delay="5000"/>
                                  </p:stCondLst>
                                  <p:childTnLst>
                                    <p:set>
                                      <p:cBhvr>
                                        <p:cTn id="69" dur="1" fill="hold">
                                          <p:stCondLst>
                                            <p:cond delay="0"/>
                                          </p:stCondLst>
                                        </p:cTn>
                                        <p:tgtEl>
                                          <p:spTgt spid="1036"/>
                                        </p:tgtEl>
                                        <p:attrNameLst>
                                          <p:attrName>style.visibility</p:attrName>
                                        </p:attrNameLst>
                                      </p:cBhvr>
                                      <p:to>
                                        <p:strVal val="visible"/>
                                      </p:to>
                                    </p:set>
                                    <p:animEffect transition="in" filter="wipe(down)">
                                      <p:cBhvr>
                                        <p:cTn id="70" dur="3000"/>
                                        <p:tgtEl>
                                          <p:spTgt spid="1036"/>
                                        </p:tgtEl>
                                      </p:cBhvr>
                                    </p:animEffect>
                                  </p:childTnLst>
                                </p:cTn>
                              </p:par>
                            </p:childTnLst>
                          </p:cTn>
                        </p:par>
                        <p:par>
                          <p:cTn id="71" fill="hold">
                            <p:stCondLst>
                              <p:cond delay="71000"/>
                            </p:stCondLst>
                            <p:childTnLst>
                              <p:par>
                                <p:cTn id="72" presetID="10" presetClass="entr" presetSubtype="0" fill="hold" nodeType="afterEffect">
                                  <p:stCondLst>
                                    <p:cond delay="10000"/>
                                  </p:stCondLst>
                                  <p:childTnLst>
                                    <p:set>
                                      <p:cBhvr>
                                        <p:cTn id="73" dur="1" fill="hold">
                                          <p:stCondLst>
                                            <p:cond delay="0"/>
                                          </p:stCondLst>
                                        </p:cTn>
                                        <p:tgtEl>
                                          <p:spTgt spid="1038"/>
                                        </p:tgtEl>
                                        <p:attrNameLst>
                                          <p:attrName>style.visibility</p:attrName>
                                        </p:attrNameLst>
                                      </p:cBhvr>
                                      <p:to>
                                        <p:strVal val="visible"/>
                                      </p:to>
                                    </p:set>
                                    <p:animEffect transition="in" filter="fade">
                                      <p:cBhvr>
                                        <p:cTn id="74" dur="3000"/>
                                        <p:tgtEl>
                                          <p:spTgt spid="1038"/>
                                        </p:tgtEl>
                                      </p:cBhvr>
                                    </p:animEffect>
                                  </p:childTnLst>
                                </p:cTn>
                              </p:par>
                            </p:childTnLst>
                          </p:cTn>
                        </p:par>
                        <p:par>
                          <p:cTn id="75" fill="hold">
                            <p:stCondLst>
                              <p:cond delay="84000"/>
                            </p:stCondLst>
                            <p:childTnLst>
                              <p:par>
                                <p:cTn id="76" presetID="22" presetClass="entr" presetSubtype="4" fill="hold" nodeType="afterEffect">
                                  <p:stCondLst>
                                    <p:cond delay="10000"/>
                                  </p:stCondLst>
                                  <p:childTnLst>
                                    <p:set>
                                      <p:cBhvr>
                                        <p:cTn id="77" dur="1" fill="hold">
                                          <p:stCondLst>
                                            <p:cond delay="0"/>
                                          </p:stCondLst>
                                        </p:cTn>
                                        <p:tgtEl>
                                          <p:spTgt spid="1040"/>
                                        </p:tgtEl>
                                        <p:attrNameLst>
                                          <p:attrName>style.visibility</p:attrName>
                                        </p:attrNameLst>
                                      </p:cBhvr>
                                      <p:to>
                                        <p:strVal val="visible"/>
                                      </p:to>
                                    </p:set>
                                    <p:animEffect transition="in" filter="wipe(down)">
                                      <p:cBhvr>
                                        <p:cTn id="78" dur="3000"/>
                                        <p:tgtEl>
                                          <p:spTgt spid="1040"/>
                                        </p:tgtEl>
                                      </p:cBhvr>
                                    </p:animEffect>
                                  </p:childTnLst>
                                </p:cTn>
                              </p:par>
                            </p:childTnLst>
                          </p:cTn>
                        </p:par>
                        <p:par>
                          <p:cTn id="79" fill="hold">
                            <p:stCondLst>
                              <p:cond delay="97000"/>
                            </p:stCondLst>
                            <p:childTnLst>
                              <p:par>
                                <p:cTn id="80" presetID="22" presetClass="entr" presetSubtype="4" fill="hold" nodeType="afterEffect">
                                  <p:stCondLst>
                                    <p:cond delay="10000"/>
                                  </p:stCondLst>
                                  <p:childTnLst>
                                    <p:set>
                                      <p:cBhvr>
                                        <p:cTn id="81" dur="1" fill="hold">
                                          <p:stCondLst>
                                            <p:cond delay="0"/>
                                          </p:stCondLst>
                                        </p:cTn>
                                        <p:tgtEl>
                                          <p:spTgt spid="1042"/>
                                        </p:tgtEl>
                                        <p:attrNameLst>
                                          <p:attrName>style.visibility</p:attrName>
                                        </p:attrNameLst>
                                      </p:cBhvr>
                                      <p:to>
                                        <p:strVal val="visible"/>
                                      </p:to>
                                    </p:set>
                                    <p:animEffect transition="in" filter="wipe(down)">
                                      <p:cBhvr>
                                        <p:cTn id="82" dur="3000"/>
                                        <p:tgtEl>
                                          <p:spTgt spid="1042"/>
                                        </p:tgtEl>
                                      </p:cBhvr>
                                    </p:animEffect>
                                  </p:childTnLst>
                                </p:cTn>
                              </p:par>
                            </p:childTnLst>
                          </p:cTn>
                        </p:par>
                        <p:par>
                          <p:cTn id="83" fill="hold">
                            <p:stCondLst>
                              <p:cond delay="110000"/>
                            </p:stCondLst>
                            <p:childTnLst>
                              <p:par>
                                <p:cTn id="84" presetID="10" presetClass="entr" presetSubtype="0" fill="hold" nodeType="afterEffect">
                                  <p:stCondLst>
                                    <p:cond delay="8000"/>
                                  </p:stCondLst>
                                  <p:childTnLst>
                                    <p:set>
                                      <p:cBhvr>
                                        <p:cTn id="85" dur="1" fill="hold">
                                          <p:stCondLst>
                                            <p:cond delay="0"/>
                                          </p:stCondLst>
                                        </p:cTn>
                                        <p:tgtEl>
                                          <p:spTgt spid="1044"/>
                                        </p:tgtEl>
                                        <p:attrNameLst>
                                          <p:attrName>style.visibility</p:attrName>
                                        </p:attrNameLst>
                                      </p:cBhvr>
                                      <p:to>
                                        <p:strVal val="visible"/>
                                      </p:to>
                                    </p:set>
                                    <p:animEffect transition="in" filter="fade">
                                      <p:cBhvr>
                                        <p:cTn id="86" dur="325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audio>
              <p:cMediaNode vol="80000">
                <p:cTn id="90" fill="hold" display="0">
                  <p:stCondLst>
                    <p:cond delay="indefinite"/>
                  </p:stCondLst>
                  <p:endCondLst>
                    <p:cond evt="onStopAudio" delay="0">
                      <p:tgtEl>
                        <p:sldTgt/>
                      </p:tgtEl>
                    </p:cond>
                  </p:endCondLst>
                </p:cTn>
                <p:tgtEl>
                  <p:spTgt spid="23"/>
                </p:tgtEl>
              </p:cMediaNode>
            </p:audio>
          </p:childTnLst>
        </p:cTn>
      </p:par>
    </p:tnLst>
    <p:bldLst>
      <p:bldP spid="6" grpId="0" animBg="1"/>
      <p:bldP spid="6" grpId="1" animBg="1"/>
      <p:bldP spid="11" grpId="0" animBg="1"/>
      <p:bldP spid="11" grpId="1" animBg="1"/>
      <p:bldP spid="15" grpId="0" animBg="1"/>
      <p:bldP spid="15" grpId="1" animBg="1"/>
      <p:bldP spid="17" grpId="0" animBg="1"/>
      <p:bldP spid="17" grpId="1"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8418" y="215411"/>
            <a:ext cx="7410450" cy="2628900"/>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r="-5017" b="-1082"/>
          <a:stretch/>
        </p:blipFill>
        <p:spPr>
          <a:xfrm>
            <a:off x="7648867" y="215411"/>
            <a:ext cx="4571773" cy="2628900"/>
          </a:xfrm>
          <a:prstGeom prst="rect">
            <a:avLst/>
          </a:prstGeom>
        </p:spPr>
      </p:pic>
      <p:sp>
        <p:nvSpPr>
          <p:cNvPr id="9" name="Rectangle 8"/>
          <p:cNvSpPr/>
          <p:nvPr/>
        </p:nvSpPr>
        <p:spPr>
          <a:xfrm>
            <a:off x="238417" y="5475547"/>
            <a:ext cx="8094213" cy="646331"/>
          </a:xfrm>
          <a:prstGeom prst="rect">
            <a:avLst/>
          </a:prstGeom>
        </p:spPr>
        <p:txBody>
          <a:bodyPr wrap="square">
            <a:spAutoFit/>
          </a:bodyPr>
          <a:lstStyle/>
          <a:p>
            <a:r>
              <a:rPr lang="en-GB" dirty="0" smtClean="0">
                <a:solidFill>
                  <a:prstClr val="white"/>
                </a:solidFill>
                <a:hlinkClick r:id="rId6"/>
              </a:rPr>
              <a:t>https://www.yorknotes.com/alevel/english-literature/othello-2017/overview</a:t>
            </a:r>
            <a:endParaRPr lang="en-GB" dirty="0" smtClean="0">
              <a:solidFill>
                <a:prstClr val="white"/>
              </a:solidFill>
            </a:endParaRPr>
          </a:p>
          <a:p>
            <a:endParaRPr lang="en-GB" dirty="0">
              <a:solidFill>
                <a:prstClr val="white"/>
              </a:solidFill>
            </a:endParaRPr>
          </a:p>
        </p:txBody>
      </p:sp>
      <p:sp>
        <p:nvSpPr>
          <p:cNvPr id="10" name="Rectangle 9"/>
          <p:cNvSpPr/>
          <p:nvPr/>
        </p:nvSpPr>
        <p:spPr>
          <a:xfrm>
            <a:off x="238417" y="5934670"/>
            <a:ext cx="11803329" cy="923330"/>
          </a:xfrm>
          <a:prstGeom prst="rect">
            <a:avLst/>
          </a:prstGeom>
        </p:spPr>
        <p:txBody>
          <a:bodyPr wrap="square">
            <a:spAutoFit/>
          </a:bodyPr>
          <a:lstStyle/>
          <a:p>
            <a:r>
              <a:rPr lang="en-GB" dirty="0" smtClean="0">
                <a:solidFill>
                  <a:prstClr val="white"/>
                </a:solidFill>
                <a:hlinkClick r:id="rId7"/>
              </a:rPr>
              <a:t>https://qualifications.pearson.com/content/dam/pdf/A%20Level/English%20Literature/2015/teaching-and-learning-materials/GCE%20Lit%20Shakespeare%20tragedy%20Anthology.pdf</a:t>
            </a:r>
            <a:endParaRPr lang="en-GB" dirty="0" smtClean="0">
              <a:solidFill>
                <a:prstClr val="white"/>
              </a:solidFill>
            </a:endParaRPr>
          </a:p>
          <a:p>
            <a:endParaRPr lang="en-GB" dirty="0">
              <a:solidFill>
                <a:prstClr val="white"/>
              </a:solidFill>
            </a:endParaRPr>
          </a:p>
        </p:txBody>
      </p:sp>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8417" y="3184622"/>
            <a:ext cx="2271600" cy="1950613"/>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651573" y="3184622"/>
            <a:ext cx="2381250" cy="1190625"/>
          </a:xfrm>
          <a:prstGeom prst="rect">
            <a:avLst/>
          </a:prstGeom>
        </p:spPr>
      </p:pic>
      <p:pic>
        <p:nvPicPr>
          <p:cNvPr id="13" name="Picture 1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174379" y="3184622"/>
            <a:ext cx="3059357" cy="1190625"/>
          </a:xfrm>
          <a:prstGeom prst="rect">
            <a:avLst/>
          </a:prstGeom>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48866" y="215411"/>
            <a:ext cx="1424016" cy="1458843"/>
          </a:xfrm>
          <a:prstGeom prst="rect">
            <a:avLst/>
          </a:prstGeom>
          <a:effectLst>
            <a:softEdge rad="127000"/>
          </a:effectLst>
        </p:spPr>
      </p:pic>
      <p:sp>
        <p:nvSpPr>
          <p:cNvPr id="16" name="TextBox 15"/>
          <p:cNvSpPr txBox="1"/>
          <p:nvPr/>
        </p:nvSpPr>
        <p:spPr>
          <a:xfrm>
            <a:off x="2651573" y="4488904"/>
            <a:ext cx="5582163" cy="646331"/>
          </a:xfrm>
          <a:prstGeom prst="rect">
            <a:avLst/>
          </a:prstGeom>
          <a:solidFill>
            <a:schemeClr val="bg1"/>
          </a:solidFill>
        </p:spPr>
        <p:txBody>
          <a:bodyPr wrap="square" rtlCol="0">
            <a:spAutoFit/>
          </a:bodyPr>
          <a:lstStyle/>
          <a:p>
            <a:r>
              <a:rPr lang="en-GB" b="1" dirty="0" smtClean="0">
                <a:solidFill>
                  <a:prstClr val="black"/>
                </a:solidFill>
                <a:latin typeface="Bradley Hand ITC" panose="03070402050302030203" pitchFamily="66" charset="0"/>
              </a:rPr>
              <a:t>‘We cannot all be masters, nor all masters cannot be truly followed’. </a:t>
            </a:r>
            <a:endParaRPr lang="en-GB" b="1" dirty="0">
              <a:solidFill>
                <a:prstClr val="black"/>
              </a:solidFill>
              <a:latin typeface="Bradley Hand ITC" panose="03070402050302030203" pitchFamily="66"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375292" y="3073209"/>
            <a:ext cx="3495404" cy="2604076"/>
          </a:xfrm>
          <a:prstGeom prst="rect">
            <a:avLst/>
          </a:prstGeom>
        </p:spPr>
      </p:pic>
      <p:pic>
        <p:nvPicPr>
          <p:cNvPr id="21" name="Audi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07156603"/>
      </p:ext>
    </p:extLst>
  </p:cSld>
  <p:clrMapOvr>
    <a:masterClrMapping/>
  </p:clrMapOvr>
  <mc:AlternateContent xmlns:mc="http://schemas.openxmlformats.org/markup-compatibility/2006" xmlns:p14="http://schemas.microsoft.com/office/powerpoint/2010/main">
    <mc:Choice Requires="p14">
      <p:transition spd="slow" p14:dur="2000" advTm="226214"/>
    </mc:Choice>
    <mc:Fallback xmlns="">
      <p:transition spd="slow" advTm="226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A person wearing a black hat and looking at the camera&#10;&#10;Description automatically generated">
            <a:extLst>
              <a:ext uri="{FF2B5EF4-FFF2-40B4-BE49-F238E27FC236}">
                <a16:creationId xmlns:a16="http://schemas.microsoft.com/office/drawing/2014/main" id="{65B2005E-A550-4AAA-89A3-012DB837F81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03841" y="549979"/>
            <a:ext cx="7188159" cy="5758040"/>
          </a:xfrm>
          <a:prstGeom prst="rect">
            <a:avLst/>
          </a:prstGeom>
        </p:spPr>
      </p:pic>
      <p:pic>
        <p:nvPicPr>
          <p:cNvPr id="4" name="Picture 3">
            <a:extLst>
              <a:ext uri="{FF2B5EF4-FFF2-40B4-BE49-F238E27FC236}">
                <a16:creationId xmlns:a16="http://schemas.microsoft.com/office/drawing/2014/main" id="{3C57D67E-85F9-4327-9729-7E5F7E9B928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8976" y="549979"/>
            <a:ext cx="6569676" cy="5758040"/>
          </a:xfrm>
          <a:prstGeom prst="rect">
            <a:avLst/>
          </a:prstGeom>
        </p:spPr>
      </p:pic>
      <p:sp>
        <p:nvSpPr>
          <p:cNvPr id="9" name="TextBox 8">
            <a:extLst>
              <a:ext uri="{FF2B5EF4-FFF2-40B4-BE49-F238E27FC236}">
                <a16:creationId xmlns:a16="http://schemas.microsoft.com/office/drawing/2014/main" id="{82A8E735-2B0E-4741-95F3-DD301347A573}"/>
              </a:ext>
            </a:extLst>
          </p:cNvPr>
          <p:cNvSpPr txBox="1"/>
          <p:nvPr/>
        </p:nvSpPr>
        <p:spPr>
          <a:xfrm>
            <a:off x="3164990" y="5754023"/>
            <a:ext cx="2931010" cy="369332"/>
          </a:xfrm>
          <a:prstGeom prst="rect">
            <a:avLst/>
          </a:prstGeom>
          <a:noFill/>
        </p:spPr>
        <p:txBody>
          <a:bodyPr wrap="square" rtlCol="0">
            <a:spAutoFit/>
          </a:bodyPr>
          <a:lstStyle/>
          <a:p>
            <a:r>
              <a:rPr lang="en-GB" dirty="0">
                <a:solidFill>
                  <a:prstClr val="white"/>
                </a:solidFill>
                <a:latin typeface="Aharoni" panose="02010803020104030203" pitchFamily="2" charset="-79"/>
                <a:cs typeface="Aharoni" panose="02010803020104030203" pitchFamily="2" charset="-79"/>
              </a:rPr>
              <a:t>THE HANDMAID’S TALE</a:t>
            </a:r>
          </a:p>
        </p:txBody>
      </p:sp>
      <p:sp>
        <p:nvSpPr>
          <p:cNvPr id="10" name="TextBox 9">
            <a:extLst>
              <a:ext uri="{FF2B5EF4-FFF2-40B4-BE49-F238E27FC236}">
                <a16:creationId xmlns:a16="http://schemas.microsoft.com/office/drawing/2014/main" id="{1EEFA17F-C9B4-4E0F-A38C-36F559EA2C96}"/>
              </a:ext>
            </a:extLst>
          </p:cNvPr>
          <p:cNvSpPr txBox="1"/>
          <p:nvPr/>
        </p:nvSpPr>
        <p:spPr>
          <a:xfrm>
            <a:off x="6257775" y="719013"/>
            <a:ext cx="2847922" cy="369332"/>
          </a:xfrm>
          <a:prstGeom prst="rect">
            <a:avLst/>
          </a:prstGeom>
          <a:noFill/>
        </p:spPr>
        <p:txBody>
          <a:bodyPr wrap="square" rtlCol="0">
            <a:spAutoFit/>
          </a:bodyPr>
          <a:lstStyle/>
          <a:p>
            <a:r>
              <a:rPr lang="en-GB" dirty="0">
                <a:solidFill>
                  <a:prstClr val="black"/>
                </a:solidFill>
                <a:latin typeface="Aharoni" panose="02010803020104030203" pitchFamily="2" charset="-79"/>
                <a:cs typeface="Aharoni" panose="02010803020104030203" pitchFamily="2" charset="-79"/>
              </a:rPr>
              <a:t>FRANKENSTEIN</a:t>
            </a:r>
          </a:p>
        </p:txBody>
      </p:sp>
      <p:sp>
        <p:nvSpPr>
          <p:cNvPr id="11" name="TextBox 10">
            <a:extLst>
              <a:ext uri="{FF2B5EF4-FFF2-40B4-BE49-F238E27FC236}">
                <a16:creationId xmlns:a16="http://schemas.microsoft.com/office/drawing/2014/main" id="{8F2C3BDD-4900-4424-B993-3609C97BCB7C}"/>
              </a:ext>
            </a:extLst>
          </p:cNvPr>
          <p:cNvSpPr txBox="1"/>
          <p:nvPr/>
        </p:nvSpPr>
        <p:spPr>
          <a:xfrm>
            <a:off x="100458" y="3168701"/>
            <a:ext cx="1948252" cy="1754326"/>
          </a:xfrm>
          <a:prstGeom prst="rect">
            <a:avLst/>
          </a:prstGeom>
          <a:noFill/>
        </p:spPr>
        <p:txBody>
          <a:bodyPr wrap="square" rtlCol="0">
            <a:spAutoFit/>
          </a:bodyPr>
          <a:lstStyle/>
          <a:p>
            <a:r>
              <a:rPr lang="en-GB" sz="3600" dirty="0">
                <a:solidFill>
                  <a:srgbClr val="6B2128"/>
                </a:solidFill>
                <a:latin typeface="Aldhabi" panose="020B0604020202020204" pitchFamily="2" charset="-78"/>
                <a:cs typeface="Aldhabi" panose="020B0604020202020204" pitchFamily="2" charset="-78"/>
              </a:rPr>
              <a:t>Better never </a:t>
            </a:r>
            <a:r>
              <a:rPr lang="en-GB" sz="3400" dirty="0">
                <a:solidFill>
                  <a:srgbClr val="6B2128"/>
                </a:solidFill>
                <a:latin typeface="Aldhabi" panose="020B0604020202020204" pitchFamily="2" charset="-78"/>
                <a:cs typeface="Aldhabi" panose="020B0604020202020204" pitchFamily="2" charset="-78"/>
              </a:rPr>
              <a:t>means better </a:t>
            </a:r>
            <a:r>
              <a:rPr lang="en-GB" sz="3600" dirty="0">
                <a:solidFill>
                  <a:srgbClr val="6B2128"/>
                </a:solidFill>
                <a:latin typeface="Aldhabi" panose="020B0604020202020204" pitchFamily="2" charset="-78"/>
                <a:cs typeface="Aldhabi" panose="020B0604020202020204" pitchFamily="2" charset="-78"/>
              </a:rPr>
              <a:t>for everyone</a:t>
            </a:r>
          </a:p>
        </p:txBody>
      </p:sp>
      <p:sp>
        <p:nvSpPr>
          <p:cNvPr id="12" name="TextBox 11">
            <a:extLst>
              <a:ext uri="{FF2B5EF4-FFF2-40B4-BE49-F238E27FC236}">
                <a16:creationId xmlns:a16="http://schemas.microsoft.com/office/drawing/2014/main" id="{0A7DDB1A-3372-4D44-99AE-ABBC2E38FA67}"/>
              </a:ext>
            </a:extLst>
          </p:cNvPr>
          <p:cNvSpPr txBox="1"/>
          <p:nvPr/>
        </p:nvSpPr>
        <p:spPr>
          <a:xfrm>
            <a:off x="3705138" y="734645"/>
            <a:ext cx="2390862" cy="2262158"/>
          </a:xfrm>
          <a:prstGeom prst="rect">
            <a:avLst/>
          </a:prstGeom>
          <a:noFill/>
        </p:spPr>
        <p:txBody>
          <a:bodyPr wrap="square" rtlCol="0">
            <a:spAutoFit/>
          </a:bodyPr>
          <a:lstStyle/>
          <a:p>
            <a:r>
              <a:rPr lang="en-GB" sz="3600" dirty="0">
                <a:solidFill>
                  <a:srgbClr val="6B2128"/>
                </a:solidFill>
                <a:latin typeface="Aldhabi" panose="020B0604020202020204" pitchFamily="2" charset="-78"/>
                <a:cs typeface="Aldhabi" panose="020B0604020202020204" pitchFamily="2" charset="-78"/>
              </a:rPr>
              <a:t>A rat in a maze is </a:t>
            </a:r>
            <a:r>
              <a:rPr lang="en-GB" sz="3200" dirty="0">
                <a:solidFill>
                  <a:srgbClr val="6B2128"/>
                </a:solidFill>
                <a:latin typeface="Aldhabi" panose="020B0604020202020204" pitchFamily="2" charset="-78"/>
                <a:cs typeface="Aldhabi" panose="020B0604020202020204" pitchFamily="2" charset="-78"/>
              </a:rPr>
              <a:t>free to go anywhere </a:t>
            </a:r>
            <a:r>
              <a:rPr lang="en-GB" sz="3300" dirty="0">
                <a:solidFill>
                  <a:srgbClr val="6B2128"/>
                </a:solidFill>
                <a:latin typeface="Aldhabi" panose="020B0604020202020204" pitchFamily="2" charset="-78"/>
                <a:cs typeface="Aldhabi" panose="020B0604020202020204" pitchFamily="2" charset="-78"/>
              </a:rPr>
              <a:t>as long as they stay </a:t>
            </a:r>
            <a:r>
              <a:rPr lang="en-GB" sz="4000" dirty="0">
                <a:solidFill>
                  <a:srgbClr val="6B2128"/>
                </a:solidFill>
                <a:latin typeface="Aldhabi" panose="020B0604020202020204" pitchFamily="2" charset="-78"/>
                <a:cs typeface="Aldhabi" panose="020B0604020202020204" pitchFamily="2" charset="-78"/>
              </a:rPr>
              <a:t>inside the maze</a:t>
            </a:r>
            <a:endParaRPr lang="en-GB" sz="3500" dirty="0">
              <a:solidFill>
                <a:srgbClr val="6B2128"/>
              </a:solidFill>
              <a:latin typeface="Aldhabi" panose="020B0604020202020204" pitchFamily="2" charset="-78"/>
              <a:cs typeface="Aldhabi" panose="020B0604020202020204" pitchFamily="2" charset="-78"/>
            </a:endParaRPr>
          </a:p>
        </p:txBody>
      </p:sp>
      <p:sp>
        <p:nvSpPr>
          <p:cNvPr id="15" name="TextBox 14">
            <a:extLst>
              <a:ext uri="{FF2B5EF4-FFF2-40B4-BE49-F238E27FC236}">
                <a16:creationId xmlns:a16="http://schemas.microsoft.com/office/drawing/2014/main" id="{B39B9CC1-B3CC-4CCE-AC58-1E71F30758B3}"/>
              </a:ext>
            </a:extLst>
          </p:cNvPr>
          <p:cNvSpPr txBox="1"/>
          <p:nvPr/>
        </p:nvSpPr>
        <p:spPr>
          <a:xfrm>
            <a:off x="6257775" y="4252957"/>
            <a:ext cx="2004968" cy="1815882"/>
          </a:xfrm>
          <a:prstGeom prst="rect">
            <a:avLst/>
          </a:prstGeom>
          <a:noFill/>
        </p:spPr>
        <p:txBody>
          <a:bodyPr wrap="square" rtlCol="0">
            <a:spAutoFit/>
          </a:bodyPr>
          <a:lstStyle/>
          <a:p>
            <a:r>
              <a:rPr lang="en-GB" sz="2800" dirty="0">
                <a:solidFill>
                  <a:prstClr val="black"/>
                </a:solidFill>
                <a:latin typeface="Aldhabi" panose="01000000000000000000" pitchFamily="2" charset="-78"/>
                <a:cs typeface="Aldhabi" panose="01000000000000000000" pitchFamily="2" charset="-78"/>
              </a:rPr>
              <a:t>Beware, for I am fearless and therefore </a:t>
            </a:r>
          </a:p>
          <a:p>
            <a:r>
              <a:rPr lang="en-GB" sz="2800" dirty="0">
                <a:solidFill>
                  <a:prstClr val="black"/>
                </a:solidFill>
                <a:latin typeface="Aldhabi" panose="01000000000000000000" pitchFamily="2" charset="-78"/>
                <a:cs typeface="Aldhabi" panose="01000000000000000000" pitchFamily="2" charset="-78"/>
              </a:rPr>
              <a:t>powerful.</a:t>
            </a:r>
          </a:p>
        </p:txBody>
      </p:sp>
      <p:sp>
        <p:nvSpPr>
          <p:cNvPr id="16" name="TextBox 15">
            <a:extLst>
              <a:ext uri="{FF2B5EF4-FFF2-40B4-BE49-F238E27FC236}">
                <a16:creationId xmlns:a16="http://schemas.microsoft.com/office/drawing/2014/main" id="{20231015-5514-44E2-AFC2-E0BEB280119B}"/>
              </a:ext>
            </a:extLst>
          </p:cNvPr>
          <p:cNvSpPr txBox="1"/>
          <p:nvPr/>
        </p:nvSpPr>
        <p:spPr>
          <a:xfrm>
            <a:off x="10384787" y="4369028"/>
            <a:ext cx="1875692" cy="1384995"/>
          </a:xfrm>
          <a:prstGeom prst="rect">
            <a:avLst/>
          </a:prstGeom>
          <a:noFill/>
        </p:spPr>
        <p:txBody>
          <a:bodyPr wrap="square" rtlCol="0">
            <a:spAutoFit/>
          </a:bodyPr>
          <a:lstStyle/>
          <a:p>
            <a:pPr algn="r"/>
            <a:r>
              <a:rPr lang="en-GB" sz="2800" dirty="0">
                <a:solidFill>
                  <a:prstClr val="black"/>
                </a:solidFill>
                <a:latin typeface="Aldhabi" panose="01000000000000000000" pitchFamily="2" charset="-78"/>
                <a:cs typeface="Aldhabi" panose="01000000000000000000" pitchFamily="2" charset="-78"/>
              </a:rPr>
              <a:t>How dangerous is the acquirement</a:t>
            </a:r>
          </a:p>
          <a:p>
            <a:pPr algn="r"/>
            <a:r>
              <a:rPr lang="en-GB" sz="2800" dirty="0">
                <a:solidFill>
                  <a:prstClr val="black"/>
                </a:solidFill>
                <a:latin typeface="Aldhabi" panose="01000000000000000000" pitchFamily="2" charset="-78"/>
                <a:cs typeface="Aldhabi" panose="01000000000000000000" pitchFamily="2" charset="-78"/>
              </a:rPr>
              <a:t> of knowledge</a:t>
            </a:r>
            <a:endParaRPr lang="en-GB" sz="2400" dirty="0">
              <a:solidFill>
                <a:prstClr val="black"/>
              </a:solidFill>
              <a:latin typeface="Aldhabi" panose="01000000000000000000" pitchFamily="2" charset="-78"/>
              <a:cs typeface="Aldhabi" panose="01000000000000000000" pitchFamily="2" charset="-78"/>
            </a:endParaRPr>
          </a:p>
        </p:txBody>
      </p:sp>
      <p:sp>
        <p:nvSpPr>
          <p:cNvPr id="18" name="TextBox 17">
            <a:extLst>
              <a:ext uri="{FF2B5EF4-FFF2-40B4-BE49-F238E27FC236}">
                <a16:creationId xmlns:a16="http://schemas.microsoft.com/office/drawing/2014/main" id="{B8E8BECB-9757-4044-9CDD-01012C394B0B}"/>
              </a:ext>
            </a:extLst>
          </p:cNvPr>
          <p:cNvSpPr txBox="1"/>
          <p:nvPr/>
        </p:nvSpPr>
        <p:spPr>
          <a:xfrm>
            <a:off x="8391864" y="1490007"/>
            <a:ext cx="1992923" cy="646331"/>
          </a:xfrm>
          <a:prstGeom prst="rect">
            <a:avLst/>
          </a:prstGeom>
          <a:noFill/>
        </p:spPr>
        <p:txBody>
          <a:bodyPr wrap="square" rtlCol="0">
            <a:spAutoFit/>
          </a:bodyPr>
          <a:lstStyle/>
          <a:p>
            <a:r>
              <a:rPr lang="en-GB" dirty="0">
                <a:solidFill>
                  <a:srgbClr val="FFC000">
                    <a:lumMod val="40000"/>
                    <a:lumOff val="60000"/>
                  </a:srgbClr>
                </a:solidFill>
                <a:hlinkClick r:id="rId7"/>
              </a:rPr>
              <a:t>Why Frankenstein is still so relevant…</a:t>
            </a:r>
            <a:endParaRPr lang="en-GB" dirty="0">
              <a:solidFill>
                <a:srgbClr val="FFC000">
                  <a:lumMod val="40000"/>
                  <a:lumOff val="60000"/>
                </a:srgbClr>
              </a:solidFill>
            </a:endParaRPr>
          </a:p>
        </p:txBody>
      </p:sp>
      <p:sp>
        <p:nvSpPr>
          <p:cNvPr id="19" name="TextBox 18">
            <a:extLst>
              <a:ext uri="{FF2B5EF4-FFF2-40B4-BE49-F238E27FC236}">
                <a16:creationId xmlns:a16="http://schemas.microsoft.com/office/drawing/2014/main" id="{6C8C2D92-A5D5-45E6-A869-909FCE955EAC}"/>
              </a:ext>
            </a:extLst>
          </p:cNvPr>
          <p:cNvSpPr txBox="1"/>
          <p:nvPr/>
        </p:nvSpPr>
        <p:spPr>
          <a:xfrm>
            <a:off x="1999447" y="3122534"/>
            <a:ext cx="2180492" cy="923330"/>
          </a:xfrm>
          <a:prstGeom prst="rect">
            <a:avLst/>
          </a:prstGeom>
          <a:noFill/>
        </p:spPr>
        <p:txBody>
          <a:bodyPr wrap="square" rtlCol="0">
            <a:spAutoFit/>
          </a:bodyPr>
          <a:lstStyle/>
          <a:p>
            <a:r>
              <a:rPr lang="en-GB" dirty="0">
                <a:solidFill>
                  <a:prstClr val="white"/>
                </a:solidFill>
                <a:hlinkClick r:id="rId8">
                  <a:extLst>
                    <a:ext uri="{A12FA001-AC4F-418D-AE19-62706E023703}">
                      <ahyp:hlinkClr xmlns:ahyp="http://schemas.microsoft.com/office/drawing/2018/hyperlinkcolor" xmlns="" val="tx"/>
                    </a:ext>
                  </a:extLst>
                </a:hlinkClick>
              </a:rPr>
              <a:t>Why The Handmaid’s Tale has become so iconic…</a:t>
            </a:r>
            <a:endParaRPr lang="en-GB" dirty="0">
              <a:solidFill>
                <a:prstClr val="white"/>
              </a:solidFill>
            </a:endParaRPr>
          </a:p>
        </p:txBody>
      </p:sp>
      <p:sp>
        <p:nvSpPr>
          <p:cNvPr id="3" name="TextBox 2">
            <a:extLst>
              <a:ext uri="{FF2B5EF4-FFF2-40B4-BE49-F238E27FC236}">
                <a16:creationId xmlns:a16="http://schemas.microsoft.com/office/drawing/2014/main" id="{08D14E81-0421-41DA-AFD3-A9BBFD096718}"/>
              </a:ext>
            </a:extLst>
          </p:cNvPr>
          <p:cNvSpPr txBox="1"/>
          <p:nvPr/>
        </p:nvSpPr>
        <p:spPr>
          <a:xfrm>
            <a:off x="1076012" y="6377268"/>
            <a:ext cx="9308775" cy="400110"/>
          </a:xfrm>
          <a:prstGeom prst="rect">
            <a:avLst/>
          </a:prstGeom>
          <a:noFill/>
        </p:spPr>
        <p:txBody>
          <a:bodyPr wrap="square" rtlCol="0">
            <a:spAutoFit/>
          </a:bodyPr>
          <a:lstStyle/>
          <a:p>
            <a:r>
              <a:rPr lang="en-GB" sz="2000" b="1" dirty="0">
                <a:solidFill>
                  <a:prstClr val="white"/>
                </a:solidFill>
                <a:hlinkClick r:id="rId9">
                  <a:extLst>
                    <a:ext uri="{A12FA001-AC4F-418D-AE19-62706E023703}">
                      <ahyp:hlinkClr xmlns:ahyp="http://schemas.microsoft.com/office/drawing/2018/hyperlinkcolor" xmlns="" val="tx"/>
                    </a:ext>
                  </a:extLst>
                </a:hlinkClick>
              </a:rPr>
              <a:t>CLICK HERE FOR MY VIDEO TALKING ABOUT WHY THESE TWO BOOKS ARE SO GREAT</a:t>
            </a:r>
            <a:r>
              <a:rPr lang="en-GB" dirty="0">
                <a:solidFill>
                  <a:prstClr val="white"/>
                </a:solidFill>
                <a:hlinkClick r:id="rId9">
                  <a:extLst>
                    <a:ext uri="{A12FA001-AC4F-418D-AE19-62706E023703}">
                      <ahyp:hlinkClr xmlns:ahyp="http://schemas.microsoft.com/office/drawing/2018/hyperlinkcolor" xmlns="" val="tx"/>
                    </a:ext>
                  </a:extLst>
                </a:hlinkClick>
              </a:rPr>
              <a:t>!</a:t>
            </a:r>
            <a:endParaRPr lang="en-GB" dirty="0">
              <a:solidFill>
                <a:prstClr val="white"/>
              </a:solidFill>
            </a:endParaRPr>
          </a:p>
        </p:txBody>
      </p:sp>
      <p:sp>
        <p:nvSpPr>
          <p:cNvPr id="5" name="Arrow: Right 4">
            <a:extLst>
              <a:ext uri="{FF2B5EF4-FFF2-40B4-BE49-F238E27FC236}">
                <a16:creationId xmlns:a16="http://schemas.microsoft.com/office/drawing/2014/main" id="{8FE671CC-54ED-4343-BC67-4F45C056B489}"/>
              </a:ext>
            </a:extLst>
          </p:cNvPr>
          <p:cNvSpPr/>
          <p:nvPr/>
        </p:nvSpPr>
        <p:spPr>
          <a:xfrm rot="5400000">
            <a:off x="2577502" y="-502735"/>
            <a:ext cx="6304503" cy="7471218"/>
          </a:xfrm>
          <a:prstGeom prst="rightArrow">
            <a:avLst/>
          </a:prstGeom>
          <a:solidFill>
            <a:srgbClr val="6B212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Oliver audio converte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38505" y="6033687"/>
            <a:ext cx="609600" cy="609600"/>
          </a:xfrm>
          <a:prstGeom prst="rect">
            <a:avLst/>
          </a:prstGeom>
        </p:spPr>
      </p:pic>
    </p:spTree>
    <p:custDataLst>
      <p:tags r:id="rId1"/>
    </p:custDataLst>
    <p:extLst>
      <p:ext uri="{BB962C8B-B14F-4D97-AF65-F5344CB8AC3E}">
        <p14:creationId xmlns:p14="http://schemas.microsoft.com/office/powerpoint/2010/main" val="1024811302"/>
      </p:ext>
    </p:extLst>
  </p:cSld>
  <p:clrMapOvr>
    <a:masterClrMapping/>
  </p:clrMapOvr>
  <mc:AlternateContent xmlns:mc="http://schemas.openxmlformats.org/markup-compatibility/2006" xmlns:p14="http://schemas.microsoft.com/office/powerpoint/2010/main">
    <mc:Choice Requires="p14">
      <p:transition spd="slow" p14:dur="2000" advTm="302826"/>
    </mc:Choice>
    <mc:Fallback xmlns="">
      <p:transition spd="slow" advTm="302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57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5" fill="hold" display="0">
                  <p:stCondLst>
                    <p:cond delay="indefinite"/>
                  </p:stCondLst>
                  <p:endCondLst>
                    <p:cond evt="onStopAudio" delay="0">
                      <p:tgtEl>
                        <p:sldTgt/>
                      </p:tgtEl>
                    </p:cond>
                  </p:endCondLst>
                </p:cTn>
                <p:tgtEl>
                  <p:spTgt spid="6"/>
                </p:tgtEl>
              </p:cMediaNode>
            </p:audio>
          </p:childTnLst>
        </p:cTn>
      </p:par>
    </p:tnLst>
    <p:bldLst>
      <p:bldP spid="9" grpId="0"/>
      <p:bldP spid="10" grpId="0"/>
      <p:bldP spid="11" grpId="0"/>
      <p:bldP spid="12" grpId="0"/>
      <p:bldP spid="15" grpId="0"/>
      <p:bldP spid="16" grpId="0"/>
      <p:bldP spid="18" grpId="0"/>
      <p:bldP spid="19" grpId="0"/>
      <p:bldP spid="3"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93" name="Group 229">
            <a:extLst>
              <a:ext uri="{FF2B5EF4-FFF2-40B4-BE49-F238E27FC236}">
                <a16:creationId xmlns:a16="http://schemas.microsoft.com/office/drawing/2014/main" id="{F2780DFF-3AF5-4F60-B2A3-AA766AD8B37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31"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32"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33"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34"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35"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36"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37"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38"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39"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40"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41"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2"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95" name="Group 243">
            <a:extLst>
              <a:ext uri="{FF2B5EF4-FFF2-40B4-BE49-F238E27FC236}">
                <a16:creationId xmlns:a16="http://schemas.microsoft.com/office/drawing/2014/main" id="{BDA041F5-FB91-4FE3-8309-30F32C6A483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5"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6"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47"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48"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49"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50"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51"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52"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53"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54"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55"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56"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97" name="Rectangle 257">
            <a:extLst>
              <a:ext uri="{FF2B5EF4-FFF2-40B4-BE49-F238E27FC236}">
                <a16:creationId xmlns:a16="http://schemas.microsoft.com/office/drawing/2014/main" id="{57041BDD-619A-42E7-9D5B-D932A5FDFB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98" name="Freeform 11">
            <a:extLst>
              <a:ext uri="{FF2B5EF4-FFF2-40B4-BE49-F238E27FC236}">
                <a16:creationId xmlns:a16="http://schemas.microsoft.com/office/drawing/2014/main" id="{241A2EF5-5ECE-4EA6-A93F-1E2E86A896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262" name="Rectangle 261">
            <a:extLst>
              <a:ext uri="{FF2B5EF4-FFF2-40B4-BE49-F238E27FC236}">
                <a16:creationId xmlns:a16="http://schemas.microsoft.com/office/drawing/2014/main" id="{CC783856-8461-4835-BA44-920E6C8696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264" name="Rectangle 263">
            <a:extLst>
              <a:ext uri="{FF2B5EF4-FFF2-40B4-BE49-F238E27FC236}">
                <a16:creationId xmlns:a16="http://schemas.microsoft.com/office/drawing/2014/main" id="{E2E661FD-4AC2-4B06-96AD-4CFA2ECAC1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0758"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026" name="Picture 2" descr="See the source image">
            <a:extLst>
              <a:ext uri="{FF2B5EF4-FFF2-40B4-BE49-F238E27FC236}">
                <a16:creationId xmlns:a16="http://schemas.microsoft.com/office/drawing/2014/main" id="{B563A44C-7C3C-4817-B466-B62FA1CD828A}"/>
              </a:ext>
            </a:extLst>
          </p:cNvPr>
          <p:cNvPicPr>
            <a:picLocks noGrp="1" noChangeAspect="1" noChangeArrowheads="1"/>
          </p:cNvPicPr>
          <p:nvPr>
            <p:ph type="pic" idx="1"/>
          </p:nvPr>
        </p:nvPicPr>
        <p:blipFill rotWithShape="1">
          <a:blip r:embed="rId4" cstate="screen">
            <a:extLst>
              <a:ext uri="{28A0092B-C50C-407E-A947-70E740481C1C}">
                <a14:useLocalDpi xmlns:a14="http://schemas.microsoft.com/office/drawing/2010/main"/>
              </a:ext>
            </a:extLst>
          </a:blip>
          <a:srcRect/>
          <a:stretch/>
        </p:blipFill>
        <p:spPr bwMode="auto">
          <a:xfrm>
            <a:off x="8229598" y="10"/>
            <a:ext cx="3962402" cy="2254042"/>
          </a:xfrm>
          <a:prstGeom prst="rect">
            <a:avLst/>
          </a:prstGeom>
          <a:noFill/>
          <a:extLst>
            <a:ext uri="{909E8E84-426E-40DD-AFC4-6F175D3DCCD1}">
              <a14:hiddenFill xmlns:a14="http://schemas.microsoft.com/office/drawing/2010/main">
                <a:solidFill>
                  <a:srgbClr val="FFFFFF"/>
                </a:solidFill>
              </a14:hiddenFill>
            </a:ext>
          </a:extLst>
        </p:spPr>
      </p:pic>
      <p:sp>
        <p:nvSpPr>
          <p:cNvPr id="266" name="Freeform 5">
            <a:extLst>
              <a:ext uri="{FF2B5EF4-FFF2-40B4-BE49-F238E27FC236}">
                <a16:creationId xmlns:a16="http://schemas.microsoft.com/office/drawing/2014/main" id="{0777AFAE-D40D-4FF8-B7D3-D653BD138E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prstClr val="white"/>
              </a:solidFill>
            </a:endParaRPr>
          </a:p>
        </p:txBody>
      </p:sp>
      <p:sp>
        <p:nvSpPr>
          <p:cNvPr id="2" name="Title 1">
            <a:extLst>
              <a:ext uri="{FF2B5EF4-FFF2-40B4-BE49-F238E27FC236}">
                <a16:creationId xmlns:a16="http://schemas.microsoft.com/office/drawing/2014/main" id="{D557858F-8F65-4AE9-ACBA-D842D87E8A59}"/>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000">
                <a:solidFill>
                  <a:srgbClr val="FEFFFF"/>
                </a:solidFill>
              </a:rPr>
              <a:t>Poems of the Decade (2000 – 2010)</a:t>
            </a:r>
          </a:p>
        </p:txBody>
      </p:sp>
      <p:sp>
        <p:nvSpPr>
          <p:cNvPr id="4" name="Text Placeholder 3">
            <a:extLst>
              <a:ext uri="{FF2B5EF4-FFF2-40B4-BE49-F238E27FC236}">
                <a16:creationId xmlns:a16="http://schemas.microsoft.com/office/drawing/2014/main" id="{B44FEAA5-2AC5-492B-875A-398D35493AE5}"/>
              </a:ext>
            </a:extLst>
          </p:cNvPr>
          <p:cNvSpPr>
            <a:spLocks noGrp="1"/>
          </p:cNvSpPr>
          <p:nvPr>
            <p:ph type="body" sz="half" idx="2"/>
          </p:nvPr>
        </p:nvSpPr>
        <p:spPr>
          <a:xfrm>
            <a:off x="541866" y="2032000"/>
            <a:ext cx="7145867" cy="3879222"/>
          </a:xfrm>
        </p:spPr>
        <p:txBody>
          <a:bodyPr vert="horz" lIns="91440" tIns="45720" rIns="91440" bIns="45720" rtlCol="0">
            <a:normAutofit/>
          </a:bodyPr>
          <a:lstStyle/>
          <a:p>
            <a:pPr>
              <a:buFont typeface="Wingdings 3" charset="2"/>
              <a:buChar char=""/>
            </a:pPr>
            <a:r>
              <a:rPr lang="en-US" sz="2400" dirty="0">
                <a:solidFill>
                  <a:srgbClr val="FEFFFF"/>
                </a:solidFill>
              </a:rPr>
              <a:t>Treat this anthology with caution. It looks harmless, but contains multitudes: works that speak of violence, danger and fear alongside love and longing, in forms broken and reshaped by the need to communicate what it is to be alive, now, here. </a:t>
            </a:r>
          </a:p>
          <a:p>
            <a:pPr>
              <a:buFont typeface="Wingdings 3" charset="2"/>
              <a:buChar char=""/>
            </a:pPr>
            <a:r>
              <a:rPr lang="en-US" sz="900" dirty="0">
                <a:solidFill>
                  <a:srgbClr val="FEFFFF"/>
                </a:solidFill>
              </a:rPr>
              <a:t>(Susanna Herbert January 2015)</a:t>
            </a:r>
          </a:p>
          <a:p>
            <a:pPr>
              <a:buFont typeface="Wingdings 3" charset="2"/>
              <a:buChar char=""/>
            </a:pPr>
            <a:r>
              <a:rPr lang="en-US" dirty="0">
                <a:solidFill>
                  <a:srgbClr val="FEFFFF"/>
                </a:solidFill>
                <a:hlinkClick r:id="rId5"/>
              </a:rPr>
              <a:t>https://www.youtube.com/watch?v=z-A46MN3GsM</a:t>
            </a:r>
            <a:endParaRPr lang="en-US" dirty="0">
              <a:solidFill>
                <a:srgbClr val="FEFFFF"/>
              </a:solidFill>
            </a:endParaRPr>
          </a:p>
          <a:p>
            <a:pPr>
              <a:buFont typeface="Wingdings 3" charset="2"/>
              <a:buChar char=""/>
            </a:pPr>
            <a:r>
              <a:rPr lang="en-US" dirty="0">
                <a:solidFill>
                  <a:srgbClr val="FEFFFF"/>
                </a:solidFill>
                <a:hlinkClick r:id="rId6"/>
              </a:rPr>
              <a:t>https://qualifications.pearson.com/content/dam/pdf/A%20Level/English%20Literature/2015/teaching-and-learning-materials/Unseen_poetry_preparation_anthology.pdf</a:t>
            </a:r>
            <a:endParaRPr lang="en-US" dirty="0">
              <a:solidFill>
                <a:srgbClr val="FEFFFF"/>
              </a:solidFill>
            </a:endParaRPr>
          </a:p>
        </p:txBody>
      </p:sp>
      <p:pic>
        <p:nvPicPr>
          <p:cNvPr id="10" name="Picture 6" descr="See the source image">
            <a:extLst>
              <a:ext uri="{FF2B5EF4-FFF2-40B4-BE49-F238E27FC236}">
                <a16:creationId xmlns:a16="http://schemas.microsoft.com/office/drawing/2014/main" id="{5B654F7A-4B8C-4399-9174-136AC443A75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229598" y="2252669"/>
            <a:ext cx="3962402" cy="2339346"/>
          </a:xfrm>
          <a:prstGeom prst="rect">
            <a:avLst/>
          </a:prstGeom>
          <a:noFill/>
          <a:extLst>
            <a:ext uri="{909E8E84-426E-40DD-AFC4-6F175D3DCCD1}">
              <a14:hiddenFill xmlns:a14="http://schemas.microsoft.com/office/drawing/2010/main">
                <a:solidFill>
                  <a:srgbClr val="FFFFFF"/>
                </a:solidFill>
              </a14:hiddenFill>
            </a:ext>
          </a:extLst>
        </p:spPr>
      </p:pic>
      <p:cxnSp>
        <p:nvCxnSpPr>
          <p:cNvPr id="268" name="Straight Connector 267">
            <a:extLst>
              <a:ext uri="{FF2B5EF4-FFF2-40B4-BE49-F238E27FC236}">
                <a16:creationId xmlns:a16="http://schemas.microsoft.com/office/drawing/2014/main" id="{22D03238-5937-49EC-890A-BD6EC642290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32648" y="2254053"/>
            <a:ext cx="3959352"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pic>
        <p:nvPicPr>
          <p:cNvPr id="1032" name="Picture 8" descr="See the source image">
            <a:extLst>
              <a:ext uri="{FF2B5EF4-FFF2-40B4-BE49-F238E27FC236}">
                <a16:creationId xmlns:a16="http://schemas.microsoft.com/office/drawing/2014/main" id="{F47975E4-B90E-4D24-A71B-D28258B9E7C2}"/>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r="-3"/>
          <a:stretch/>
        </p:blipFill>
        <p:spPr bwMode="auto">
          <a:xfrm>
            <a:off x="8229598" y="4594782"/>
            <a:ext cx="3962402" cy="2263218"/>
          </a:xfrm>
          <a:prstGeom prst="rect">
            <a:avLst/>
          </a:prstGeom>
          <a:noFill/>
          <a:extLst>
            <a:ext uri="{909E8E84-426E-40DD-AFC4-6F175D3DCCD1}">
              <a14:hiddenFill xmlns:a14="http://schemas.microsoft.com/office/drawing/2010/main">
                <a:solidFill>
                  <a:srgbClr val="FFFFFF"/>
                </a:solidFill>
              </a14:hiddenFill>
            </a:ext>
          </a:extLst>
        </p:spPr>
      </p:pic>
      <p:cxnSp>
        <p:nvCxnSpPr>
          <p:cNvPr id="270" name="Straight Connector 269">
            <a:extLst>
              <a:ext uri="{FF2B5EF4-FFF2-40B4-BE49-F238E27FC236}">
                <a16:creationId xmlns:a16="http://schemas.microsoft.com/office/drawing/2014/main" id="{61742E55-F170-46B9-AE1D-139B2C1EEBE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32648" y="4594782"/>
            <a:ext cx="3959352"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pic>
        <p:nvPicPr>
          <p:cNvPr id="11" name="Recorded Sound">
            <a:hlinkClick r:id="" action="ppaction://media"/>
            <a:extLst>
              <a:ext uri="{FF2B5EF4-FFF2-40B4-BE49-F238E27FC236}">
                <a16:creationId xmlns:a16="http://schemas.microsoft.com/office/drawing/2014/main" id="{A6468FE6-1E2F-4EEC-88D8-751ABE2BC5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0256" y="5559978"/>
            <a:ext cx="609600" cy="609600"/>
          </a:xfrm>
          <a:prstGeom prst="rect">
            <a:avLst/>
          </a:prstGeom>
        </p:spPr>
      </p:pic>
    </p:spTree>
    <p:extLst>
      <p:ext uri="{BB962C8B-B14F-4D97-AF65-F5344CB8AC3E}">
        <p14:creationId xmlns:p14="http://schemas.microsoft.com/office/powerpoint/2010/main" val="18948917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21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EBA334-AFE6-BE49-A6AF-AA68D12C8A66}"/>
              </a:ext>
            </a:extLst>
          </p:cNvPr>
          <p:cNvPicPr>
            <a:picLocks noChangeAspect="1"/>
          </p:cNvPicPr>
          <p:nvPr/>
        </p:nvPicPr>
        <p:blipFill>
          <a:blip r:embed="rId5"/>
          <a:stretch>
            <a:fillRect/>
          </a:stretch>
        </p:blipFill>
        <p:spPr>
          <a:xfrm>
            <a:off x="9887475" y="3438673"/>
            <a:ext cx="1857907" cy="2624663"/>
          </a:xfrm>
          <a:prstGeom prst="rect">
            <a:avLst/>
          </a:prstGeom>
        </p:spPr>
      </p:pic>
      <p:pic>
        <p:nvPicPr>
          <p:cNvPr id="13" name="Picture 12">
            <a:extLst>
              <a:ext uri="{FF2B5EF4-FFF2-40B4-BE49-F238E27FC236}">
                <a16:creationId xmlns:a16="http://schemas.microsoft.com/office/drawing/2014/main" id="{F57CD6DE-DC9C-7641-BD7A-BCB2DAE7F1DB}"/>
              </a:ext>
            </a:extLst>
          </p:cNvPr>
          <p:cNvPicPr>
            <a:picLocks noChangeAspect="1"/>
          </p:cNvPicPr>
          <p:nvPr/>
        </p:nvPicPr>
        <p:blipFill>
          <a:blip r:embed="rId6"/>
          <a:stretch>
            <a:fillRect/>
          </a:stretch>
        </p:blipFill>
        <p:spPr>
          <a:xfrm>
            <a:off x="8135667" y="299420"/>
            <a:ext cx="3743538" cy="1981158"/>
          </a:xfrm>
          <a:prstGeom prst="rect">
            <a:avLst/>
          </a:prstGeom>
        </p:spPr>
      </p:pic>
      <p:pic>
        <p:nvPicPr>
          <p:cNvPr id="11" name="Picture 10">
            <a:extLst>
              <a:ext uri="{FF2B5EF4-FFF2-40B4-BE49-F238E27FC236}">
                <a16:creationId xmlns:a16="http://schemas.microsoft.com/office/drawing/2014/main" id="{E494F72E-9B14-B643-B52C-D48C841EE4F1}"/>
              </a:ext>
            </a:extLst>
          </p:cNvPr>
          <p:cNvPicPr>
            <a:picLocks noChangeAspect="1"/>
          </p:cNvPicPr>
          <p:nvPr/>
        </p:nvPicPr>
        <p:blipFill>
          <a:blip r:embed="rId7"/>
          <a:stretch>
            <a:fillRect/>
          </a:stretch>
        </p:blipFill>
        <p:spPr>
          <a:xfrm>
            <a:off x="3675498" y="78054"/>
            <a:ext cx="1801428" cy="2624662"/>
          </a:xfrm>
          <a:prstGeom prst="rect">
            <a:avLst/>
          </a:prstGeom>
        </p:spPr>
      </p:pic>
      <p:pic>
        <p:nvPicPr>
          <p:cNvPr id="9" name="Picture 8">
            <a:extLst>
              <a:ext uri="{FF2B5EF4-FFF2-40B4-BE49-F238E27FC236}">
                <a16:creationId xmlns:a16="http://schemas.microsoft.com/office/drawing/2014/main" id="{0D84418F-1DFF-1444-A17B-7E52DDC705D7}"/>
              </a:ext>
            </a:extLst>
          </p:cNvPr>
          <p:cNvPicPr>
            <a:picLocks noChangeAspect="1"/>
          </p:cNvPicPr>
          <p:nvPr/>
        </p:nvPicPr>
        <p:blipFill>
          <a:blip r:embed="rId8"/>
          <a:stretch>
            <a:fillRect/>
          </a:stretch>
        </p:blipFill>
        <p:spPr>
          <a:xfrm>
            <a:off x="446618" y="3267841"/>
            <a:ext cx="2019761" cy="2624665"/>
          </a:xfrm>
          <a:prstGeom prst="rect">
            <a:avLst/>
          </a:prstGeom>
        </p:spPr>
      </p:pic>
      <p:pic>
        <p:nvPicPr>
          <p:cNvPr id="10" name="Picture 9">
            <a:extLst>
              <a:ext uri="{FF2B5EF4-FFF2-40B4-BE49-F238E27FC236}">
                <a16:creationId xmlns:a16="http://schemas.microsoft.com/office/drawing/2014/main" id="{9D3415AB-EA03-8B4B-8B39-F3F43281FB6F}"/>
              </a:ext>
            </a:extLst>
          </p:cNvPr>
          <p:cNvPicPr>
            <a:picLocks noChangeAspect="1"/>
          </p:cNvPicPr>
          <p:nvPr/>
        </p:nvPicPr>
        <p:blipFill>
          <a:blip r:embed="rId9"/>
          <a:stretch>
            <a:fillRect/>
          </a:stretch>
        </p:blipFill>
        <p:spPr>
          <a:xfrm>
            <a:off x="6632061" y="3067009"/>
            <a:ext cx="2864325" cy="2643993"/>
          </a:xfrm>
          <a:prstGeom prst="rect">
            <a:avLst/>
          </a:prstGeom>
        </p:spPr>
      </p:pic>
      <p:pic>
        <p:nvPicPr>
          <p:cNvPr id="7" name="Picture 6">
            <a:extLst>
              <a:ext uri="{FF2B5EF4-FFF2-40B4-BE49-F238E27FC236}">
                <a16:creationId xmlns:a16="http://schemas.microsoft.com/office/drawing/2014/main" id="{683056A2-5319-0948-9644-F7555B11EB7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1"/>
          <a:stretch/>
        </p:blipFill>
        <p:spPr>
          <a:xfrm>
            <a:off x="446618" y="131873"/>
            <a:ext cx="2644018" cy="2643992"/>
          </a:xfrm>
          <a:prstGeom prst="rect">
            <a:avLst/>
          </a:prstGeom>
        </p:spPr>
      </p:pic>
      <p:pic>
        <p:nvPicPr>
          <p:cNvPr id="14" name="Picture 13">
            <a:extLst>
              <a:ext uri="{FF2B5EF4-FFF2-40B4-BE49-F238E27FC236}">
                <a16:creationId xmlns:a16="http://schemas.microsoft.com/office/drawing/2014/main" id="{104368DE-AC52-6E44-B99F-22011FC7442A}"/>
              </a:ext>
            </a:extLst>
          </p:cNvPr>
          <p:cNvPicPr>
            <a:picLocks noChangeAspect="1"/>
          </p:cNvPicPr>
          <p:nvPr/>
        </p:nvPicPr>
        <p:blipFill>
          <a:blip r:embed="rId11"/>
          <a:stretch>
            <a:fillRect/>
          </a:stretch>
        </p:blipFill>
        <p:spPr>
          <a:xfrm>
            <a:off x="3129473" y="3606325"/>
            <a:ext cx="3111500" cy="2603500"/>
          </a:xfrm>
          <a:prstGeom prst="rect">
            <a:avLst/>
          </a:prstGeom>
        </p:spPr>
      </p:pic>
      <p:sp>
        <p:nvSpPr>
          <p:cNvPr id="15" name="TextBox 14">
            <a:extLst>
              <a:ext uri="{FF2B5EF4-FFF2-40B4-BE49-F238E27FC236}">
                <a16:creationId xmlns:a16="http://schemas.microsoft.com/office/drawing/2014/main" id="{D4737FC3-49DE-364B-A110-6C23BAF49747}"/>
              </a:ext>
            </a:extLst>
          </p:cNvPr>
          <p:cNvSpPr txBox="1"/>
          <p:nvPr/>
        </p:nvSpPr>
        <p:spPr>
          <a:xfrm>
            <a:off x="2646060" y="2882343"/>
            <a:ext cx="3365445" cy="369332"/>
          </a:xfrm>
          <a:prstGeom prst="rect">
            <a:avLst/>
          </a:prstGeom>
          <a:solidFill>
            <a:schemeClr val="accent2"/>
          </a:solidFill>
        </p:spPr>
        <p:txBody>
          <a:bodyPr wrap="square" rtlCol="0">
            <a:spAutoFit/>
          </a:bodyPr>
          <a:lstStyle/>
          <a:p>
            <a:r>
              <a:rPr lang="en-US" dirty="0">
                <a:solidFill>
                  <a:prstClr val="black"/>
                </a:solidFill>
              </a:rPr>
              <a:t>The poems of Christina Rossetti</a:t>
            </a:r>
          </a:p>
        </p:txBody>
      </p:sp>
      <p:pic>
        <p:nvPicPr>
          <p:cNvPr id="6" name="Picture 5" descr="A group of people standing in a room&#10;&#10;Description automatically generated">
            <a:extLst>
              <a:ext uri="{FF2B5EF4-FFF2-40B4-BE49-F238E27FC236}">
                <a16:creationId xmlns:a16="http://schemas.microsoft.com/office/drawing/2014/main" id="{D4069F2C-2B92-A546-B328-AE9AAE566347}"/>
              </a:ext>
            </a:extLst>
          </p:cNvPr>
          <p:cNvPicPr>
            <a:picLocks noChangeAspect="1"/>
          </p:cNvPicPr>
          <p:nvPr/>
        </p:nvPicPr>
        <p:blipFill>
          <a:blip r:embed="rId12"/>
          <a:stretch>
            <a:fillRect/>
          </a:stretch>
        </p:blipFill>
        <p:spPr>
          <a:xfrm>
            <a:off x="5770602" y="478971"/>
            <a:ext cx="2119619" cy="1801607"/>
          </a:xfrm>
          <a:prstGeom prst="rect">
            <a:avLst/>
          </a:prstGeom>
        </p:spPr>
      </p:pic>
      <p:pic>
        <p:nvPicPr>
          <p:cNvPr id="3" name="Audio 2">
            <a:hlinkClick r:id="" action="ppaction://media"/>
            <a:extLst>
              <a:ext uri="{FF2B5EF4-FFF2-40B4-BE49-F238E27FC236}">
                <a16:creationId xmlns:a16="http://schemas.microsoft.com/office/drawing/2014/main" id="{025B297A-8CA3-FD41-9DB4-DDCFE24226C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51907464"/>
      </p:ext>
    </p:extLst>
  </p:cSld>
  <p:clrMapOvr>
    <a:masterClrMapping/>
  </p:clrMapOvr>
  <mc:AlternateContent xmlns:mc="http://schemas.openxmlformats.org/markup-compatibility/2006" xmlns:p14="http://schemas.microsoft.com/office/powerpoint/2010/main">
    <mc:Choice Requires="p14">
      <p:transition spd="slow" p14:dur="2000" advTm="341551"/>
    </mc:Choice>
    <mc:Fallback xmlns="">
      <p:transition spd="slow" advTm="341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4" name="TextBox 3"/>
          <p:cNvSpPr txBox="1"/>
          <p:nvPr/>
        </p:nvSpPr>
        <p:spPr>
          <a:xfrm>
            <a:off x="952500" y="123783"/>
            <a:ext cx="10287000" cy="1446550"/>
          </a:xfrm>
          <a:prstGeom prst="rect">
            <a:avLst/>
          </a:prstGeom>
          <a:noFill/>
        </p:spPr>
        <p:txBody>
          <a:bodyPr wrap="square" rtlCol="0">
            <a:spAutoFit/>
          </a:bodyPr>
          <a:lstStyle/>
          <a:p>
            <a:pPr algn="ctr"/>
            <a:r>
              <a:rPr lang="en-GB" sz="4400" b="1" dirty="0" smtClean="0">
                <a:solidFill>
                  <a:schemeClr val="bg1"/>
                </a:solidFill>
                <a:effectLst>
                  <a:outerShdw blurRad="38100" dist="38100" dir="2700000" algn="tl">
                    <a:srgbClr val="000000">
                      <a:alpha val="43137"/>
                    </a:srgbClr>
                  </a:outerShdw>
                </a:effectLst>
                <a:latin typeface="Ink Free" panose="03080402000500000000" pitchFamily="66" charset="0"/>
              </a:rPr>
              <a:t>Some advice and further information from former English Literature students!</a:t>
            </a:r>
            <a:endParaRPr lang="en-GB" sz="44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2" name="Rectangle 1"/>
          <p:cNvSpPr/>
          <p:nvPr/>
        </p:nvSpPr>
        <p:spPr>
          <a:xfrm>
            <a:off x="1241201" y="6261160"/>
            <a:ext cx="9998299" cy="830997"/>
          </a:xfrm>
          <a:prstGeom prst="rect">
            <a:avLst/>
          </a:prstGeom>
        </p:spPr>
        <p:txBody>
          <a:bodyPr wrap="square">
            <a:spAutoFit/>
          </a:bodyPr>
          <a:lstStyle/>
          <a:p>
            <a:r>
              <a:rPr lang="en-GB" sz="2400" b="1" dirty="0">
                <a:solidFill>
                  <a:schemeClr val="bg1"/>
                </a:solidFill>
                <a:latin typeface="Ink Free" panose="03080402000500000000" pitchFamily="66" charset="0"/>
                <a:hlinkClick r:id="rId6"/>
              </a:rPr>
              <a:t>https://</a:t>
            </a:r>
            <a:r>
              <a:rPr lang="en-GB" sz="2400" b="1" dirty="0" smtClean="0">
                <a:solidFill>
                  <a:schemeClr val="bg1"/>
                </a:solidFill>
                <a:latin typeface="Ink Free" panose="03080402000500000000" pitchFamily="66" charset="0"/>
                <a:hlinkClick r:id="rId6"/>
              </a:rPr>
              <a:t>www.youtube.com/watch?v=mPHgbymOT7M&amp;feature=youtu.be</a:t>
            </a:r>
            <a:endParaRPr lang="en-GB" sz="2400" b="1" dirty="0" smtClean="0">
              <a:solidFill>
                <a:schemeClr val="bg1"/>
              </a:solidFill>
              <a:latin typeface="Ink Free" panose="03080402000500000000" pitchFamily="66" charset="0"/>
            </a:endParaRPr>
          </a:p>
          <a:p>
            <a:endParaRPr lang="en-GB" sz="2400" b="1" dirty="0">
              <a:solidFill>
                <a:schemeClr val="bg1"/>
              </a:solidFill>
              <a:latin typeface="Ink Free" panose="03080402000500000000" pitchFamily="66"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pic>
        <p:nvPicPr>
          <p:cNvPr id="8" name="gSXED_NAw00"/>
          <p:cNvPicPr>
            <a:picLocks noRot="1" noChangeAspect="1"/>
          </p:cNvPicPr>
          <p:nvPr>
            <a:videoFile r:link="rId3"/>
          </p:nvPr>
        </p:nvPicPr>
        <p:blipFill>
          <a:blip r:embed="rId8"/>
          <a:stretch>
            <a:fillRect/>
          </a:stretch>
        </p:blipFill>
        <p:spPr>
          <a:xfrm>
            <a:off x="1108364" y="1777244"/>
            <a:ext cx="4572000" cy="2571750"/>
          </a:xfrm>
          <a:prstGeom prst="rect">
            <a:avLst/>
          </a:prstGeom>
        </p:spPr>
      </p:pic>
    </p:spTree>
    <p:extLst>
      <p:ext uri="{BB962C8B-B14F-4D97-AF65-F5344CB8AC3E}">
        <p14:creationId xmlns:p14="http://schemas.microsoft.com/office/powerpoint/2010/main" val="610940865"/>
      </p:ext>
    </p:extLst>
  </p:cSld>
  <p:clrMapOvr>
    <a:masterClrMapping/>
  </p:clrMapOvr>
  <mc:AlternateContent xmlns:mc="http://schemas.openxmlformats.org/markup-compatibility/2006" xmlns:p14="http://schemas.microsoft.com/office/powerpoint/2010/main">
    <mc:Choice Requires="p14">
      <p:transition spd="slow" p14:dur="2000" advTm="23872"/>
    </mc:Choice>
    <mc:Fallback xmlns="">
      <p:transition spd="slow" advTm="23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8|6.8|7.6|48.6|46.3|22.4|42|23.2|29.2|15.5|11.7|1.5"/>
</p:tagLst>
</file>

<file path=ppt/tags/tag2.xml><?xml version="1.0" encoding="utf-8"?>
<p:tagLst xmlns:a="http://schemas.openxmlformats.org/drawingml/2006/main" xmlns:r="http://schemas.openxmlformats.org/officeDocument/2006/relationships" xmlns:p="http://schemas.openxmlformats.org/presentationml/2006/main">
  <p:tag name="TIMING" val="|27.6|1.2|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2351</Words>
  <Application>Microsoft Office PowerPoint</Application>
  <PresentationFormat>Widescreen</PresentationFormat>
  <Paragraphs>177</Paragraphs>
  <Slides>16</Slides>
  <Notes>1</Notes>
  <HiddenSlides>0</HiddenSlides>
  <MMClips>20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16</vt:i4>
      </vt:variant>
    </vt:vector>
  </HeadingPairs>
  <TitlesOfParts>
    <vt:vector size="33" baseType="lpstr">
      <vt:lpstr>Aharoni</vt:lpstr>
      <vt:lpstr>Aldhabi</vt:lpstr>
      <vt:lpstr>Arial</vt:lpstr>
      <vt:lpstr>Bradley Hand ITC</vt:lpstr>
      <vt:lpstr>Calibri</vt:lpstr>
      <vt:lpstr>Calibri Light</vt:lpstr>
      <vt:lpstr>Candara</vt:lpstr>
      <vt:lpstr>Century Gothic</vt:lpstr>
      <vt:lpstr>Ink Free</vt:lpstr>
      <vt:lpstr>Times New Roman</vt:lpstr>
      <vt:lpstr>Wingdings</vt:lpstr>
      <vt:lpstr>Wingdings 3</vt:lpstr>
      <vt:lpstr>Office Theme</vt:lpstr>
      <vt:lpstr>Slice</vt:lpstr>
      <vt:lpstr>1_Office Theme</vt:lpstr>
      <vt:lpstr>Wisp</vt:lpstr>
      <vt:lpstr>2_Office Theme</vt:lpstr>
      <vt:lpstr>PowerPoint Presentation</vt:lpstr>
      <vt:lpstr>PowerPoint Presentation</vt:lpstr>
      <vt:lpstr>PowerPoint Presentation</vt:lpstr>
      <vt:lpstr>PowerPoint Presentation</vt:lpstr>
      <vt:lpstr>PowerPoint Presentation</vt:lpstr>
      <vt:lpstr>PowerPoint Presentation</vt:lpstr>
      <vt:lpstr>Poems of the Decade (2000 – 2010)</vt:lpstr>
      <vt:lpstr>PowerPoint Presentation</vt:lpstr>
      <vt:lpstr>PowerPoint Presentation</vt:lpstr>
      <vt:lpstr>PowerPoint Presentation</vt:lpstr>
      <vt:lpstr>PowerPoint Presentation</vt:lpstr>
      <vt:lpstr>What kind of environment does Williams create for the setting of his play?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mason</dc:creator>
  <cp:lastModifiedBy>Stephen Hall</cp:lastModifiedBy>
  <cp:revision>35</cp:revision>
  <dcterms:created xsi:type="dcterms:W3CDTF">2020-06-16T09:01:49Z</dcterms:created>
  <dcterms:modified xsi:type="dcterms:W3CDTF">2020-06-25T14:04:36Z</dcterms:modified>
</cp:coreProperties>
</file>