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84" r:id="rId2"/>
    <p:sldId id="263" r:id="rId3"/>
    <p:sldId id="285" r:id="rId4"/>
    <p:sldId id="286" r:id="rId5"/>
    <p:sldId id="258" r:id="rId6"/>
    <p:sldId id="259" r:id="rId7"/>
    <p:sldId id="287" r:id="rId8"/>
    <p:sldId id="257" r:id="rId9"/>
    <p:sldId id="621" r:id="rId10"/>
    <p:sldId id="288" r:id="rId11"/>
    <p:sldId id="260" r:id="rId12"/>
    <p:sldId id="261" r:id="rId13"/>
    <p:sldId id="268" r:id="rId14"/>
    <p:sldId id="264" r:id="rId15"/>
    <p:sldId id="269" r:id="rId16"/>
    <p:sldId id="267" r:id="rId17"/>
    <p:sldId id="270" r:id="rId18"/>
    <p:sldId id="266" r:id="rId19"/>
    <p:sldId id="265" r:id="rId20"/>
    <p:sldId id="271" r:id="rId21"/>
    <p:sldId id="272" r:id="rId22"/>
    <p:sldId id="273" r:id="rId23"/>
    <p:sldId id="274" r:id="rId24"/>
    <p:sldId id="275" r:id="rId25"/>
    <p:sldId id="276" r:id="rId26"/>
    <p:sldId id="262" r:id="rId27"/>
    <p:sldId id="278" r:id="rId28"/>
    <p:sldId id="277" r:id="rId29"/>
    <p:sldId id="279" r:id="rId30"/>
    <p:sldId id="280" r:id="rId31"/>
    <p:sldId id="282" r:id="rId32"/>
    <p:sldId id="283" r:id="rId33"/>
    <p:sldId id="618" r:id="rId34"/>
    <p:sldId id="620" r:id="rId35"/>
    <p:sldId id="61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5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174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22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601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102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3234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148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59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06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27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81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6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62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41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87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17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96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D60EC-8B32-4AE3-B978-D137E6CBE1FA}" type="datetimeFigureOut">
              <a:rPr lang="en-GB" smtClean="0"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461719-FACC-4B63-91B5-443E2A22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35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11" Type="http://schemas.openxmlformats.org/officeDocument/2006/relationships/image" Target="../media/image180.png"/><Relationship Id="rId5" Type="http://schemas.openxmlformats.org/officeDocument/2006/relationships/image" Target="../media/image21.png"/><Relationship Id="rId10" Type="http://schemas.openxmlformats.org/officeDocument/2006/relationships/image" Target="../media/image17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1.m4a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0.png"/><Relationship Id="rId11" Type="http://schemas.openxmlformats.org/officeDocument/2006/relationships/image" Target="../media/image180.png"/><Relationship Id="rId5" Type="http://schemas.openxmlformats.org/officeDocument/2006/relationships/image" Target="../media/image21.png"/><Relationship Id="rId10" Type="http://schemas.openxmlformats.org/officeDocument/2006/relationships/image" Target="../media/image170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0.png"/><Relationship Id="rId11" Type="http://schemas.openxmlformats.org/officeDocument/2006/relationships/image" Target="../media/image180.png"/><Relationship Id="rId5" Type="http://schemas.openxmlformats.org/officeDocument/2006/relationships/image" Target="../media/image21.png"/><Relationship Id="rId10" Type="http://schemas.openxmlformats.org/officeDocument/2006/relationships/image" Target="../media/image170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16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6.png"/><Relationship Id="rId4" Type="http://schemas.openxmlformats.org/officeDocument/2006/relationships/image" Target="../media/image2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8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0.png"/><Relationship Id="rId11" Type="http://schemas.openxmlformats.org/officeDocument/2006/relationships/image" Target="../media/image170.png"/><Relationship Id="rId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90.png"/><Relationship Id="rId11" Type="http://schemas.openxmlformats.org/officeDocument/2006/relationships/image" Target="../media/image34.png"/><Relationship Id="rId5" Type="http://schemas.openxmlformats.org/officeDocument/2006/relationships/image" Target="../media/image280.pn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70.png"/><Relationship Id="rId2" Type="http://schemas.openxmlformats.org/officeDocument/2006/relationships/audio" Target="../media/media22.m4a"/><Relationship Id="rId16" Type="http://schemas.openxmlformats.org/officeDocument/2006/relationships/image" Target="../media/image29.png"/><Relationship Id="rId1" Type="http://schemas.microsoft.com/office/2007/relationships/media" Target="../media/media22.m4a"/><Relationship Id="rId6" Type="http://schemas.openxmlformats.org/officeDocument/2006/relationships/image" Target="../media/image60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5" Type="http://schemas.openxmlformats.org/officeDocument/2006/relationships/image" Target="../media/image200.png"/><Relationship Id="rId10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Relationship Id="rId14" Type="http://schemas.openxmlformats.org/officeDocument/2006/relationships/image" Target="../media/image19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16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6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4a"/><Relationship Id="rId13" Type="http://schemas.openxmlformats.org/officeDocument/2006/relationships/image" Target="../media/image47.png"/><Relationship Id="rId3" Type="http://schemas.microsoft.com/office/2007/relationships/media" Target="../media/media28.m4a"/><Relationship Id="rId7" Type="http://schemas.microsoft.com/office/2007/relationships/media" Target="../media/media30.m4a"/><Relationship Id="rId12" Type="http://schemas.openxmlformats.org/officeDocument/2006/relationships/image" Target="../media/image1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11" Type="http://schemas.openxmlformats.org/officeDocument/2006/relationships/slideLayout" Target="../slideLayouts/slideLayout2.xml"/><Relationship Id="rId5" Type="http://schemas.microsoft.com/office/2007/relationships/media" Target="../media/media29.m4a"/><Relationship Id="rId10" Type="http://schemas.openxmlformats.org/officeDocument/2006/relationships/audio" Target="../media/media31.m4a"/><Relationship Id="rId4" Type="http://schemas.openxmlformats.org/officeDocument/2006/relationships/audio" Target="../media/media28.m4a"/><Relationship Id="rId9" Type="http://schemas.microsoft.com/office/2007/relationships/media" Target="../media/media31.m4a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hyperlink" Target="https://en.wikipedia.org/wiki/File:Mandel_zoom_00_mandelbrot_set.jpg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FftmWSzgmk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msp.org.uk/resource/gcse-alevel-transition-resource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73834" y="1700247"/>
            <a:ext cx="10637283" cy="2095331"/>
          </a:xfrm>
        </p:spPr>
        <p:txBody>
          <a:bodyPr>
            <a:normAutofit/>
          </a:bodyPr>
          <a:lstStyle/>
          <a:p>
            <a:r>
              <a:rPr lang="en-GB" sz="7200" dirty="0"/>
              <a:t>Further Maths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age result for mat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8462" y="0"/>
            <a:ext cx="2463538" cy="22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at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895626"/>
            <a:ext cx="3007151" cy="300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ath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981"/>
            <a:ext cx="7246711" cy="158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inste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808" y="5174886"/>
            <a:ext cx="7547192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394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0D4B8-531A-493E-A6A7-1F69AB1AB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52" y="563087"/>
            <a:ext cx="8946823" cy="3094513"/>
          </a:xfrm>
        </p:spPr>
        <p:txBody>
          <a:bodyPr>
            <a:normAutofit fontScale="90000"/>
          </a:bodyPr>
          <a:lstStyle/>
          <a:p>
            <a:r>
              <a:rPr lang="en-GB" dirty="0"/>
              <a:t>We’d like to give you a little taster of some of the maths you will encounter in Further Maths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Please make sure that your sound is turned on.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CCE46-C087-491A-8DE7-D1560A666226}"/>
              </a:ext>
            </a:extLst>
          </p:cNvPr>
          <p:cNvSpPr txBox="1"/>
          <p:nvPr/>
        </p:nvSpPr>
        <p:spPr>
          <a:xfrm>
            <a:off x="329152" y="3334434"/>
            <a:ext cx="828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Sound clips should play automatically but for older versions of </a:t>
            </a:r>
            <a:r>
              <a:rPr lang="en-GB" dirty="0" err="1"/>
              <a:t>powerpoint</a:t>
            </a:r>
            <a:r>
              <a:rPr lang="en-GB" dirty="0"/>
              <a:t>, you may need to click the sound icon to hear them.</a:t>
            </a:r>
          </a:p>
        </p:txBody>
      </p:sp>
    </p:spTree>
    <p:extLst>
      <p:ext uri="{BB962C8B-B14F-4D97-AF65-F5344CB8AC3E}">
        <p14:creationId xmlns:p14="http://schemas.microsoft.com/office/powerpoint/2010/main" val="3510366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9E003-4D34-4C28-A1A3-CE74108B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E9DA7A2E-278B-4A5A-9D2E-7572CDA5A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09" y="1963764"/>
            <a:ext cx="3078826" cy="2309119"/>
          </a:xfrm>
        </p:spPr>
      </p:pic>
      <p:pic>
        <p:nvPicPr>
          <p:cNvPr id="7" name="Picture 6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4FEF45E6-FA11-49A5-8CA3-51B42C827B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280" y="3829830"/>
            <a:ext cx="3298989" cy="247424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422BA43-39A2-45F0-A41A-8FF0DA72CB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253" y="1866111"/>
            <a:ext cx="3122541" cy="2341906"/>
          </a:xfrm>
          <a:prstGeom prst="rect">
            <a:avLst/>
          </a:prstGeom>
        </p:spPr>
      </p:pic>
      <p:pic>
        <p:nvPicPr>
          <p:cNvPr id="3" name="counting numbers">
            <a:hlinkClick r:id="" action="ppaction://media"/>
            <a:extLst>
              <a:ext uri="{FF2B5EF4-FFF2-40B4-BE49-F238E27FC236}">
                <a16:creationId xmlns:a16="http://schemas.microsoft.com/office/drawing/2014/main" id="{CB1C2B2E-A445-4FBC-9A1C-755408A1E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2318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8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F88C3BB-C8DF-4124-BB98-124CF592A5CC}"/>
              </a:ext>
            </a:extLst>
          </p:cNvPr>
          <p:cNvSpPr/>
          <p:nvPr/>
        </p:nvSpPr>
        <p:spPr>
          <a:xfrm>
            <a:off x="2006353" y="4136993"/>
            <a:ext cx="2459115" cy="104312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6B0A4-AFC5-4BF6-AB96-BE744CDAD919}"/>
              </a:ext>
            </a:extLst>
          </p:cNvPr>
          <p:cNvSpPr txBox="1"/>
          <p:nvPr/>
        </p:nvSpPr>
        <p:spPr>
          <a:xfrm>
            <a:off x="2118434" y="4319745"/>
            <a:ext cx="206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Natural Numbers,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94A4C-FAE5-44B4-BF9D-E1372937A5AC}"/>
              </a:ext>
            </a:extLst>
          </p:cNvPr>
          <p:cNvSpPr/>
          <p:nvPr/>
        </p:nvSpPr>
        <p:spPr>
          <a:xfrm>
            <a:off x="3938401" y="4326663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Nimbus Roman No9 L"/>
              </a:rPr>
              <a:t>ℕ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5DF00-30AF-45D4-B352-23F96848752D}"/>
              </a:ext>
            </a:extLst>
          </p:cNvPr>
          <p:cNvSpPr txBox="1"/>
          <p:nvPr/>
        </p:nvSpPr>
        <p:spPr>
          <a:xfrm>
            <a:off x="2499065" y="4644535"/>
            <a:ext cx="196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1, 2, 3, 4, ……..</a:t>
            </a:r>
          </a:p>
        </p:txBody>
      </p:sp>
      <p:pic>
        <p:nvPicPr>
          <p:cNvPr id="2" name="natural numbers">
            <a:hlinkClick r:id="" action="ppaction://media"/>
            <a:extLst>
              <a:ext uri="{FF2B5EF4-FFF2-40B4-BE49-F238E27FC236}">
                <a16:creationId xmlns:a16="http://schemas.microsoft.com/office/drawing/2014/main" id="{5967DA46-8864-4AAA-9480-8B24E9BF8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photo, book, black, white&#10;&#10;Description automatically generated">
            <a:extLst>
              <a:ext uri="{FF2B5EF4-FFF2-40B4-BE49-F238E27FC236}">
                <a16:creationId xmlns:a16="http://schemas.microsoft.com/office/drawing/2014/main" id="{D73449D6-20CB-496B-95BA-547E75123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7201">
            <a:off x="4681692" y="-227182"/>
            <a:ext cx="1879403" cy="7517612"/>
          </a:xfrm>
        </p:spPr>
      </p:pic>
      <p:pic>
        <p:nvPicPr>
          <p:cNvPr id="4" name="negative numbers">
            <a:hlinkClick r:id="" action="ppaction://media"/>
            <a:extLst>
              <a:ext uri="{FF2B5EF4-FFF2-40B4-BE49-F238E27FC236}">
                <a16:creationId xmlns:a16="http://schemas.microsoft.com/office/drawing/2014/main" id="{7D815ACC-C8BE-4BF9-B33C-153CAB0B9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7633" y="13802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0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F04CA17-3F26-46EA-B2D5-461089EA8433}"/>
              </a:ext>
            </a:extLst>
          </p:cNvPr>
          <p:cNvSpPr/>
          <p:nvPr/>
        </p:nvSpPr>
        <p:spPr>
          <a:xfrm>
            <a:off x="1455938" y="3320249"/>
            <a:ext cx="3391269" cy="196196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8C3BB-C8DF-4124-BB98-124CF592A5CC}"/>
              </a:ext>
            </a:extLst>
          </p:cNvPr>
          <p:cNvSpPr/>
          <p:nvPr/>
        </p:nvSpPr>
        <p:spPr>
          <a:xfrm>
            <a:off x="2006353" y="4136993"/>
            <a:ext cx="2459115" cy="104312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6B0A4-AFC5-4BF6-AB96-BE744CDAD919}"/>
              </a:ext>
            </a:extLst>
          </p:cNvPr>
          <p:cNvSpPr txBox="1"/>
          <p:nvPr/>
        </p:nvSpPr>
        <p:spPr>
          <a:xfrm>
            <a:off x="2118434" y="4319745"/>
            <a:ext cx="223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Natural Numbers,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94A4C-FAE5-44B4-BF9D-E1372937A5AC}"/>
              </a:ext>
            </a:extLst>
          </p:cNvPr>
          <p:cNvSpPr/>
          <p:nvPr/>
        </p:nvSpPr>
        <p:spPr>
          <a:xfrm>
            <a:off x="3938401" y="4333821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Nimbus Roman No9 L"/>
              </a:rPr>
              <a:t>ℕ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5DF00-30AF-45D4-B352-23F96848752D}"/>
              </a:ext>
            </a:extLst>
          </p:cNvPr>
          <p:cNvSpPr txBox="1"/>
          <p:nvPr/>
        </p:nvSpPr>
        <p:spPr>
          <a:xfrm>
            <a:off x="2499065" y="4644535"/>
            <a:ext cx="196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1, 2, 3, 4, ……..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E19BBA-9C6E-461A-ABF4-0CE626B60922}"/>
              </a:ext>
            </a:extLst>
          </p:cNvPr>
          <p:cNvSpPr txBox="1"/>
          <p:nvPr/>
        </p:nvSpPr>
        <p:spPr>
          <a:xfrm>
            <a:off x="2118434" y="3399998"/>
            <a:ext cx="119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Integers,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B926D2-3FEF-4612-8085-279FCCA93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114" y="3443600"/>
            <a:ext cx="233138" cy="2672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B3CFA1-F9A9-4180-BFA3-7BC4148BAD94}"/>
              </a:ext>
            </a:extLst>
          </p:cNvPr>
          <p:cNvSpPr txBox="1"/>
          <p:nvPr/>
        </p:nvSpPr>
        <p:spPr>
          <a:xfrm>
            <a:off x="1621410" y="3753585"/>
            <a:ext cx="3318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……, -3, -2, -1, 0, 1, 2, 3, ……</a:t>
            </a:r>
          </a:p>
        </p:txBody>
      </p:sp>
      <p:pic>
        <p:nvPicPr>
          <p:cNvPr id="30" name="integers">
            <a:hlinkClick r:id="" action="ppaction://media"/>
            <a:extLst>
              <a:ext uri="{FF2B5EF4-FFF2-40B4-BE49-F238E27FC236}">
                <a16:creationId xmlns:a16="http://schemas.microsoft.com/office/drawing/2014/main" id="{6A65800A-0A4E-45CE-80CF-A5EE250E2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3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actions">
            <a:hlinkClick r:id="" action="ppaction://media"/>
            <a:extLst>
              <a:ext uri="{FF2B5EF4-FFF2-40B4-BE49-F238E27FC236}">
                <a16:creationId xmlns:a16="http://schemas.microsoft.com/office/drawing/2014/main" id="{1CD25465-C17F-447A-B19C-D3FDFE11F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1269" y="667568"/>
            <a:ext cx="487363" cy="487363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4716559-8B19-4947-927E-92754FFC5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63" y="1990196"/>
            <a:ext cx="3108681" cy="3108681"/>
          </a:xfrm>
          <a:prstGeom prst="rect">
            <a:avLst/>
          </a:prstGeom>
        </p:spPr>
      </p:pic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4641462-6C3B-4353-9644-65BD3096B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16" y="2230771"/>
            <a:ext cx="4079592" cy="30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4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A8756CA-9B1E-4358-B492-AAA654D9A173}"/>
              </a:ext>
            </a:extLst>
          </p:cNvPr>
          <p:cNvSpPr/>
          <p:nvPr/>
        </p:nvSpPr>
        <p:spPr>
          <a:xfrm>
            <a:off x="934377" y="2228295"/>
            <a:ext cx="4172504" cy="331137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04CA17-3F26-46EA-B2D5-461089EA8433}"/>
              </a:ext>
            </a:extLst>
          </p:cNvPr>
          <p:cNvSpPr/>
          <p:nvPr/>
        </p:nvSpPr>
        <p:spPr>
          <a:xfrm>
            <a:off x="1455938" y="3320249"/>
            <a:ext cx="3391269" cy="196196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8C3BB-C8DF-4124-BB98-124CF592A5CC}"/>
              </a:ext>
            </a:extLst>
          </p:cNvPr>
          <p:cNvSpPr/>
          <p:nvPr/>
        </p:nvSpPr>
        <p:spPr>
          <a:xfrm>
            <a:off x="2006353" y="4136993"/>
            <a:ext cx="2459115" cy="104312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6B0A4-AFC5-4BF6-AB96-BE744CDAD919}"/>
              </a:ext>
            </a:extLst>
          </p:cNvPr>
          <p:cNvSpPr txBox="1"/>
          <p:nvPr/>
        </p:nvSpPr>
        <p:spPr>
          <a:xfrm>
            <a:off x="2118434" y="4319745"/>
            <a:ext cx="223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Natural Numbers,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94A4C-FAE5-44B4-BF9D-E1372937A5AC}"/>
              </a:ext>
            </a:extLst>
          </p:cNvPr>
          <p:cNvSpPr/>
          <p:nvPr/>
        </p:nvSpPr>
        <p:spPr>
          <a:xfrm>
            <a:off x="3956156" y="4305669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Nimbus Roman No9 L"/>
              </a:rPr>
              <a:t>ℕ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5DF00-30AF-45D4-B352-23F96848752D}"/>
              </a:ext>
            </a:extLst>
          </p:cNvPr>
          <p:cNvSpPr txBox="1"/>
          <p:nvPr/>
        </p:nvSpPr>
        <p:spPr>
          <a:xfrm>
            <a:off x="2499065" y="4644535"/>
            <a:ext cx="196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1, 2, 3, 4, ……..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E19BBA-9C6E-461A-ABF4-0CE626B60922}"/>
              </a:ext>
            </a:extLst>
          </p:cNvPr>
          <p:cNvSpPr txBox="1"/>
          <p:nvPr/>
        </p:nvSpPr>
        <p:spPr>
          <a:xfrm>
            <a:off x="2118434" y="3399998"/>
            <a:ext cx="119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Integers,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B926D2-3FEF-4612-8085-279FCCA93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114" y="3443600"/>
            <a:ext cx="233138" cy="2672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B3CFA1-F9A9-4180-BFA3-7BC4148BAD94}"/>
              </a:ext>
            </a:extLst>
          </p:cNvPr>
          <p:cNvSpPr txBox="1"/>
          <p:nvPr/>
        </p:nvSpPr>
        <p:spPr>
          <a:xfrm>
            <a:off x="1596968" y="3753585"/>
            <a:ext cx="325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……, -3, -2, -1, 0, 1, 2, 3, ……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13054C-842C-4926-AB11-CA21121AB6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886" y="2406721"/>
            <a:ext cx="309311" cy="3558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84B266-AE26-49C3-813C-9595F36289E4}"/>
              </a:ext>
            </a:extLst>
          </p:cNvPr>
          <p:cNvSpPr txBox="1"/>
          <p:nvPr/>
        </p:nvSpPr>
        <p:spPr>
          <a:xfrm>
            <a:off x="2228991" y="2327539"/>
            <a:ext cx="116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Rational Numbers,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A55B39-1D85-427A-A922-A36F20DC05A7}"/>
                  </a:ext>
                </a:extLst>
              </p:cNvPr>
              <p:cNvSpPr txBox="1"/>
              <p:nvPr/>
            </p:nvSpPr>
            <p:spPr>
              <a:xfrm>
                <a:off x="1596968" y="2860491"/>
                <a:ext cx="1811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A55B39-1D85-427A-A922-A36F20DC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968" y="2860491"/>
                <a:ext cx="181139" cy="5203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2CB4B6-BF7B-48CF-9F48-163B5F9B9A58}"/>
                  </a:ext>
                </a:extLst>
              </p:cNvPr>
              <p:cNvSpPr txBox="1"/>
              <p:nvPr/>
            </p:nvSpPr>
            <p:spPr>
              <a:xfrm>
                <a:off x="4021799" y="2857580"/>
                <a:ext cx="186781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2CB4B6-BF7B-48CF-9F48-163B5F9B9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799" y="2857580"/>
                <a:ext cx="186781" cy="4743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rationals">
            <a:hlinkClick r:id="" action="ppaction://media"/>
            <a:extLst>
              <a:ext uri="{FF2B5EF4-FFF2-40B4-BE49-F238E27FC236}">
                <a16:creationId xmlns:a16="http://schemas.microsoft.com/office/drawing/2014/main" id="{3227C3BF-B3A3-4FE2-9E0F-37F495D67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2318" y="9060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2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ythagoras">
            <a:hlinkClick r:id="" action="ppaction://media"/>
            <a:extLst>
              <a:ext uri="{FF2B5EF4-FFF2-40B4-BE49-F238E27FC236}">
                <a16:creationId xmlns:a16="http://schemas.microsoft.com/office/drawing/2014/main" id="{16B21BF6-17E0-470D-A379-D61C89812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6594" y="5433049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25989B-6376-428D-A35C-7F0A7403F1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029" y="937588"/>
            <a:ext cx="3822492" cy="4116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FC3723-AD57-4FE1-B853-B3DE67108666}"/>
              </a:ext>
            </a:extLst>
          </p:cNvPr>
          <p:cNvSpPr txBox="1"/>
          <p:nvPr/>
        </p:nvSpPr>
        <p:spPr>
          <a:xfrm>
            <a:off x="6355829" y="1763323"/>
            <a:ext cx="1783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E828E7-EC7E-4DA4-A3E4-7879B59440EC}"/>
                  </a:ext>
                </a:extLst>
              </p:cNvPr>
              <p:cNvSpPr txBox="1"/>
              <p:nvPr/>
            </p:nvSpPr>
            <p:spPr>
              <a:xfrm>
                <a:off x="6096000" y="1843803"/>
                <a:ext cx="736035" cy="688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4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E828E7-EC7E-4DA4-A3E4-7879B5944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43803"/>
                <a:ext cx="736035" cy="6881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rrationals">
            <a:hlinkClick r:id="" action="ppaction://media"/>
            <a:extLst>
              <a:ext uri="{FF2B5EF4-FFF2-40B4-BE49-F238E27FC236}">
                <a16:creationId xmlns:a16="http://schemas.microsoft.com/office/drawing/2014/main" id="{BE10B1CA-9108-4480-96F6-D316CB6821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4017" y="54280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62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62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062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A8756CA-9B1E-4358-B492-AAA654D9A173}"/>
              </a:ext>
            </a:extLst>
          </p:cNvPr>
          <p:cNvSpPr/>
          <p:nvPr/>
        </p:nvSpPr>
        <p:spPr>
          <a:xfrm>
            <a:off x="934377" y="2228295"/>
            <a:ext cx="4172504" cy="331137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A77149-0C01-4F4E-BBF9-4320636145F8}"/>
              </a:ext>
            </a:extLst>
          </p:cNvPr>
          <p:cNvSpPr/>
          <p:nvPr/>
        </p:nvSpPr>
        <p:spPr>
          <a:xfrm>
            <a:off x="5305043" y="2521259"/>
            <a:ext cx="2303119" cy="265886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04CA17-3F26-46EA-B2D5-461089EA8433}"/>
              </a:ext>
            </a:extLst>
          </p:cNvPr>
          <p:cNvSpPr/>
          <p:nvPr/>
        </p:nvSpPr>
        <p:spPr>
          <a:xfrm>
            <a:off x="1455938" y="3320249"/>
            <a:ext cx="3391269" cy="196196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8C3BB-C8DF-4124-BB98-124CF592A5CC}"/>
              </a:ext>
            </a:extLst>
          </p:cNvPr>
          <p:cNvSpPr/>
          <p:nvPr/>
        </p:nvSpPr>
        <p:spPr>
          <a:xfrm>
            <a:off x="2006353" y="4136993"/>
            <a:ext cx="2459115" cy="104312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6B0A4-AFC5-4BF6-AB96-BE744CDAD919}"/>
              </a:ext>
            </a:extLst>
          </p:cNvPr>
          <p:cNvSpPr txBox="1"/>
          <p:nvPr/>
        </p:nvSpPr>
        <p:spPr>
          <a:xfrm>
            <a:off x="2118434" y="4319745"/>
            <a:ext cx="223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Natural Numbers,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94A4C-FAE5-44B4-BF9D-E1372937A5AC}"/>
              </a:ext>
            </a:extLst>
          </p:cNvPr>
          <p:cNvSpPr/>
          <p:nvPr/>
        </p:nvSpPr>
        <p:spPr>
          <a:xfrm>
            <a:off x="3961792" y="432188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Nimbus Roman No9 L"/>
              </a:rPr>
              <a:t>ℕ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5DF00-30AF-45D4-B352-23F96848752D}"/>
              </a:ext>
            </a:extLst>
          </p:cNvPr>
          <p:cNvSpPr txBox="1"/>
          <p:nvPr/>
        </p:nvSpPr>
        <p:spPr>
          <a:xfrm>
            <a:off x="2499065" y="4644535"/>
            <a:ext cx="196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1, 2, 3, 4, ……..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E19BBA-9C6E-461A-ABF4-0CE626B60922}"/>
              </a:ext>
            </a:extLst>
          </p:cNvPr>
          <p:cNvSpPr txBox="1"/>
          <p:nvPr/>
        </p:nvSpPr>
        <p:spPr>
          <a:xfrm>
            <a:off x="2118434" y="3399998"/>
            <a:ext cx="119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Integers,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B926D2-3FEF-4612-8085-279FCCA93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114" y="3443600"/>
            <a:ext cx="233138" cy="2672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B3CFA1-F9A9-4180-BFA3-7BC4148BAD94}"/>
              </a:ext>
            </a:extLst>
          </p:cNvPr>
          <p:cNvSpPr txBox="1"/>
          <p:nvPr/>
        </p:nvSpPr>
        <p:spPr>
          <a:xfrm>
            <a:off x="1596969" y="3753585"/>
            <a:ext cx="336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……, -3, -2, -1, 0, 1, 2, 3, ……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13054C-842C-4926-AB11-CA21121AB6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886" y="2406721"/>
            <a:ext cx="309311" cy="3558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84B266-AE26-49C3-813C-9595F36289E4}"/>
              </a:ext>
            </a:extLst>
          </p:cNvPr>
          <p:cNvSpPr txBox="1"/>
          <p:nvPr/>
        </p:nvSpPr>
        <p:spPr>
          <a:xfrm>
            <a:off x="2228991" y="2327539"/>
            <a:ext cx="116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Rational Numbers,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915CF7-631A-473C-B999-82413AEB0F91}"/>
              </a:ext>
            </a:extLst>
          </p:cNvPr>
          <p:cNvSpPr txBox="1"/>
          <p:nvPr/>
        </p:nvSpPr>
        <p:spPr>
          <a:xfrm>
            <a:off x="5474666" y="3109608"/>
            <a:ext cx="230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Irrational Numbers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5FE9BF-9875-4BA5-905B-8216E73C2479}"/>
              </a:ext>
            </a:extLst>
          </p:cNvPr>
          <p:cNvSpPr txBox="1"/>
          <p:nvPr/>
        </p:nvSpPr>
        <p:spPr>
          <a:xfrm>
            <a:off x="5546328" y="3519074"/>
            <a:ext cx="36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B89B45-4313-4F2B-8C45-E94B128D6108}"/>
                  </a:ext>
                </a:extLst>
              </p:cNvPr>
              <p:cNvSpPr txBox="1"/>
              <p:nvPr/>
            </p:nvSpPr>
            <p:spPr>
              <a:xfrm>
                <a:off x="6247665" y="3584664"/>
                <a:ext cx="1437440" cy="40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B89B45-4313-4F2B-8C45-E94B128D6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665" y="3584664"/>
                <a:ext cx="1437440" cy="401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A55B39-1D85-427A-A922-A36F20DC05A7}"/>
                  </a:ext>
                </a:extLst>
              </p:cNvPr>
              <p:cNvSpPr txBox="1"/>
              <p:nvPr/>
            </p:nvSpPr>
            <p:spPr>
              <a:xfrm>
                <a:off x="1596968" y="2860491"/>
                <a:ext cx="1811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A55B39-1D85-427A-A922-A36F20DC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968" y="2860491"/>
                <a:ext cx="181139" cy="5203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2CB4B6-BF7B-48CF-9F48-163B5F9B9A58}"/>
                  </a:ext>
                </a:extLst>
              </p:cNvPr>
              <p:cNvSpPr txBox="1"/>
              <p:nvPr/>
            </p:nvSpPr>
            <p:spPr>
              <a:xfrm>
                <a:off x="4021799" y="2857580"/>
                <a:ext cx="186781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2CB4B6-BF7B-48CF-9F48-163B5F9B9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799" y="2857580"/>
                <a:ext cx="186781" cy="4743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rrationals">
            <a:hlinkClick r:id="" action="ppaction://media"/>
            <a:extLst>
              <a:ext uri="{FF2B5EF4-FFF2-40B4-BE49-F238E27FC236}">
                <a16:creationId xmlns:a16="http://schemas.microsoft.com/office/drawing/2014/main" id="{DFED0391-C8B9-46DF-AA78-766AE184C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0302" y="676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E33CF1D-D8C7-465B-8416-5773A280C00E}"/>
              </a:ext>
            </a:extLst>
          </p:cNvPr>
          <p:cNvSpPr/>
          <p:nvPr/>
        </p:nvSpPr>
        <p:spPr>
          <a:xfrm>
            <a:off x="643633" y="1127464"/>
            <a:ext cx="7142084" cy="502476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8756CA-9B1E-4358-B492-AAA654D9A173}"/>
              </a:ext>
            </a:extLst>
          </p:cNvPr>
          <p:cNvSpPr/>
          <p:nvPr/>
        </p:nvSpPr>
        <p:spPr>
          <a:xfrm>
            <a:off x="934377" y="2228295"/>
            <a:ext cx="4172504" cy="331137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A77149-0C01-4F4E-BBF9-4320636145F8}"/>
              </a:ext>
            </a:extLst>
          </p:cNvPr>
          <p:cNvSpPr/>
          <p:nvPr/>
        </p:nvSpPr>
        <p:spPr>
          <a:xfrm>
            <a:off x="5305043" y="2521259"/>
            <a:ext cx="2303119" cy="265886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04CA17-3F26-46EA-B2D5-461089EA8433}"/>
              </a:ext>
            </a:extLst>
          </p:cNvPr>
          <p:cNvSpPr/>
          <p:nvPr/>
        </p:nvSpPr>
        <p:spPr>
          <a:xfrm>
            <a:off x="1455938" y="3320249"/>
            <a:ext cx="3391269" cy="196196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8C3BB-C8DF-4124-BB98-124CF592A5CC}"/>
              </a:ext>
            </a:extLst>
          </p:cNvPr>
          <p:cNvSpPr/>
          <p:nvPr/>
        </p:nvSpPr>
        <p:spPr>
          <a:xfrm>
            <a:off x="2006353" y="4136993"/>
            <a:ext cx="2459115" cy="104312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6B0A4-AFC5-4BF6-AB96-BE744CDAD919}"/>
              </a:ext>
            </a:extLst>
          </p:cNvPr>
          <p:cNvSpPr txBox="1"/>
          <p:nvPr/>
        </p:nvSpPr>
        <p:spPr>
          <a:xfrm>
            <a:off x="2118434" y="4319745"/>
            <a:ext cx="223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Natural Numbers,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94A4C-FAE5-44B4-BF9D-E1372937A5AC}"/>
              </a:ext>
            </a:extLst>
          </p:cNvPr>
          <p:cNvSpPr/>
          <p:nvPr/>
        </p:nvSpPr>
        <p:spPr>
          <a:xfrm>
            <a:off x="3939500" y="4305669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Nimbus Roman No9 L"/>
              </a:rPr>
              <a:t>ℕ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5DF00-30AF-45D4-B352-23F96848752D}"/>
              </a:ext>
            </a:extLst>
          </p:cNvPr>
          <p:cNvSpPr txBox="1"/>
          <p:nvPr/>
        </p:nvSpPr>
        <p:spPr>
          <a:xfrm>
            <a:off x="2499065" y="4644535"/>
            <a:ext cx="196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1, 2, 3, 4, ……..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E19BBA-9C6E-461A-ABF4-0CE626B60922}"/>
              </a:ext>
            </a:extLst>
          </p:cNvPr>
          <p:cNvSpPr txBox="1"/>
          <p:nvPr/>
        </p:nvSpPr>
        <p:spPr>
          <a:xfrm>
            <a:off x="2118434" y="3399998"/>
            <a:ext cx="119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Integers,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B926D2-3FEF-4612-8085-279FCCA93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114" y="3443600"/>
            <a:ext cx="233138" cy="2672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B3CFA1-F9A9-4180-BFA3-7BC4148BAD94}"/>
              </a:ext>
            </a:extLst>
          </p:cNvPr>
          <p:cNvSpPr txBox="1"/>
          <p:nvPr/>
        </p:nvSpPr>
        <p:spPr>
          <a:xfrm>
            <a:off x="1596969" y="3753585"/>
            <a:ext cx="320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……, -3, -2, -1, 0, 1, 2, 3, ……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13054C-842C-4926-AB11-CA21121AB6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886" y="2406721"/>
            <a:ext cx="309311" cy="3558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84B266-AE26-49C3-813C-9595F36289E4}"/>
              </a:ext>
            </a:extLst>
          </p:cNvPr>
          <p:cNvSpPr txBox="1"/>
          <p:nvPr/>
        </p:nvSpPr>
        <p:spPr>
          <a:xfrm>
            <a:off x="2118435" y="2327539"/>
            <a:ext cx="127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Rational Numbers,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915CF7-631A-473C-B999-82413AEB0F91}"/>
              </a:ext>
            </a:extLst>
          </p:cNvPr>
          <p:cNvSpPr txBox="1"/>
          <p:nvPr/>
        </p:nvSpPr>
        <p:spPr>
          <a:xfrm>
            <a:off x="5474666" y="3109608"/>
            <a:ext cx="2133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Irrational Numbers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5FE9BF-9875-4BA5-905B-8216E73C2479}"/>
              </a:ext>
            </a:extLst>
          </p:cNvPr>
          <p:cNvSpPr txBox="1"/>
          <p:nvPr/>
        </p:nvSpPr>
        <p:spPr>
          <a:xfrm>
            <a:off x="5546328" y="3519074"/>
            <a:ext cx="36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B89B45-4313-4F2B-8C45-E94B128D6108}"/>
                  </a:ext>
                </a:extLst>
              </p:cNvPr>
              <p:cNvSpPr txBox="1"/>
              <p:nvPr/>
            </p:nvSpPr>
            <p:spPr>
              <a:xfrm>
                <a:off x="6247665" y="3584664"/>
                <a:ext cx="1437440" cy="40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B89B45-4313-4F2B-8C45-E94B128D6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665" y="3584664"/>
                <a:ext cx="1437440" cy="401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6" name="Picture 12" descr="Real number - Wikipedia">
            <a:extLst>
              <a:ext uri="{FF2B5EF4-FFF2-40B4-BE49-F238E27FC236}">
                <a16:creationId xmlns:a16="http://schemas.microsoft.com/office/drawing/2014/main" id="{D2F0A64A-6FE5-475A-9917-D16BD1A2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553" y="1398234"/>
            <a:ext cx="308052" cy="3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6287A-1220-48E0-A51E-320785418D90}"/>
              </a:ext>
            </a:extLst>
          </p:cNvPr>
          <p:cNvSpPr txBox="1"/>
          <p:nvPr/>
        </p:nvSpPr>
        <p:spPr>
          <a:xfrm>
            <a:off x="3151571" y="1342294"/>
            <a:ext cx="181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Real Numbers,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A55B39-1D85-427A-A922-A36F20DC05A7}"/>
                  </a:ext>
                </a:extLst>
              </p:cNvPr>
              <p:cNvSpPr txBox="1"/>
              <p:nvPr/>
            </p:nvSpPr>
            <p:spPr>
              <a:xfrm>
                <a:off x="1596968" y="2860491"/>
                <a:ext cx="1811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A55B39-1D85-427A-A922-A36F20DC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968" y="2860491"/>
                <a:ext cx="181139" cy="5203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2CB4B6-BF7B-48CF-9F48-163B5F9B9A58}"/>
                  </a:ext>
                </a:extLst>
              </p:cNvPr>
              <p:cNvSpPr txBox="1"/>
              <p:nvPr/>
            </p:nvSpPr>
            <p:spPr>
              <a:xfrm>
                <a:off x="4021799" y="2857580"/>
                <a:ext cx="186781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2CB4B6-BF7B-48CF-9F48-163B5F9B9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799" y="2857580"/>
                <a:ext cx="186781" cy="47436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real numbers">
            <a:hlinkClick r:id="" action="ppaction://media"/>
            <a:extLst>
              <a:ext uri="{FF2B5EF4-FFF2-40B4-BE49-F238E27FC236}">
                <a16:creationId xmlns:a16="http://schemas.microsoft.com/office/drawing/2014/main" id="{B7CF4DA3-7E03-4F96-895E-F277630D0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52981" y="4566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48B26-9293-4216-9407-C2DB67A4E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are three ways that you can study Further Maths at Xaverian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9EFFB-EE56-46D4-8507-C9FE35A66D0E}"/>
              </a:ext>
            </a:extLst>
          </p:cNvPr>
          <p:cNvSpPr txBox="1"/>
          <p:nvPr/>
        </p:nvSpPr>
        <p:spPr>
          <a:xfrm>
            <a:off x="494500" y="1989016"/>
            <a:ext cx="292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one year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2B4A69-2441-401E-984E-726CAA4086DC}"/>
              </a:ext>
            </a:extLst>
          </p:cNvPr>
          <p:cNvSpPr/>
          <p:nvPr/>
        </p:nvSpPr>
        <p:spPr>
          <a:xfrm>
            <a:off x="5244804" y="2595705"/>
            <a:ext cx="232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Studying three A levels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6B96D9-0536-4D12-8A84-8FBA9D49FC05}"/>
              </a:ext>
            </a:extLst>
          </p:cNvPr>
          <p:cNvSpPr/>
          <p:nvPr/>
        </p:nvSpPr>
        <p:spPr>
          <a:xfrm>
            <a:off x="255722" y="2489564"/>
            <a:ext cx="3290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Studying three A levels and an 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6F644-F30C-4D0F-848D-E908FB8C88CF}"/>
              </a:ext>
            </a:extLst>
          </p:cNvPr>
          <p:cNvSpPr/>
          <p:nvPr/>
        </p:nvSpPr>
        <p:spPr>
          <a:xfrm>
            <a:off x="9268237" y="2595634"/>
            <a:ext cx="2207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Studying four A levels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7D1D21-FEF4-4F5A-B449-59118D29F6BB}"/>
              </a:ext>
            </a:extLst>
          </p:cNvPr>
          <p:cNvSpPr/>
          <p:nvPr/>
        </p:nvSpPr>
        <p:spPr>
          <a:xfrm>
            <a:off x="7569479" y="1905128"/>
            <a:ext cx="1512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For two years: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873A1-C21E-43A9-8D85-FB7F10B9AA8A}"/>
              </a:ext>
            </a:extLst>
          </p:cNvPr>
          <p:cNvSpPr txBox="1"/>
          <p:nvPr/>
        </p:nvSpPr>
        <p:spPr>
          <a:xfrm>
            <a:off x="2148933" y="3180874"/>
            <a:ext cx="22726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e.g.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level Maths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level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level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AS level Further Maths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A473FF-14CA-4AB3-AFFD-7B6F0D4F3897}"/>
              </a:ext>
            </a:extLst>
          </p:cNvPr>
          <p:cNvSpPr/>
          <p:nvPr/>
        </p:nvSpPr>
        <p:spPr>
          <a:xfrm>
            <a:off x="6634988" y="3227385"/>
            <a:ext cx="16657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e.g.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level Maths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level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level Further Maths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65F30E-01B5-40AB-9CB2-5AA6092C8470}"/>
              </a:ext>
            </a:extLst>
          </p:cNvPr>
          <p:cNvSpPr/>
          <p:nvPr/>
        </p:nvSpPr>
        <p:spPr>
          <a:xfrm>
            <a:off x="10211630" y="3286140"/>
            <a:ext cx="1980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e.g.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level Maths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level Further Maths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level French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level Biology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9E89ED-85F3-4315-8CBB-43BAF16EAE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058" y="3074657"/>
            <a:ext cx="1666060" cy="2595418"/>
          </a:xfrm>
          <a:prstGeom prst="rect">
            <a:avLst/>
          </a:prstGeom>
        </p:spPr>
      </p:pic>
      <p:pic>
        <p:nvPicPr>
          <p:cNvPr id="17" name="Picture 16" descr="A close up of a toy&#10;&#10;Description automatically generated">
            <a:extLst>
              <a:ext uri="{FF2B5EF4-FFF2-40B4-BE49-F238E27FC236}">
                <a16:creationId xmlns:a16="http://schemas.microsoft.com/office/drawing/2014/main" id="{B780FBE8-1015-41AC-801B-4324E140C8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26" y="2990112"/>
            <a:ext cx="1700312" cy="26799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DCC5C5-4B8A-4C32-A1CA-0B87A2E1FF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3408" y="3238125"/>
            <a:ext cx="1549659" cy="211086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E08B2ED-50C2-495A-9DD5-F58DF41BC7DF}"/>
              </a:ext>
            </a:extLst>
          </p:cNvPr>
          <p:cNvCxnSpPr/>
          <p:nvPr/>
        </p:nvCxnSpPr>
        <p:spPr>
          <a:xfrm flipH="1">
            <a:off x="7350711" y="2274460"/>
            <a:ext cx="506027" cy="3161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BB4D04-6268-4D16-9059-93530197E13F}"/>
              </a:ext>
            </a:extLst>
          </p:cNvPr>
          <p:cNvCxnSpPr>
            <a:cxnSpLocks/>
          </p:cNvCxnSpPr>
          <p:nvPr/>
        </p:nvCxnSpPr>
        <p:spPr>
          <a:xfrm>
            <a:off x="8886548" y="2274460"/>
            <a:ext cx="414421" cy="3237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A0E8BFD-6B6C-4FA7-9DF0-19384E1E00A5}"/>
              </a:ext>
            </a:extLst>
          </p:cNvPr>
          <p:cNvSpPr txBox="1"/>
          <p:nvPr/>
        </p:nvSpPr>
        <p:spPr>
          <a:xfrm>
            <a:off x="494500" y="6196614"/>
            <a:ext cx="1098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must study A level Maths alongside Further Maths so please make sure that you view the Maths taster materials as well</a:t>
            </a:r>
          </a:p>
        </p:txBody>
      </p:sp>
    </p:spTree>
    <p:extLst>
      <p:ext uri="{BB962C8B-B14F-4D97-AF65-F5344CB8AC3E}">
        <p14:creationId xmlns:p14="http://schemas.microsoft.com/office/powerpoint/2010/main" val="409916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E72CF-E9E7-4EBF-AFD0-4F5B098D6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Find two numbers, a and b, whose sum is 10 </a:t>
            </a:r>
            <a:br>
              <a:rPr lang="en-GB" dirty="0"/>
            </a:br>
            <a:r>
              <a:rPr lang="en-GB" dirty="0"/>
              <a:t>and product is 40.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uzzle">
            <a:hlinkClick r:id="" action="ppaction://media"/>
            <a:extLst>
              <a:ext uri="{FF2B5EF4-FFF2-40B4-BE49-F238E27FC236}">
                <a16:creationId xmlns:a16="http://schemas.microsoft.com/office/drawing/2014/main" id="{FFF837A2-FFDE-4680-83D4-25B4D2A5F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2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FDC02-8BC3-47B0-B64E-4DA636A4C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8B6FC-B714-4FD7-AD23-BA0AB255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Think beyond integers</a:t>
            </a:r>
          </a:p>
          <a:p>
            <a:endParaRPr lang="en-GB" dirty="0"/>
          </a:p>
          <a:p>
            <a:r>
              <a:rPr lang="en-GB" dirty="0"/>
              <a:t>Try forming two equations and solving them</a:t>
            </a:r>
          </a:p>
        </p:txBody>
      </p:sp>
    </p:spTree>
    <p:extLst>
      <p:ext uri="{BB962C8B-B14F-4D97-AF65-F5344CB8AC3E}">
        <p14:creationId xmlns:p14="http://schemas.microsoft.com/office/powerpoint/2010/main" val="3721794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7377-8F8A-41B2-80FD-C7AAC17E1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FM taster 1">
            <a:hlinkClick r:id="" action="ppaction://media"/>
            <a:extLst>
              <a:ext uri="{FF2B5EF4-FFF2-40B4-BE49-F238E27FC236}">
                <a16:creationId xmlns:a16="http://schemas.microsoft.com/office/drawing/2014/main" id="{1CD56A82-6E80-4CBC-9923-F6650C0326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2213" y="1562100"/>
            <a:ext cx="7735887" cy="4351338"/>
          </a:xfrm>
        </p:spPr>
      </p:pic>
      <p:pic>
        <p:nvPicPr>
          <p:cNvPr id="5" name="puzzle solving">
            <a:hlinkClick r:id="" action="ppaction://media"/>
            <a:extLst>
              <a:ext uri="{FF2B5EF4-FFF2-40B4-BE49-F238E27FC236}">
                <a16:creationId xmlns:a16="http://schemas.microsoft.com/office/drawing/2014/main" id="{ACB22825-BBAA-460C-8C79-F3938C2CD1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1842" y="262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3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08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7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2F50-D7BF-4673-8394-A13BE700D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30DE7E-A269-4F5F-96EE-9FBB22242E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9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9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9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96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GB" sz="9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30DE7E-A269-4F5F-96EE-9FBB22242E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egative">
            <a:hlinkClick r:id="" action="ppaction://media"/>
            <a:extLst>
              <a:ext uri="{FF2B5EF4-FFF2-40B4-BE49-F238E27FC236}">
                <a16:creationId xmlns:a16="http://schemas.microsoft.com/office/drawing/2014/main" id="{D2EEA65E-C6D0-4734-8D8C-54BB1506F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7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D857AA-4376-409D-9FAF-F812142432A5}"/>
                  </a:ext>
                </a:extLst>
              </p:cNvPr>
              <p:cNvSpPr txBox="1"/>
              <p:nvPr/>
            </p:nvSpPr>
            <p:spPr>
              <a:xfrm>
                <a:off x="3292044" y="4096656"/>
                <a:ext cx="5606321" cy="14773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9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9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GB" sz="9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96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GB" sz="9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D857AA-4376-409D-9FAF-F81214243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044" y="4096656"/>
                <a:ext cx="5606321" cy="1477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FC1CE4-55CF-4445-8826-31310AD42E29}"/>
                  </a:ext>
                </a:extLst>
              </p:cNvPr>
              <p:cNvSpPr txBox="1"/>
              <p:nvPr/>
            </p:nvSpPr>
            <p:spPr>
              <a:xfrm>
                <a:off x="3734493" y="704722"/>
                <a:ext cx="4721421" cy="1651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96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GB" sz="9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9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9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GB" sz="9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FC1CE4-55CF-4445-8826-31310AD42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493" y="704722"/>
                <a:ext cx="4721421" cy="16513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">
            <a:hlinkClick r:id="" action="ppaction://media"/>
            <a:extLst>
              <a:ext uri="{FF2B5EF4-FFF2-40B4-BE49-F238E27FC236}">
                <a16:creationId xmlns:a16="http://schemas.microsoft.com/office/drawing/2014/main" id="{194500BB-30BC-4875-A2B7-0A9B56480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0A78D8-3584-451A-9F95-63F6FC3A0A28}"/>
                  </a:ext>
                </a:extLst>
              </p:cNvPr>
              <p:cNvSpPr txBox="1"/>
              <p:nvPr/>
            </p:nvSpPr>
            <p:spPr>
              <a:xfrm>
                <a:off x="2014545" y="936544"/>
                <a:ext cx="7673960" cy="1032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6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−16</m:t>
                          </m:r>
                        </m:e>
                      </m:rad>
                      <m:r>
                        <a:rPr lang="en-GB" sz="6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GB" sz="6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  <m:r>
                        <a:rPr lang="en-GB" sz="60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GB" sz="60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sz="6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0A78D8-3584-451A-9F95-63F6FC3A0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545" y="936544"/>
                <a:ext cx="7673960" cy="10320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q roots of negatives">
            <a:hlinkClick r:id="" action="ppaction://media"/>
            <a:extLst>
              <a:ext uri="{FF2B5EF4-FFF2-40B4-BE49-F238E27FC236}">
                <a16:creationId xmlns:a16="http://schemas.microsoft.com/office/drawing/2014/main" id="{8BB2A69B-2DD8-4442-94EE-1BE5E329E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2890" y="2091016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ECB783-A185-44A0-8851-CF35E99E4ED6}"/>
                  </a:ext>
                </a:extLst>
              </p:cNvPr>
              <p:cNvSpPr/>
              <p:nvPr/>
            </p:nvSpPr>
            <p:spPr>
              <a:xfrm>
                <a:off x="1922212" y="2752911"/>
                <a:ext cx="7858626" cy="1124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6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6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e>
                      </m:rad>
                      <m:r>
                        <a:rPr lang="en-GB" sz="6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6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GB" sz="6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60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  <m:r>
                        <a:rPr lang="en-GB" sz="6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60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GB" sz="6000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sz="6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ECB783-A185-44A0-8851-CF35E99E4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212" y="2752911"/>
                <a:ext cx="7858626" cy="11243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05EC66A-C9E4-4B3F-A97A-B7B1F9FD4529}"/>
                  </a:ext>
                </a:extLst>
              </p:cNvPr>
              <p:cNvSpPr/>
              <p:nvPr/>
            </p:nvSpPr>
            <p:spPr>
              <a:xfrm>
                <a:off x="1456347" y="4661611"/>
                <a:ext cx="8790355" cy="1124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6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6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e>
                      </m:rad>
                      <m:r>
                        <a:rPr lang="en-GB" sz="6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6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60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GB" sz="6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60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  <m:r>
                        <a:rPr lang="en-GB" sz="6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6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e>
                      </m:rad>
                      <m:r>
                        <a:rPr lang="en-GB" sz="6000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sz="6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05EC66A-C9E4-4B3F-A97A-B7B1F9FD4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6347" y="4661611"/>
                <a:ext cx="8790355" cy="11243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55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E33CF1D-D8C7-465B-8416-5773A280C00E}"/>
              </a:ext>
            </a:extLst>
          </p:cNvPr>
          <p:cNvSpPr/>
          <p:nvPr/>
        </p:nvSpPr>
        <p:spPr>
          <a:xfrm>
            <a:off x="643633" y="1127464"/>
            <a:ext cx="7142084" cy="502476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B863B0-00E5-4257-8940-34C784508795}"/>
              </a:ext>
            </a:extLst>
          </p:cNvPr>
          <p:cNvSpPr/>
          <p:nvPr/>
        </p:nvSpPr>
        <p:spPr>
          <a:xfrm>
            <a:off x="8087558" y="1846555"/>
            <a:ext cx="3460810" cy="351999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8756CA-9B1E-4358-B492-AAA654D9A173}"/>
              </a:ext>
            </a:extLst>
          </p:cNvPr>
          <p:cNvSpPr/>
          <p:nvPr/>
        </p:nvSpPr>
        <p:spPr>
          <a:xfrm>
            <a:off x="934377" y="2228295"/>
            <a:ext cx="4172504" cy="331137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A77149-0C01-4F4E-BBF9-4320636145F8}"/>
              </a:ext>
            </a:extLst>
          </p:cNvPr>
          <p:cNvSpPr/>
          <p:nvPr/>
        </p:nvSpPr>
        <p:spPr>
          <a:xfrm>
            <a:off x="5305043" y="2521259"/>
            <a:ext cx="2303119" cy="265886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04CA17-3F26-46EA-B2D5-461089EA8433}"/>
              </a:ext>
            </a:extLst>
          </p:cNvPr>
          <p:cNvSpPr/>
          <p:nvPr/>
        </p:nvSpPr>
        <p:spPr>
          <a:xfrm>
            <a:off x="1455938" y="3320249"/>
            <a:ext cx="3391269" cy="196196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8C3BB-C8DF-4124-BB98-124CF592A5CC}"/>
              </a:ext>
            </a:extLst>
          </p:cNvPr>
          <p:cNvSpPr/>
          <p:nvPr/>
        </p:nvSpPr>
        <p:spPr>
          <a:xfrm>
            <a:off x="2006353" y="4136993"/>
            <a:ext cx="2459115" cy="104312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6B0A4-AFC5-4BF6-AB96-BE744CDAD919}"/>
              </a:ext>
            </a:extLst>
          </p:cNvPr>
          <p:cNvSpPr txBox="1"/>
          <p:nvPr/>
        </p:nvSpPr>
        <p:spPr>
          <a:xfrm>
            <a:off x="2118434" y="4319745"/>
            <a:ext cx="223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Natural Numbers,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94A4C-FAE5-44B4-BF9D-E1372937A5AC}"/>
              </a:ext>
            </a:extLst>
          </p:cNvPr>
          <p:cNvSpPr/>
          <p:nvPr/>
        </p:nvSpPr>
        <p:spPr>
          <a:xfrm>
            <a:off x="3938401" y="431974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Nimbus Roman No9 L"/>
              </a:rPr>
              <a:t>ℕ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5DF00-30AF-45D4-B352-23F96848752D}"/>
              </a:ext>
            </a:extLst>
          </p:cNvPr>
          <p:cNvSpPr txBox="1"/>
          <p:nvPr/>
        </p:nvSpPr>
        <p:spPr>
          <a:xfrm>
            <a:off x="2499065" y="4644535"/>
            <a:ext cx="196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1, 2, 3, 4, ……..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E19BBA-9C6E-461A-ABF4-0CE626B60922}"/>
              </a:ext>
            </a:extLst>
          </p:cNvPr>
          <p:cNvSpPr txBox="1"/>
          <p:nvPr/>
        </p:nvSpPr>
        <p:spPr>
          <a:xfrm>
            <a:off x="2118434" y="3399998"/>
            <a:ext cx="119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Integers,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B926D2-3FEF-4612-8085-279FCCA93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114" y="3443600"/>
            <a:ext cx="233138" cy="2672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B3CFA1-F9A9-4180-BFA3-7BC4148BAD94}"/>
              </a:ext>
            </a:extLst>
          </p:cNvPr>
          <p:cNvSpPr txBox="1"/>
          <p:nvPr/>
        </p:nvSpPr>
        <p:spPr>
          <a:xfrm>
            <a:off x="1596969" y="3753585"/>
            <a:ext cx="325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……, -3, -2, -1, 0, 1, 2, 3, ……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13054C-842C-4926-AB11-CA21121AB6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886" y="2406721"/>
            <a:ext cx="309311" cy="3558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84B266-AE26-49C3-813C-9595F36289E4}"/>
              </a:ext>
            </a:extLst>
          </p:cNvPr>
          <p:cNvSpPr txBox="1"/>
          <p:nvPr/>
        </p:nvSpPr>
        <p:spPr>
          <a:xfrm>
            <a:off x="2228991" y="2327539"/>
            <a:ext cx="116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Rational Numbers,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915CF7-631A-473C-B999-82413AEB0F91}"/>
              </a:ext>
            </a:extLst>
          </p:cNvPr>
          <p:cNvSpPr txBox="1"/>
          <p:nvPr/>
        </p:nvSpPr>
        <p:spPr>
          <a:xfrm>
            <a:off x="5474665" y="3109608"/>
            <a:ext cx="23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Irrational Numbers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5FE9BF-9875-4BA5-905B-8216E73C2479}"/>
              </a:ext>
            </a:extLst>
          </p:cNvPr>
          <p:cNvSpPr txBox="1"/>
          <p:nvPr/>
        </p:nvSpPr>
        <p:spPr>
          <a:xfrm>
            <a:off x="5546328" y="3519074"/>
            <a:ext cx="36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B89B45-4313-4F2B-8C45-E94B128D6108}"/>
                  </a:ext>
                </a:extLst>
              </p:cNvPr>
              <p:cNvSpPr txBox="1"/>
              <p:nvPr/>
            </p:nvSpPr>
            <p:spPr>
              <a:xfrm>
                <a:off x="6247665" y="3584664"/>
                <a:ext cx="1437440" cy="40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B89B45-4313-4F2B-8C45-E94B128D6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665" y="3584664"/>
                <a:ext cx="1437440" cy="401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6" name="Picture 12" descr="Real number - Wikipedia">
            <a:extLst>
              <a:ext uri="{FF2B5EF4-FFF2-40B4-BE49-F238E27FC236}">
                <a16:creationId xmlns:a16="http://schemas.microsoft.com/office/drawing/2014/main" id="{D2F0A64A-6FE5-475A-9917-D16BD1A2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553" y="1398234"/>
            <a:ext cx="308052" cy="3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6287A-1220-48E0-A51E-320785418D90}"/>
              </a:ext>
            </a:extLst>
          </p:cNvPr>
          <p:cNvSpPr txBox="1"/>
          <p:nvPr/>
        </p:nvSpPr>
        <p:spPr>
          <a:xfrm>
            <a:off x="3151571" y="1342294"/>
            <a:ext cx="181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Real Numbers,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C74E2-7ED8-496E-82AA-8EB92484B832}"/>
              </a:ext>
            </a:extLst>
          </p:cNvPr>
          <p:cNvSpPr txBox="1"/>
          <p:nvPr/>
        </p:nvSpPr>
        <p:spPr>
          <a:xfrm>
            <a:off x="8859914" y="2336593"/>
            <a:ext cx="202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Imaginary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6F4410-2854-4DE0-A61E-345B3873D09A}"/>
                  </a:ext>
                </a:extLst>
              </p:cNvPr>
              <p:cNvSpPr txBox="1"/>
              <p:nvPr/>
            </p:nvSpPr>
            <p:spPr>
              <a:xfrm>
                <a:off x="8809674" y="2971108"/>
                <a:ext cx="1339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6F4410-2854-4DE0-A61E-345B3873D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674" y="2971108"/>
                <a:ext cx="133946" cy="276999"/>
              </a:xfrm>
              <a:prstGeom prst="rect">
                <a:avLst/>
              </a:prstGeom>
              <a:blipFill>
                <a:blip r:embed="rId8"/>
                <a:stretch>
                  <a:fillRect l="-45455" r="-36364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FEDD79-5A29-43C7-8796-ECC3FA9D8106}"/>
                  </a:ext>
                </a:extLst>
              </p:cNvPr>
              <p:cNvSpPr txBox="1"/>
              <p:nvPr/>
            </p:nvSpPr>
            <p:spPr>
              <a:xfrm>
                <a:off x="10280341" y="2982192"/>
                <a:ext cx="2621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FEDD79-5A29-43C7-8796-ECC3FA9D8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341" y="2982192"/>
                <a:ext cx="262188" cy="276999"/>
              </a:xfrm>
              <a:prstGeom prst="rect">
                <a:avLst/>
              </a:prstGeom>
              <a:blipFill>
                <a:blip r:embed="rId9"/>
                <a:stretch>
                  <a:fillRect l="-23256" r="-18605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49B90C-A265-476C-8E78-10481952AF06}"/>
                  </a:ext>
                </a:extLst>
              </p:cNvPr>
              <p:cNvSpPr txBox="1"/>
              <p:nvPr/>
            </p:nvSpPr>
            <p:spPr>
              <a:xfrm>
                <a:off x="9600307" y="3759239"/>
                <a:ext cx="4353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−5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49B90C-A265-476C-8E78-10481952A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307" y="3759239"/>
                <a:ext cx="435312" cy="276999"/>
              </a:xfrm>
              <a:prstGeom prst="rect">
                <a:avLst/>
              </a:prstGeom>
              <a:blipFill>
                <a:blip r:embed="rId10"/>
                <a:stretch>
                  <a:fillRect l="-2817" r="-12676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A55B39-1D85-427A-A922-A36F20DC05A7}"/>
                  </a:ext>
                </a:extLst>
              </p:cNvPr>
              <p:cNvSpPr txBox="1"/>
              <p:nvPr/>
            </p:nvSpPr>
            <p:spPr>
              <a:xfrm>
                <a:off x="1596968" y="2860491"/>
                <a:ext cx="1811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A55B39-1D85-427A-A922-A36F20DC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968" y="2860491"/>
                <a:ext cx="181139" cy="5203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2CB4B6-BF7B-48CF-9F48-163B5F9B9A58}"/>
                  </a:ext>
                </a:extLst>
              </p:cNvPr>
              <p:cNvSpPr txBox="1"/>
              <p:nvPr/>
            </p:nvSpPr>
            <p:spPr>
              <a:xfrm>
                <a:off x="4021799" y="2857580"/>
                <a:ext cx="186781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2CB4B6-BF7B-48CF-9F48-163B5F9B9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799" y="2857580"/>
                <a:ext cx="186781" cy="47436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imaginary numbers">
            <a:hlinkClick r:id="" action="ppaction://media"/>
            <a:extLst>
              <a:ext uri="{FF2B5EF4-FFF2-40B4-BE49-F238E27FC236}">
                <a16:creationId xmlns:a16="http://schemas.microsoft.com/office/drawing/2014/main" id="{191AE379-3B23-4B87-B15C-02953E743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08162" y="712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7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E320F-20B2-4414-B355-44BBCB5E8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6" y="879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Complex Numbers</a:t>
            </a:r>
          </a:p>
        </p:txBody>
      </p:sp>
      <p:pic>
        <p:nvPicPr>
          <p:cNvPr id="4" name="complex numbers">
            <a:hlinkClick r:id="" action="ppaction://media"/>
            <a:extLst>
              <a:ext uri="{FF2B5EF4-FFF2-40B4-BE49-F238E27FC236}">
                <a16:creationId xmlns:a16="http://schemas.microsoft.com/office/drawing/2014/main" id="{E6426478-1C53-4800-B330-624FAD326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3ACC90-D42A-42DE-97BC-7E2D2C3C9E59}"/>
                  </a:ext>
                </a:extLst>
              </p:cNvPr>
              <p:cNvSpPr txBox="1"/>
              <p:nvPr/>
            </p:nvSpPr>
            <p:spPr>
              <a:xfrm>
                <a:off x="4955957" y="1149423"/>
                <a:ext cx="2000997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5400" b="0" i="1" smtClean="0">
                          <a:latin typeface="Cambria Math" panose="02040503050406030204" pitchFamily="18" charset="0"/>
                        </a:rPr>
                        <m:t>𝑏𝑖</m:t>
                      </m:r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3ACC90-D42A-42DE-97BC-7E2D2C3C9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5957" y="1149423"/>
                <a:ext cx="2000997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181C1E-0BC1-4E88-8FB6-C2861E238425}"/>
              </a:ext>
            </a:extLst>
          </p:cNvPr>
          <p:cNvCxnSpPr/>
          <p:nvPr/>
        </p:nvCxnSpPr>
        <p:spPr>
          <a:xfrm flipH="1">
            <a:off x="4392118" y="1980420"/>
            <a:ext cx="839449" cy="403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5B2D88-85DB-4A71-AC77-CCE9F6C6CEE8}"/>
              </a:ext>
            </a:extLst>
          </p:cNvPr>
          <p:cNvCxnSpPr/>
          <p:nvPr/>
        </p:nvCxnSpPr>
        <p:spPr>
          <a:xfrm>
            <a:off x="6636374" y="1977948"/>
            <a:ext cx="884419" cy="403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0BACB19-1565-4D56-A93B-5351DEB3DE3C}"/>
              </a:ext>
            </a:extLst>
          </p:cNvPr>
          <p:cNvSpPr txBox="1"/>
          <p:nvPr/>
        </p:nvSpPr>
        <p:spPr>
          <a:xfrm>
            <a:off x="3552669" y="2578308"/>
            <a:ext cx="188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Real part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6FB19-CD99-4C73-B442-026C389773B2}"/>
              </a:ext>
            </a:extLst>
          </p:cNvPr>
          <p:cNvSpPr txBox="1"/>
          <p:nvPr/>
        </p:nvSpPr>
        <p:spPr>
          <a:xfrm>
            <a:off x="6956954" y="2578308"/>
            <a:ext cx="188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Imaginary part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FAD22-309F-4C66-9A17-4839475C8CE2}"/>
              </a:ext>
            </a:extLst>
          </p:cNvPr>
          <p:cNvSpPr txBox="1"/>
          <p:nvPr/>
        </p:nvSpPr>
        <p:spPr>
          <a:xfrm>
            <a:off x="5397976" y="3836551"/>
            <a:ext cx="500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AF7A50-4F22-48EE-B994-CA22DCD92544}"/>
                  </a:ext>
                </a:extLst>
              </p:cNvPr>
              <p:cNvSpPr txBox="1"/>
              <p:nvPr/>
            </p:nvSpPr>
            <p:spPr>
              <a:xfrm>
                <a:off x="1274163" y="4626968"/>
                <a:ext cx="666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3+5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0AF7A50-4F22-48EE-B994-CA22DCD92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163" y="4626968"/>
                <a:ext cx="666144" cy="276999"/>
              </a:xfrm>
              <a:prstGeom prst="rect">
                <a:avLst/>
              </a:prstGeom>
              <a:blipFill>
                <a:blip r:embed="rId6"/>
                <a:stretch>
                  <a:fillRect l="-7339" r="-7339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3329639-F98A-4110-BA2F-7AAE38D65C5C}"/>
                  </a:ext>
                </a:extLst>
              </p:cNvPr>
              <p:cNvSpPr txBox="1"/>
              <p:nvPr/>
            </p:nvSpPr>
            <p:spPr>
              <a:xfrm>
                <a:off x="4438606" y="4582471"/>
                <a:ext cx="9675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−2+11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3329639-F98A-4110-BA2F-7AAE38D65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606" y="4582471"/>
                <a:ext cx="967509" cy="276999"/>
              </a:xfrm>
              <a:prstGeom prst="rect">
                <a:avLst/>
              </a:prstGeom>
              <a:blipFill>
                <a:blip r:embed="rId7"/>
                <a:stretch>
                  <a:fillRect l="-629" r="-5031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342C95-CB2B-4FC7-AE9A-C3113685B979}"/>
                  </a:ext>
                </a:extLst>
              </p:cNvPr>
              <p:cNvSpPr txBox="1"/>
              <p:nvPr/>
            </p:nvSpPr>
            <p:spPr>
              <a:xfrm>
                <a:off x="8179571" y="4566076"/>
                <a:ext cx="666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1−7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342C95-CB2B-4FC7-AE9A-C3113685B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571" y="4566076"/>
                <a:ext cx="666144" cy="276999"/>
              </a:xfrm>
              <a:prstGeom prst="rect">
                <a:avLst/>
              </a:prstGeom>
              <a:blipFill>
                <a:blip r:embed="rId8"/>
                <a:stretch>
                  <a:fillRect l="-8257" r="-7339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DF8A1F-F33B-45FB-B884-71E818800E1D}"/>
                  </a:ext>
                </a:extLst>
              </p:cNvPr>
              <p:cNvSpPr txBox="1"/>
              <p:nvPr/>
            </p:nvSpPr>
            <p:spPr>
              <a:xfrm>
                <a:off x="1813809" y="5636301"/>
                <a:ext cx="1119089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−3+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e>
                      </m:ra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DF8A1F-F33B-45FB-B884-71E818800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809" y="5636301"/>
                <a:ext cx="1119089" cy="309637"/>
              </a:xfrm>
              <a:prstGeom prst="rect">
                <a:avLst/>
              </a:prstGeom>
              <a:blipFill>
                <a:blip r:embed="rId9"/>
                <a:stretch>
                  <a:fillRect l="-1093" r="-4918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8051E7-D348-4327-9CAE-6BD3C311C08C}"/>
                  </a:ext>
                </a:extLst>
              </p:cNvPr>
              <p:cNvSpPr txBox="1"/>
              <p:nvPr/>
            </p:nvSpPr>
            <p:spPr>
              <a:xfrm>
                <a:off x="4811842" y="5573283"/>
                <a:ext cx="66614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0+4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b="0" dirty="0"/>
              </a:p>
              <a:p>
                <a:pPr algn="ctr"/>
                <a:r>
                  <a:rPr lang="en-GB" dirty="0"/>
                  <a:t>=4i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8051E7-D348-4327-9CAE-6BD3C311C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842" y="5573283"/>
                <a:ext cx="666144" cy="553998"/>
              </a:xfrm>
              <a:prstGeom prst="rect">
                <a:avLst/>
              </a:prstGeom>
              <a:blipFill>
                <a:blip r:embed="rId10"/>
                <a:stretch>
                  <a:fillRect l="-7273" r="-6364" b="-24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937B2E4-3FB9-488D-8BB8-7B6C0F5AB2B0}"/>
                  </a:ext>
                </a:extLst>
              </p:cNvPr>
              <p:cNvSpPr txBox="1"/>
              <p:nvPr/>
            </p:nvSpPr>
            <p:spPr>
              <a:xfrm>
                <a:off x="8646572" y="5573283"/>
                <a:ext cx="66614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8+0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b="0" dirty="0"/>
              </a:p>
              <a:p>
                <a:pPr algn="ctr"/>
                <a:r>
                  <a:rPr lang="en-GB" dirty="0"/>
                  <a:t>=8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937B2E4-3FB9-488D-8BB8-7B6C0F5AB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572" y="5573283"/>
                <a:ext cx="666144" cy="553998"/>
              </a:xfrm>
              <a:prstGeom prst="rect">
                <a:avLst/>
              </a:prstGeom>
              <a:blipFill>
                <a:blip r:embed="rId11"/>
                <a:stretch>
                  <a:fillRect l="-7273" r="-6364" b="-24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8B0D7B33-EEBB-461E-8A02-ED4D117631D3}"/>
              </a:ext>
            </a:extLst>
          </p:cNvPr>
          <p:cNvGrpSpPr/>
          <p:nvPr/>
        </p:nvGrpSpPr>
        <p:grpSpPr>
          <a:xfrm>
            <a:off x="9587060" y="5636301"/>
            <a:ext cx="1765946" cy="369332"/>
            <a:chOff x="9587060" y="5636301"/>
            <a:chExt cx="1765946" cy="3693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26D63D-B161-453F-A82D-4DDFAFEC4BC9}"/>
                </a:ext>
              </a:extLst>
            </p:cNvPr>
            <p:cNvSpPr txBox="1"/>
            <p:nvPr/>
          </p:nvSpPr>
          <p:spPr>
            <a:xfrm>
              <a:off x="9803876" y="5636301"/>
              <a:ext cx="154913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Real number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662354A-B9F3-414F-89AA-4CA4AECB3A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7060" y="6005633"/>
              <a:ext cx="66614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6544A5-9474-4535-903E-74AE6CE235DC}"/>
              </a:ext>
            </a:extLst>
          </p:cNvPr>
          <p:cNvGrpSpPr/>
          <p:nvPr/>
        </p:nvGrpSpPr>
        <p:grpSpPr>
          <a:xfrm>
            <a:off x="5561815" y="5385411"/>
            <a:ext cx="1780635" cy="646331"/>
            <a:chOff x="5561815" y="5385411"/>
            <a:chExt cx="1780635" cy="64633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42F371-20F8-4DAC-BB27-C354433008AE}"/>
                </a:ext>
              </a:extLst>
            </p:cNvPr>
            <p:cNvSpPr txBox="1"/>
            <p:nvPr/>
          </p:nvSpPr>
          <p:spPr>
            <a:xfrm>
              <a:off x="5793320" y="5385411"/>
              <a:ext cx="154913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Imaginary number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636CC44-150E-45B8-AE13-C36BE6EB3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1815" y="6005633"/>
              <a:ext cx="86889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275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C1D35F9-1B9B-472E-91BD-5DEB9719AE88}"/>
              </a:ext>
            </a:extLst>
          </p:cNvPr>
          <p:cNvSpPr/>
          <p:nvPr/>
        </p:nvSpPr>
        <p:spPr>
          <a:xfrm>
            <a:off x="204186" y="275208"/>
            <a:ext cx="11754035" cy="649845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33CF1D-D8C7-465B-8416-5773A280C00E}"/>
              </a:ext>
            </a:extLst>
          </p:cNvPr>
          <p:cNvSpPr/>
          <p:nvPr/>
        </p:nvSpPr>
        <p:spPr>
          <a:xfrm>
            <a:off x="643633" y="1127464"/>
            <a:ext cx="7142084" cy="502476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B863B0-00E5-4257-8940-34C784508795}"/>
              </a:ext>
            </a:extLst>
          </p:cNvPr>
          <p:cNvSpPr/>
          <p:nvPr/>
        </p:nvSpPr>
        <p:spPr>
          <a:xfrm>
            <a:off x="8087558" y="1846555"/>
            <a:ext cx="3460810" cy="351999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8756CA-9B1E-4358-B492-AAA654D9A173}"/>
              </a:ext>
            </a:extLst>
          </p:cNvPr>
          <p:cNvSpPr/>
          <p:nvPr/>
        </p:nvSpPr>
        <p:spPr>
          <a:xfrm>
            <a:off x="934377" y="2228295"/>
            <a:ext cx="4172504" cy="3311371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A77149-0C01-4F4E-BBF9-4320636145F8}"/>
              </a:ext>
            </a:extLst>
          </p:cNvPr>
          <p:cNvSpPr/>
          <p:nvPr/>
        </p:nvSpPr>
        <p:spPr>
          <a:xfrm>
            <a:off x="5305043" y="2521259"/>
            <a:ext cx="2303119" cy="265886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04CA17-3F26-46EA-B2D5-461089EA8433}"/>
              </a:ext>
            </a:extLst>
          </p:cNvPr>
          <p:cNvSpPr/>
          <p:nvPr/>
        </p:nvSpPr>
        <p:spPr>
          <a:xfrm>
            <a:off x="1455938" y="3320249"/>
            <a:ext cx="3391269" cy="196196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8C3BB-C8DF-4124-BB98-124CF592A5CC}"/>
              </a:ext>
            </a:extLst>
          </p:cNvPr>
          <p:cNvSpPr/>
          <p:nvPr/>
        </p:nvSpPr>
        <p:spPr>
          <a:xfrm>
            <a:off x="2006353" y="4136993"/>
            <a:ext cx="2459115" cy="104312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F6B0A4-AFC5-4BF6-AB96-BE744CDAD919}"/>
              </a:ext>
            </a:extLst>
          </p:cNvPr>
          <p:cNvSpPr txBox="1"/>
          <p:nvPr/>
        </p:nvSpPr>
        <p:spPr>
          <a:xfrm>
            <a:off x="2118434" y="4319745"/>
            <a:ext cx="223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Natural Numbers,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94A4C-FAE5-44B4-BF9D-E1372937A5AC}"/>
              </a:ext>
            </a:extLst>
          </p:cNvPr>
          <p:cNvSpPr/>
          <p:nvPr/>
        </p:nvSpPr>
        <p:spPr>
          <a:xfrm>
            <a:off x="3956155" y="4312458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202122"/>
                </a:solidFill>
                <a:effectLst/>
                <a:latin typeface="Nimbus Roman No9 L"/>
              </a:rPr>
              <a:t>ℕ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5DF00-30AF-45D4-B352-23F96848752D}"/>
              </a:ext>
            </a:extLst>
          </p:cNvPr>
          <p:cNvSpPr txBox="1"/>
          <p:nvPr/>
        </p:nvSpPr>
        <p:spPr>
          <a:xfrm>
            <a:off x="2499064" y="4644535"/>
            <a:ext cx="185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1, 2, 3, 4, ……..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E19BBA-9C6E-461A-ABF4-0CE626B60922}"/>
              </a:ext>
            </a:extLst>
          </p:cNvPr>
          <p:cNvSpPr txBox="1"/>
          <p:nvPr/>
        </p:nvSpPr>
        <p:spPr>
          <a:xfrm>
            <a:off x="2156381" y="3399998"/>
            <a:ext cx="115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Integers,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BB926D2-3FEF-4612-8085-279FCCA93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9114" y="3443600"/>
            <a:ext cx="233138" cy="2672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B3CFA1-F9A9-4180-BFA3-7BC4148BAD94}"/>
              </a:ext>
            </a:extLst>
          </p:cNvPr>
          <p:cNvSpPr txBox="1"/>
          <p:nvPr/>
        </p:nvSpPr>
        <p:spPr>
          <a:xfrm>
            <a:off x="1596969" y="3753585"/>
            <a:ext cx="3203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……, -3, -2, -1, 0, 1, 2, 3, ……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13054C-842C-4926-AB11-CA21121AB6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886" y="2406721"/>
            <a:ext cx="309311" cy="3558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84B266-AE26-49C3-813C-9595F36289E4}"/>
              </a:ext>
            </a:extLst>
          </p:cNvPr>
          <p:cNvSpPr txBox="1"/>
          <p:nvPr/>
        </p:nvSpPr>
        <p:spPr>
          <a:xfrm>
            <a:off x="2228991" y="2327539"/>
            <a:ext cx="116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Rational Numbers,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915CF7-631A-473C-B999-82413AEB0F91}"/>
              </a:ext>
            </a:extLst>
          </p:cNvPr>
          <p:cNvSpPr txBox="1"/>
          <p:nvPr/>
        </p:nvSpPr>
        <p:spPr>
          <a:xfrm>
            <a:off x="5474665" y="3109608"/>
            <a:ext cx="220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Irrational Numbers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5FE9BF-9875-4BA5-905B-8216E73C2479}"/>
              </a:ext>
            </a:extLst>
          </p:cNvPr>
          <p:cNvSpPr txBox="1"/>
          <p:nvPr/>
        </p:nvSpPr>
        <p:spPr>
          <a:xfrm>
            <a:off x="5546328" y="3519074"/>
            <a:ext cx="36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B89B45-4313-4F2B-8C45-E94B128D6108}"/>
                  </a:ext>
                </a:extLst>
              </p:cNvPr>
              <p:cNvSpPr txBox="1"/>
              <p:nvPr/>
            </p:nvSpPr>
            <p:spPr>
              <a:xfrm>
                <a:off x="6247665" y="3584664"/>
                <a:ext cx="1437440" cy="40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B89B45-4313-4F2B-8C45-E94B128D6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665" y="3584664"/>
                <a:ext cx="1437440" cy="401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6" name="Picture 12" descr="Real number - Wikipedia">
            <a:extLst>
              <a:ext uri="{FF2B5EF4-FFF2-40B4-BE49-F238E27FC236}">
                <a16:creationId xmlns:a16="http://schemas.microsoft.com/office/drawing/2014/main" id="{D2F0A64A-6FE5-475A-9917-D16BD1A2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553" y="1398234"/>
            <a:ext cx="308052" cy="3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t of Complex Numbers Symbol (ℂ)">
            <a:extLst>
              <a:ext uri="{FF2B5EF4-FFF2-40B4-BE49-F238E27FC236}">
                <a16:creationId xmlns:a16="http://schemas.microsoft.com/office/drawing/2014/main" id="{1D9DF346-C21D-48AF-8DEE-5798BE14C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49" t="27692" r="27078" b="24255"/>
          <a:stretch/>
        </p:blipFill>
        <p:spPr bwMode="auto">
          <a:xfrm>
            <a:off x="7476748" y="533591"/>
            <a:ext cx="416713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6287A-1220-48E0-A51E-320785418D90}"/>
              </a:ext>
            </a:extLst>
          </p:cNvPr>
          <p:cNvSpPr txBox="1"/>
          <p:nvPr/>
        </p:nvSpPr>
        <p:spPr>
          <a:xfrm>
            <a:off x="3151571" y="1342294"/>
            <a:ext cx="181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Real Numbers,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5A632-1994-41AA-8743-1DA820F46EDA}"/>
              </a:ext>
            </a:extLst>
          </p:cNvPr>
          <p:cNvSpPr txBox="1"/>
          <p:nvPr/>
        </p:nvSpPr>
        <p:spPr>
          <a:xfrm>
            <a:off x="5381986" y="561353"/>
            <a:ext cx="230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Complex Numbers,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C74E2-7ED8-496E-82AA-8EB92484B832}"/>
              </a:ext>
            </a:extLst>
          </p:cNvPr>
          <p:cNvSpPr txBox="1"/>
          <p:nvPr/>
        </p:nvSpPr>
        <p:spPr>
          <a:xfrm>
            <a:off x="8859914" y="2336593"/>
            <a:ext cx="2169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Imaginary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6F4410-2854-4DE0-A61E-345B3873D09A}"/>
                  </a:ext>
                </a:extLst>
              </p:cNvPr>
              <p:cNvSpPr txBox="1"/>
              <p:nvPr/>
            </p:nvSpPr>
            <p:spPr>
              <a:xfrm>
                <a:off x="8809674" y="2971108"/>
                <a:ext cx="1339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6F4410-2854-4DE0-A61E-345B3873D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674" y="2971108"/>
                <a:ext cx="133946" cy="276999"/>
              </a:xfrm>
              <a:prstGeom prst="rect">
                <a:avLst/>
              </a:prstGeom>
              <a:blipFill>
                <a:blip r:embed="rId9"/>
                <a:stretch>
                  <a:fillRect l="-45455" r="-36364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FEDD79-5A29-43C7-8796-ECC3FA9D8106}"/>
                  </a:ext>
                </a:extLst>
              </p:cNvPr>
              <p:cNvSpPr txBox="1"/>
              <p:nvPr/>
            </p:nvSpPr>
            <p:spPr>
              <a:xfrm>
                <a:off x="10280341" y="2982192"/>
                <a:ext cx="2621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FEDD79-5A29-43C7-8796-ECC3FA9D8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341" y="2982192"/>
                <a:ext cx="262188" cy="276999"/>
              </a:xfrm>
              <a:prstGeom prst="rect">
                <a:avLst/>
              </a:prstGeom>
              <a:blipFill>
                <a:blip r:embed="rId10"/>
                <a:stretch>
                  <a:fillRect l="-23256" r="-18605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49B90C-A265-476C-8E78-10481952AF06}"/>
                  </a:ext>
                </a:extLst>
              </p:cNvPr>
              <p:cNvSpPr txBox="1"/>
              <p:nvPr/>
            </p:nvSpPr>
            <p:spPr>
              <a:xfrm>
                <a:off x="9600307" y="3759239"/>
                <a:ext cx="4353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−5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49B90C-A265-476C-8E78-10481952A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307" y="3759239"/>
                <a:ext cx="435312" cy="276999"/>
              </a:xfrm>
              <a:prstGeom prst="rect">
                <a:avLst/>
              </a:prstGeom>
              <a:blipFill>
                <a:blip r:embed="rId11"/>
                <a:stretch>
                  <a:fillRect l="-2817" r="-12676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A55B39-1D85-427A-A922-A36F20DC05A7}"/>
                  </a:ext>
                </a:extLst>
              </p:cNvPr>
              <p:cNvSpPr txBox="1"/>
              <p:nvPr/>
            </p:nvSpPr>
            <p:spPr>
              <a:xfrm>
                <a:off x="1596968" y="2860491"/>
                <a:ext cx="1811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A55B39-1D85-427A-A922-A36F20DC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968" y="2860491"/>
                <a:ext cx="181139" cy="5203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2CB4B6-BF7B-48CF-9F48-163B5F9B9A58}"/>
                  </a:ext>
                </a:extLst>
              </p:cNvPr>
              <p:cNvSpPr txBox="1"/>
              <p:nvPr/>
            </p:nvSpPr>
            <p:spPr>
              <a:xfrm>
                <a:off x="4021799" y="2857580"/>
                <a:ext cx="186781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2CB4B6-BF7B-48CF-9F48-163B5F9B9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799" y="2857580"/>
                <a:ext cx="186781" cy="47436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BEA028-7E0C-4702-AB74-F6D2A2B3F016}"/>
                  </a:ext>
                </a:extLst>
              </p:cNvPr>
              <p:cNvSpPr txBox="1"/>
              <p:nvPr/>
            </p:nvSpPr>
            <p:spPr>
              <a:xfrm>
                <a:off x="8087558" y="1127464"/>
                <a:ext cx="666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1+3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BEA028-7E0C-4702-AB74-F6D2A2B3F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558" y="1127464"/>
                <a:ext cx="666144" cy="276999"/>
              </a:xfrm>
              <a:prstGeom prst="rect">
                <a:avLst/>
              </a:prstGeom>
              <a:blipFill>
                <a:blip r:embed="rId14"/>
                <a:stretch>
                  <a:fillRect l="-8257" r="-7339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0081011-6EFD-4B97-91F4-9613189E21B7}"/>
                  </a:ext>
                </a:extLst>
              </p:cNvPr>
              <p:cNvSpPr txBox="1"/>
              <p:nvPr/>
            </p:nvSpPr>
            <p:spPr>
              <a:xfrm>
                <a:off x="6505583" y="1141369"/>
                <a:ext cx="8392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−2−7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0081011-6EFD-4B97-91F4-9613189E2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583" y="1141369"/>
                <a:ext cx="839269" cy="276999"/>
              </a:xfrm>
              <a:prstGeom prst="rect">
                <a:avLst/>
              </a:prstGeom>
              <a:blipFill>
                <a:blip r:embed="rId15"/>
                <a:stretch>
                  <a:fillRect l="-725" r="-5797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mplex number set">
            <a:hlinkClick r:id="" action="ppaction://media"/>
            <a:extLst>
              <a:ext uri="{FF2B5EF4-FFF2-40B4-BE49-F238E27FC236}">
                <a16:creationId xmlns:a16="http://schemas.microsoft.com/office/drawing/2014/main" id="{C4FB59BF-BBC7-4FE4-9AFA-40F6506C3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6465" y="378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A9C0A-F3F1-41FB-94A8-D19A60FCA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FM taster 2">
            <a:hlinkClick r:id="" action="ppaction://media"/>
            <a:extLst>
              <a:ext uri="{FF2B5EF4-FFF2-40B4-BE49-F238E27FC236}">
                <a16:creationId xmlns:a16="http://schemas.microsoft.com/office/drawing/2014/main" id="{3952809A-3B66-4B89-9131-92ADF4DC60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  <p:pic>
        <p:nvPicPr>
          <p:cNvPr id="5" name="solution">
            <a:hlinkClick r:id="" action="ppaction://media"/>
            <a:extLst>
              <a:ext uri="{FF2B5EF4-FFF2-40B4-BE49-F238E27FC236}">
                <a16:creationId xmlns:a16="http://schemas.microsoft.com/office/drawing/2014/main" id="{3EB133AF-87C9-404C-8301-04A4C94BE6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8333" y="903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2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075" y="116632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AS – end of lower sixth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6E0522-1722-41B3-9B74-CCBEB9A40815}"/>
              </a:ext>
            </a:extLst>
          </p:cNvPr>
          <p:cNvGrpSpPr/>
          <p:nvPr/>
        </p:nvGrpSpPr>
        <p:grpSpPr>
          <a:xfrm>
            <a:off x="839416" y="1109718"/>
            <a:ext cx="2736304" cy="3180928"/>
            <a:chOff x="323528" y="1137628"/>
            <a:chExt cx="2736304" cy="2664296"/>
          </a:xfrm>
        </p:grpSpPr>
        <p:sp>
          <p:nvSpPr>
            <p:cNvPr id="4" name="TextBox 3"/>
            <p:cNvSpPr txBox="1"/>
            <p:nvPr/>
          </p:nvSpPr>
          <p:spPr>
            <a:xfrm>
              <a:off x="395536" y="1260565"/>
              <a:ext cx="266429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Pure Mathematics - 50%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Complex numbers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Matrices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Vectors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Roots of Polynomials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Further Algebra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Calculus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Proof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23528" y="1137628"/>
              <a:ext cx="2736304" cy="266429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5999CA-EDFC-4823-89EE-6DBCCC7FDC12}"/>
              </a:ext>
            </a:extLst>
          </p:cNvPr>
          <p:cNvGrpSpPr/>
          <p:nvPr/>
        </p:nvGrpSpPr>
        <p:grpSpPr>
          <a:xfrm>
            <a:off x="5382254" y="1137157"/>
            <a:ext cx="2637287" cy="2448271"/>
            <a:chOff x="3858254" y="1137158"/>
            <a:chExt cx="2637287" cy="2016224"/>
          </a:xfrm>
        </p:grpSpPr>
        <p:sp>
          <p:nvSpPr>
            <p:cNvPr id="5" name="TextBox 4"/>
            <p:cNvSpPr txBox="1"/>
            <p:nvPr/>
          </p:nvSpPr>
          <p:spPr>
            <a:xfrm>
              <a:off x="3975261" y="1355904"/>
              <a:ext cx="25202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Statistics – 25%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Discrete probability distributions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Poisson distribution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Chi-squared tests</a:t>
              </a:r>
            </a:p>
            <a:p>
              <a:endParaRPr lang="en-GB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858254" y="1137158"/>
              <a:ext cx="2520280" cy="201622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79D64E-A7C4-4825-AA14-C000FDE50913}"/>
              </a:ext>
            </a:extLst>
          </p:cNvPr>
          <p:cNvGrpSpPr/>
          <p:nvPr/>
        </p:nvGrpSpPr>
        <p:grpSpPr>
          <a:xfrm>
            <a:off x="9120336" y="1120617"/>
            <a:ext cx="2042865" cy="2448272"/>
            <a:chOff x="6588224" y="1120617"/>
            <a:chExt cx="2042865" cy="2448272"/>
          </a:xfrm>
        </p:grpSpPr>
        <p:sp>
          <p:nvSpPr>
            <p:cNvPr id="6" name="TextBox 5"/>
            <p:cNvSpPr txBox="1"/>
            <p:nvPr/>
          </p:nvSpPr>
          <p:spPr>
            <a:xfrm>
              <a:off x="6614865" y="1259075"/>
              <a:ext cx="201622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Decision – 25%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Algorithms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Graph Theory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Critical Path Analysis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Linear Programming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588224" y="1120617"/>
              <a:ext cx="2016224" cy="244827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23592" y="4577001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Paper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8128" y="4432985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Paper 2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2507530" y="3838919"/>
            <a:ext cx="564134" cy="7380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600056" y="3244853"/>
            <a:ext cx="1008112" cy="11881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8112224" y="3449536"/>
            <a:ext cx="1034753" cy="9834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Aristo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712" y="5213312"/>
            <a:ext cx="7496713" cy="16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114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5B9F2-75C7-419B-83D6-30FD189A3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Solve these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44A1CE-C65F-402E-982E-B6F293727A00}"/>
                  </a:ext>
                </a:extLst>
              </p:cNvPr>
              <p:cNvSpPr txBox="1"/>
              <p:nvPr/>
            </p:nvSpPr>
            <p:spPr>
              <a:xfrm>
                <a:off x="1027522" y="1965488"/>
                <a:ext cx="331411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+5=0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44A1CE-C65F-402E-982E-B6F293727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22" y="1965488"/>
                <a:ext cx="3314112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36E657F-7B65-4A7E-AFD8-F28D12129CE2}"/>
                  </a:ext>
                </a:extLst>
              </p:cNvPr>
              <p:cNvSpPr txBox="1"/>
              <p:nvPr/>
            </p:nvSpPr>
            <p:spPr>
              <a:xfrm>
                <a:off x="1027522" y="3315092"/>
                <a:ext cx="356899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−6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+18=0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36E657F-7B65-4A7E-AFD8-F28D12129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22" y="3315092"/>
                <a:ext cx="3568990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716A42-EDDD-43DD-927C-4EFF0FDD39C8}"/>
                  </a:ext>
                </a:extLst>
              </p:cNvPr>
              <p:cNvSpPr txBox="1"/>
              <p:nvPr/>
            </p:nvSpPr>
            <p:spPr>
              <a:xfrm>
                <a:off x="1027522" y="4664696"/>
                <a:ext cx="356899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+29=0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716A42-EDDD-43DD-927C-4EFF0FDD3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22" y="4664696"/>
                <a:ext cx="3568990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7A799A-36D7-44A2-8C6B-E3E038C33060}"/>
                  </a:ext>
                </a:extLst>
              </p:cNvPr>
              <p:cNvSpPr txBox="1"/>
              <p:nvPr/>
            </p:nvSpPr>
            <p:spPr>
              <a:xfrm>
                <a:off x="7850368" y="1965488"/>
                <a:ext cx="21847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=1±2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7A799A-36D7-44A2-8C6B-E3E038C33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368" y="1965488"/>
                <a:ext cx="2184701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0473DC-CD3C-4976-8E26-185617CE7C96}"/>
                  </a:ext>
                </a:extLst>
              </p:cNvPr>
              <p:cNvSpPr txBox="1"/>
              <p:nvPr/>
            </p:nvSpPr>
            <p:spPr>
              <a:xfrm>
                <a:off x="7850368" y="3315092"/>
                <a:ext cx="21847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=3±3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0473DC-CD3C-4976-8E26-185617CE7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368" y="3315092"/>
                <a:ext cx="2184701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102B1F-88F8-47FC-9E69-6E6EA15BAC64}"/>
                  </a:ext>
                </a:extLst>
              </p:cNvPr>
              <p:cNvSpPr txBox="1"/>
              <p:nvPr/>
            </p:nvSpPr>
            <p:spPr>
              <a:xfrm>
                <a:off x="7850367" y="4664696"/>
                <a:ext cx="21847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=2±5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102B1F-88F8-47FC-9E69-6E6EA15BA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367" y="4664696"/>
                <a:ext cx="218470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5B54387-77FD-4B91-BA95-2EFAB79FCA20}"/>
              </a:ext>
            </a:extLst>
          </p:cNvPr>
          <p:cNvSpPr/>
          <p:nvPr/>
        </p:nvSpPr>
        <p:spPr>
          <a:xfrm>
            <a:off x="7616858" y="1888477"/>
            <a:ext cx="2686639" cy="8059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57E1D-E294-434C-8A14-A531D7D20704}"/>
              </a:ext>
            </a:extLst>
          </p:cNvPr>
          <p:cNvSpPr/>
          <p:nvPr/>
        </p:nvSpPr>
        <p:spPr>
          <a:xfrm>
            <a:off x="7616858" y="3189095"/>
            <a:ext cx="2686639" cy="8059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5E366B-5321-47EC-A796-67A323F0F972}"/>
              </a:ext>
            </a:extLst>
          </p:cNvPr>
          <p:cNvSpPr/>
          <p:nvPr/>
        </p:nvSpPr>
        <p:spPr>
          <a:xfrm>
            <a:off x="7616858" y="4538699"/>
            <a:ext cx="2686639" cy="8059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solve">
            <a:hlinkClick r:id="" action="ppaction://media"/>
            <a:extLst>
              <a:ext uri="{FF2B5EF4-FFF2-40B4-BE49-F238E27FC236}">
                <a16:creationId xmlns:a16="http://schemas.microsoft.com/office/drawing/2014/main" id="{92E04CB9-A0D4-44C6-8939-2055773CA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62231" y="714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4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3A24FD-D4BC-429F-8C1C-4EFBA9002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1" y="1832399"/>
            <a:ext cx="11601450" cy="160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9606D5-298E-4E03-BCD9-BC340DAA70BA}"/>
                  </a:ext>
                </a:extLst>
              </p:cNvPr>
              <p:cNvSpPr txBox="1"/>
              <p:nvPr/>
            </p:nvSpPr>
            <p:spPr>
              <a:xfrm>
                <a:off x="5712644" y="4719747"/>
                <a:ext cx="103175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1+2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9606D5-298E-4E03-BCD9-BC340DAA7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644" y="4719747"/>
                <a:ext cx="1031757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EC8CE64F-A235-4908-AC26-699286969A0B}"/>
              </a:ext>
            </a:extLst>
          </p:cNvPr>
          <p:cNvGrpSpPr/>
          <p:nvPr/>
        </p:nvGrpSpPr>
        <p:grpSpPr>
          <a:xfrm>
            <a:off x="10605156" y="-108409"/>
            <a:ext cx="388248" cy="881407"/>
            <a:chOff x="8267308" y="485480"/>
            <a:chExt cx="388248" cy="8814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E30954-7CDD-43A6-8C0C-E8C90065F9DD}"/>
                    </a:ext>
                  </a:extLst>
                </p:cNvPr>
                <p:cNvSpPr txBox="1"/>
                <p:nvPr/>
              </p:nvSpPr>
              <p:spPr>
                <a:xfrm>
                  <a:off x="8267308" y="485480"/>
                  <a:ext cx="388248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GB" sz="3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2E30954-7CDD-43A6-8C0C-E8C90065F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7308" y="485480"/>
                  <a:ext cx="388248" cy="5539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81D8B8-7706-4ACC-803A-5DD22F944FBD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8461432" y="1039478"/>
              <a:ext cx="0" cy="32740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AE930B-7CD7-49D9-9EB6-A6132B1D6E9B}"/>
              </a:ext>
            </a:extLst>
          </p:cNvPr>
          <p:cNvGrpSpPr/>
          <p:nvPr/>
        </p:nvGrpSpPr>
        <p:grpSpPr>
          <a:xfrm>
            <a:off x="405354" y="5150634"/>
            <a:ext cx="238802" cy="797679"/>
            <a:chOff x="904973" y="4341042"/>
            <a:chExt cx="181139" cy="9870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6BDB556-F822-41C9-8580-73D825FFAE1B}"/>
                    </a:ext>
                  </a:extLst>
                </p:cNvPr>
                <p:cNvSpPr txBox="1"/>
                <p:nvPr/>
              </p:nvSpPr>
              <p:spPr>
                <a:xfrm>
                  <a:off x="904973" y="4341042"/>
                  <a:ext cx="181139" cy="520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6BDB556-F822-41C9-8580-73D825FFAE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973" y="4341042"/>
                  <a:ext cx="181139" cy="520399"/>
                </a:xfrm>
                <a:prstGeom prst="rect">
                  <a:avLst/>
                </a:prstGeom>
                <a:blipFill>
                  <a:blip r:embed="rId7"/>
                  <a:stretch>
                    <a:fillRect b="-2318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7FBBB8A-AB98-4492-B84E-208B6142DC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541" y="4929362"/>
              <a:ext cx="1" cy="3987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391370-89E1-4C28-8C85-8E92B0814633}"/>
              </a:ext>
            </a:extLst>
          </p:cNvPr>
          <p:cNvGrpSpPr/>
          <p:nvPr/>
        </p:nvGrpSpPr>
        <p:grpSpPr>
          <a:xfrm>
            <a:off x="2482414" y="0"/>
            <a:ext cx="354264" cy="636310"/>
            <a:chOff x="2432116" y="-929773"/>
            <a:chExt cx="354264" cy="6363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DBE83B-C289-4AD4-80D3-7BD13D3595CF}"/>
                    </a:ext>
                  </a:extLst>
                </p:cNvPr>
                <p:cNvSpPr txBox="1"/>
                <p:nvPr/>
              </p:nvSpPr>
              <p:spPr>
                <a:xfrm>
                  <a:off x="2432116" y="-929773"/>
                  <a:ext cx="3542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7DBE83B-C289-4AD4-80D3-7BD13D3595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2116" y="-929773"/>
                  <a:ext cx="35426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724" r="-17241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9571310-BEB6-4D7C-B98C-FDAC8D2F196C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2609248" y="-652773"/>
              <a:ext cx="0" cy="35931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7E54748-7ED4-44B4-9AC1-36938235C599}"/>
              </a:ext>
            </a:extLst>
          </p:cNvPr>
          <p:cNvSpPr txBox="1"/>
          <p:nvPr/>
        </p:nvSpPr>
        <p:spPr>
          <a:xfrm>
            <a:off x="5869756" y="4765913"/>
            <a:ext cx="782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?</a:t>
            </a:r>
          </a:p>
        </p:txBody>
      </p:sp>
      <p:pic>
        <p:nvPicPr>
          <p:cNvPr id="27" name="complex?">
            <a:hlinkClick r:id="" action="ppaction://media"/>
            <a:extLst>
              <a:ext uri="{FF2B5EF4-FFF2-40B4-BE49-F238E27FC236}">
                <a16:creationId xmlns:a16="http://schemas.microsoft.com/office/drawing/2014/main" id="{133D54A2-B25F-4424-8BE1-43439C2F8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472 0.0581 L -0.01472 0.05833 C -0.03216 0.05185 -0.01081 0.0588 -0.03802 0.05393 C -0.04063 0.05347 -0.0431 0.05185 -0.04571 0.05116 C -0.05183 0.04954 -0.06315 0.04907 -0.0681 0.04861 C -0.07331 0.04884 -0.07852 0.04884 -0.0836 0.04977 C -0.08503 0.05023 -0.0862 0.05185 -0.0875 0.05255 C -0.09076 0.05486 -0.09258 0.05509 -0.09675 0.05671 C -0.09883 0.05949 -0.10104 0.06181 -0.10287 0.06505 C -0.10365 0.06643 -0.10443 0.06782 -0.10521 0.06921 C -0.10664 0.07106 -0.10834 0.07268 -0.1099 0.07454 C -0.11068 0.07546 -0.11133 0.07685 -0.11224 0.07731 C -0.11302 0.07778 -0.1138 0.07824 -0.11446 0.0787 C -0.11576 0.07963 -0.11706 0.08079 -0.11836 0.08148 C -0.1194 0.08218 -0.12045 0.08241 -0.12149 0.08287 C -0.12657 0.08241 -0.13177 0.08218 -0.13698 0.08148 C -0.1388 0.08125 -0.1405 0.07986 -0.14232 0.08009 C -0.14427 0.08032 -0.14597 0.08194 -0.14779 0.08287 C -0.15469 0.09537 -0.1513 0.09167 -0.15703 0.09653 C -0.16328 0.10787 -0.15521 0.09468 -0.1625 0.10208 C -0.16341 0.10301 -0.16394 0.10509 -0.16472 0.10625 C -0.16576 0.10764 -0.16693 0.1088 -0.16784 0.11042 C -0.16862 0.11157 -0.16927 0.11343 -0.17019 0.11481 C -0.17136 0.1162 -0.17279 0.1169 -0.17409 0.11852 C -0.17513 0.12014 -0.17617 0.12222 -0.17709 0.12407 C -0.17839 0.12685 -0.18021 0.13241 -0.18255 0.1338 C -0.18425 0.13472 -0.1862 0.13472 -0.18789 0.13518 C -0.18867 0.13611 -0.18946 0.13727 -0.19024 0.13796 C -0.19427 0.14097 -0.19258 0.13704 -0.19649 0.14213 C -0.19831 0.14514 -0.19909 0.14699 -0.20026 0.15023 C -0.20052 0.15255 -0.20078 0.15486 -0.20104 0.15718 C -0.2013 0.15926 -0.2013 0.16018 -0.20183 0.16134 C -0.20274 0.16273 -0.20378 0.16389 -0.20495 0.16412 C -0.21133 0.16528 -0.21784 0.16505 -0.22435 0.16528 C -0.2267 0.1669 -0.22787 0.1669 -0.22969 0.17083 C -0.23047 0.17245 -0.23086 0.17454 -0.23125 0.17639 C -0.2319 0.17917 -0.23282 0.18472 -0.23282 0.18495 C -0.23269 0.18495 -0.23034 0.19282 -0.23047 0.19421 C -0.2306 0.19583 -0.23138 0.19722 -0.23203 0.19838 C -0.23425 0.20324 -0.23386 0.20231 -0.23672 0.20393 C -0.23763 0.20579 -0.23867 0.20787 -0.23972 0.20949 C -0.24115 0.21157 -0.24258 0.21389 -0.2444 0.21481 C -0.25078 0.21875 -0.2474 0.21713 -0.25443 0.21898 C -0.25521 0.21944 -0.25599 0.21968 -0.25677 0.22037 C -0.25964 0.22292 -0.25886 0.22338 -0.26146 0.22731 C -0.26211 0.22824 -0.26289 0.22917 -0.26367 0.23009 C -0.26485 0.2331 -0.26615 0.23611 -0.2668 0.24005 C -0.26719 0.2419 -0.26706 0.24444 -0.26758 0.24653 C -0.26836 0.24954 -0.26966 0.25208 -0.27071 0.25486 L -0.27227 0.2588 C -0.27409 0.26921 -0.27305 0.26157 -0.27305 0.28241 L -0.2737 0.27685 L -0.27305 0.27268 " pathEditMode="relative" rAng="0" ptsTypes="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365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1.04167E-6 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365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7176 L -0.00287 0.07222 C -0.00013 0.0706 0.00286 0.06944 0.0056 0.06782 C 0.01341 0.0625 0.00963 0.06389 0.01484 0.0581 C 0.01588 0.05694 0.01693 0.05625 0.01797 0.05509 L 0.02409 0.04421 C 0.02513 0.04259 0.0263 0.04097 0.02721 0.03866 C 0.02851 0.03611 0.02969 0.0331 0.03112 0.03055 C 0.03255 0.02754 0.03437 0.02546 0.03568 0.02222 C 0.03737 0.01852 0.04075 0.00625 0.04427 0.00185 C 0.04544 2.22222E-6 0.04687 -0.00093 0.04805 -0.00232 C 0.04948 -0.00417 0.05065 -0.00625 0.05195 -0.00787 C 0.05273 -0.01019 0.05312 -0.0132 0.0543 -0.01482 C 0.05534 -0.01644 0.0569 -0.01574 0.0582 -0.01644 C 0.0612 -0.01713 0.06601 -0.01852 0.06901 -0.01898 C 0.07331 -0.01945 0.07773 -0.01968 0.08216 -0.02014 C 0.09297 -0.02408 0.08646 -0.02246 0.09674 -0.02431 C 0.1026 -0.0257 0.10534 -0.02639 0.11146 -0.02709 C 0.11771 -0.02801 0.12383 -0.02801 0.13008 -0.02847 C 0.13242 -0.02894 0.13463 -0.02917 0.13685 -0.02986 C 0.13776 -0.03009 0.13854 -0.03079 0.13932 -0.03125 C 0.14036 -0.03172 0.14141 -0.03218 0.14245 -0.03287 C 0.14583 -0.03426 0.14375 -0.03403 0.14779 -0.03542 C 0.15364 -0.0375 0.15534 -0.03727 0.16237 -0.03843 C 0.16588 -0.03912 0.16875 -0.03959 0.17161 -0.04213 C 0.17279 -0.04306 0.17396 -0.04398 0.17487 -0.04491 C 0.17578 -0.04607 0.1763 -0.04815 0.17721 -0.04908 C 0.17786 -0.05 0.17864 -0.05 0.17956 -0.05047 C 0.18021 -0.05116 0.18086 -0.05255 0.1819 -0.05324 C 0.18372 -0.05533 0.18646 -0.05579 0.18789 -0.0588 C 0.1888 -0.06019 0.18945 -0.06181 0.19036 -0.06297 C 0.19141 -0.06435 0.19297 -0.06551 0.19427 -0.0669 C 0.19492 -0.06783 0.19583 -0.06875 0.19648 -0.06968 C 0.2013 -0.08102 0.19648 -0.07084 0.20117 -0.07801 C 0.20221 -0.07963 0.20312 -0.08172 0.20417 -0.08357 C 0.20742 -0.08843 0.20703 -0.08634 0.20963 -0.09167 C 0.21029 -0.09306 0.21055 -0.09468 0.2112 -0.09584 C 0.21198 -0.09746 0.21276 -0.09838 0.21341 -0.1 C 0.21849 -0.11273 0.2112 -0.09884 0.21745 -0.10972 C 0.21758 -0.11088 0.21784 -0.1125 0.21823 -0.11366 C 0.21849 -0.11551 0.2194 -0.11736 0.21979 -0.11922 C 0.22292 -0.13426 0.21758 -0.11482 0.222 -0.13033 C 0.2237 -0.14537 0.22161 -0.12963 0.22435 -0.14259 C 0.22747 -0.15764 0.22239 -0.1382 0.22669 -0.15371 C 0.22943 -0.18148 0.22812 -0.16922 0.2306 -0.19074 C 0.23086 -0.20116 0.23086 -0.21181 0.23138 -0.22246 C 0.23138 -0.22384 0.2319 -0.225 0.23216 -0.22639 C 0.23242 -0.22824 0.23268 -0.23009 0.23294 -0.23195 C 0.23385 -0.24097 0.2332 -0.2382 0.23437 -0.24584 C 0.23463 -0.24722 0.23502 -0.24838 0.23516 -0.24977 C 0.23555 -0.25209 0.23555 -0.25463 0.23594 -0.25672 C 0.23633 -0.25834 0.23698 -0.25949 0.2375 -0.26088 C 0.23802 -0.26412 0.23867 -0.26713 0.23906 -0.27037 C 0.23945 -0.27361 0.23932 -0.27685 0.23984 -0.28009 C 0.23984 -0.27986 0.24271 -0.2956 0.24375 -0.3007 C 0.24401 -0.30209 0.24427 -0.30347 0.24453 -0.30486 L 0.24609 -0.31574 C 0.24622 -0.31759 0.24622 -0.31968 0.24674 -0.3213 L 0.24831 -0.32547 C 0.24857 -0.32778 0.24883 -0.33009 0.24909 -0.33241 C 0.24935 -0.33426 0.24974 -0.33588 0.24987 -0.33773 C 0.25104 -0.34838 0.24961 -0.34329 0.25221 -0.35023 C 0.25417 -0.36366 0.2513 -0.34722 0.25534 -0.36111 C 0.25573 -0.36297 0.2556 -0.36505 0.25612 -0.36667 C 0.25651 -0.36829 0.25716 -0.36945 0.25768 -0.37084 C 0.2582 -0.37269 0.25872 -0.37454 0.25911 -0.37639 C 0.2595 -0.37778 0.25963 -0.37917 0.25989 -0.38056 C 0.26042 -0.38195 0.26107 -0.3831 0.26146 -0.38449 C 0.26211 -0.38727 0.26211 -0.39051 0.26302 -0.39283 C 0.26354 -0.39422 0.26393 -0.3956 0.26458 -0.39699 C 0.2651 -0.39884 0.26562 -0.40047 0.26614 -0.40255 C 0.26641 -0.40371 0.26641 -0.40533 0.26693 -0.40648 C 0.26745 -0.4081 0.26849 -0.40926 0.26927 -0.41065 C 0.27005 -0.4125 0.27083 -0.41435 0.27148 -0.41621 C 0.27213 -0.41759 0.27226 -0.41922 0.27292 -0.42037 C 0.27396 -0.42199 0.27513 -0.42315 0.27617 -0.42454 C 0.28021 -0.43519 0.27396 -0.41968 0.28372 -0.43542 C 0.28437 -0.43634 0.28437 -0.4382 0.28463 -0.43959 C 0.28502 -0.44144 0.28568 -0.44306 0.2862 -0.44514 C 0.28659 -0.44676 0.28659 -0.44884 0.28698 -0.4507 C 0.28737 -0.45255 0.28815 -0.45417 0.28854 -0.45602 C 0.2901 -0.46297 0.28932 -0.46366 0.29167 -0.46852 C 0.29401 -0.47361 0.29401 -0.47222 0.297 -0.47662 C 0.29779 -0.47801 0.29844 -0.47963 0.29935 -0.48079 C 0.30026 -0.48195 0.30143 -0.48264 0.30247 -0.48357 C 0.30612 -0.48727 0.30351 -0.48519 0.30716 -0.49051 C 0.3112 -0.49653 0.30755 -0.49051 0.31172 -0.49468 C 0.31341 -0.4963 0.31484 -0.49815 0.31627 -0.5 L 0.31875 -0.50278 C 0.31927 -0.50417 0.31953 -0.50579 0.32031 -0.50695 C 0.32174 -0.50926 0.32526 -0.51273 0.32708 -0.51528 C 0.3293 -0.51806 0.33151 -0.52014 0.33333 -0.52338 C 0.33411 -0.52477 0.33476 -0.52639 0.33568 -0.52755 C 0.33698 -0.52917 0.33828 -0.53033 0.33958 -0.53172 C 0.34049 -0.53287 0.34154 -0.53449 0.34271 -0.53588 C 0.34518 -0.53866 0.34792 -0.54121 0.35039 -0.54398 C 0.35325 -0.54769 0.35182 -0.5463 0.35508 -0.54815 C 0.35612 -0.54954 0.3569 -0.55139 0.3582 -0.55232 C 0.35963 -0.55347 0.3612 -0.55301 0.36276 -0.55371 C 0.36341 -0.55394 0.36432 -0.55463 0.3651 -0.55509 C 0.36601 -0.55556 0.36719 -0.55602 0.36823 -0.55648 C 0.37539 -0.56019 0.36198 -0.55486 0.37747 -0.55926 C 0.38008 -0.55996 0.38255 -0.56134 0.38516 -0.56204 C 0.39427 -0.56366 0.38984 -0.56273 0.39831 -0.56459 C 0.40364 -0.56389 0.40924 -0.56343 0.41445 -0.56204 C 0.41575 -0.56158 0.41667 -0.55996 0.41771 -0.55926 C 0.422 -0.55579 0.41797 -0.56019 0.42305 -0.55509 C 0.425 -0.55324 0.4263 -0.5507 0.42851 -0.54954 C 0.43021 -0.54861 0.43216 -0.54884 0.43385 -0.54815 C 0.4362 -0.54746 0.43854 -0.54653 0.44088 -0.54537 C 0.44167 -0.54514 0.44245 -0.54445 0.44323 -0.54398 C 0.44453 -0.54352 0.44622 -0.54306 0.44766 -0.54259 C 0.44857 -0.5419 0.44948 -0.54097 0.45013 -0.54005 C 0.45091 -0.53866 0.45143 -0.53681 0.45247 -0.53588 C 0.45391 -0.53449 0.4556 -0.53403 0.45716 -0.5331 L 0.45937 -0.53172 L 0.46172 -0.53033 C 0.46276 -0.52894 0.46393 -0.52801 0.46484 -0.52616 C 0.46771 -0.5206 0.46771 -0.51945 0.46875 -0.51389 C 0.46901 -0.51111 0.46914 -0.50834 0.4694 -0.50556 C 0.46966 -0.50417 0.47031 -0.50301 0.47031 -0.50139 C 0.47031 -0.49584 0.46979 -0.49051 0.4694 -0.48496 C 0.46927 -0.48264 0.46901 -0.48033 0.46875 -0.47801 C 0.4668 -0.4669 0.46719 -0.47338 0.46719 -0.46713 L 0.46641 -0.4713 " pathEditMode="relative" rAng="0" ptsTypes="AAAAAAAAAAAAAAAAAAAAAAAAAA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59" y="-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365"/>
                            </p:stCondLst>
                            <p:childTnLst>
                              <p:par>
                                <p:cTn id="16" presetID="1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-0.06435 C 0.06901 -0.06435 0.125 -0.00833 0.125 0.06065 C 0.125 0.12963 0.06901 0.18565 2.70833E-6 0.18565 C -0.06901 0.18565 -0.125 0.12963 -0.125 0.06065 C -0.125 -0.00833 -0.06901 -0.06435 2.70833E-6 -0.06435 Z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365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A911C6-9D88-46A4-B8C4-085C2D1E7863}"/>
              </a:ext>
            </a:extLst>
          </p:cNvPr>
          <p:cNvGrpSpPr/>
          <p:nvPr/>
        </p:nvGrpSpPr>
        <p:grpSpPr>
          <a:xfrm>
            <a:off x="3431357" y="3195687"/>
            <a:ext cx="5627802" cy="584213"/>
            <a:chOff x="3431357" y="3195687"/>
            <a:chExt cx="5627802" cy="584213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BC8E082-11C2-4BBD-B63A-44E1C3E31DD8}"/>
                </a:ext>
              </a:extLst>
            </p:cNvPr>
            <p:cNvCxnSpPr/>
            <p:nvPr/>
          </p:nvCxnSpPr>
          <p:spPr>
            <a:xfrm>
              <a:off x="3431357" y="3195687"/>
              <a:ext cx="54864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3906F4-40A0-431D-A1A4-2CFDD7572C76}"/>
                </a:ext>
              </a:extLst>
            </p:cNvPr>
            <p:cNvSpPr txBox="1"/>
            <p:nvPr/>
          </p:nvSpPr>
          <p:spPr>
            <a:xfrm>
              <a:off x="8521831" y="3318235"/>
              <a:ext cx="537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Re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DD376-D110-43B1-AFF8-F3D21AABF35C}"/>
              </a:ext>
            </a:extLst>
          </p:cNvPr>
          <p:cNvGrpSpPr/>
          <p:nvPr/>
        </p:nvGrpSpPr>
        <p:grpSpPr>
          <a:xfrm>
            <a:off x="5627802" y="857841"/>
            <a:ext cx="760425" cy="4242060"/>
            <a:chOff x="5627802" y="857841"/>
            <a:chExt cx="760425" cy="424206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BECEEC8-9662-4B27-8ED5-C5F239C12820}"/>
                </a:ext>
              </a:extLst>
            </p:cNvPr>
            <p:cNvCxnSpPr/>
            <p:nvPr/>
          </p:nvCxnSpPr>
          <p:spPr>
            <a:xfrm flipV="1">
              <a:off x="6240544" y="980388"/>
              <a:ext cx="0" cy="411951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2129EE-427C-4A3A-A518-774E98EC1DE4}"/>
                </a:ext>
              </a:extLst>
            </p:cNvPr>
            <p:cNvSpPr txBox="1"/>
            <p:nvPr/>
          </p:nvSpPr>
          <p:spPr>
            <a:xfrm>
              <a:off x="5627802" y="857841"/>
              <a:ext cx="760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/>
                <a:t>Im</a:t>
              </a:r>
              <a:endParaRPr lang="en-GB" sz="2400" dirty="0"/>
            </a:p>
          </p:txBody>
        </p:sp>
      </p:grpSp>
      <p:pic>
        <p:nvPicPr>
          <p:cNvPr id="12" name="Im axis">
            <a:hlinkClick r:id="" action="ppaction://media"/>
            <a:extLst>
              <a:ext uri="{FF2B5EF4-FFF2-40B4-BE49-F238E27FC236}">
                <a16:creationId xmlns:a16="http://schemas.microsoft.com/office/drawing/2014/main" id="{06B41E84-D639-4D8B-A240-DF998A10A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071" y="261891"/>
            <a:ext cx="487363" cy="487363"/>
          </a:xfrm>
          <a:prstGeom prst="rect">
            <a:avLst/>
          </a:prstGeom>
        </p:spPr>
      </p:pic>
      <p:pic>
        <p:nvPicPr>
          <p:cNvPr id="13" name="complex plane">
            <a:hlinkClick r:id="" action="ppaction://media"/>
            <a:extLst>
              <a:ext uri="{FF2B5EF4-FFF2-40B4-BE49-F238E27FC236}">
                <a16:creationId xmlns:a16="http://schemas.microsoft.com/office/drawing/2014/main" id="{BC816798-6777-48F6-AAD7-F1820E1EEB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8956" y="261891"/>
            <a:ext cx="487363" cy="487363"/>
          </a:xfrm>
          <a:prstGeom prst="rect">
            <a:avLst/>
          </a:prstGeom>
        </p:spPr>
      </p:pic>
      <p:pic>
        <p:nvPicPr>
          <p:cNvPr id="14" name="placement">
            <a:hlinkClick r:id="" action="ppaction://media"/>
            <a:extLst>
              <a:ext uri="{FF2B5EF4-FFF2-40B4-BE49-F238E27FC236}">
                <a16:creationId xmlns:a16="http://schemas.microsoft.com/office/drawing/2014/main" id="{E2CAC8F0-7961-418E-ACCE-B6CD3BA63B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12841" y="261891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DE4681-8B5C-4E07-8AFC-E923EAA0BB7E}"/>
                  </a:ext>
                </a:extLst>
              </p:cNvPr>
              <p:cNvSpPr txBox="1"/>
              <p:nvPr/>
            </p:nvSpPr>
            <p:spPr>
              <a:xfrm>
                <a:off x="6095206" y="5739112"/>
                <a:ext cx="666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1+2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DE4681-8B5C-4E07-8AFC-E923EAA0B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206" y="5739112"/>
                <a:ext cx="666144" cy="276999"/>
              </a:xfrm>
              <a:prstGeom prst="rect">
                <a:avLst/>
              </a:prstGeom>
              <a:blipFill>
                <a:blip r:embed="rId13"/>
                <a:stretch>
                  <a:fillRect l="-8257" r="-7339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BD0FD590-6204-4D2B-9A6A-2109EFE79D3A}"/>
              </a:ext>
            </a:extLst>
          </p:cNvPr>
          <p:cNvSpPr/>
          <p:nvPr/>
        </p:nvSpPr>
        <p:spPr>
          <a:xfrm>
            <a:off x="6938127" y="2036066"/>
            <a:ext cx="113122" cy="1225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1 plus 2i">
            <a:hlinkClick r:id="" action="ppaction://media"/>
            <a:extLst>
              <a:ext uri="{FF2B5EF4-FFF2-40B4-BE49-F238E27FC236}">
                <a16:creationId xmlns:a16="http://schemas.microsoft.com/office/drawing/2014/main" id="{0836F636-59B5-4F41-B142-ADA02A318C6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89961" y="261891"/>
            <a:ext cx="487363" cy="487363"/>
          </a:xfrm>
          <a:prstGeom prst="rect">
            <a:avLst/>
          </a:prstGeom>
        </p:spPr>
      </p:pic>
      <p:pic>
        <p:nvPicPr>
          <p:cNvPr id="18" name="argand diagram">
            <a:hlinkClick r:id="" action="ppaction://media"/>
            <a:extLst>
              <a:ext uri="{FF2B5EF4-FFF2-40B4-BE49-F238E27FC236}">
                <a16:creationId xmlns:a16="http://schemas.microsoft.com/office/drawing/2014/main" id="{3E4824E6-B6B4-4EA2-B2C7-E4DA70E4579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93945" y="261251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0FD5CE-829F-4B62-8FF4-ED62A9C56C18}"/>
              </a:ext>
            </a:extLst>
          </p:cNvPr>
          <p:cNvSpPr txBox="1"/>
          <p:nvPr/>
        </p:nvSpPr>
        <p:spPr>
          <a:xfrm>
            <a:off x="3619892" y="383798"/>
            <a:ext cx="490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Argand Diagram</a:t>
            </a:r>
          </a:p>
        </p:txBody>
      </p:sp>
    </p:spTree>
    <p:extLst>
      <p:ext uri="{BB962C8B-B14F-4D97-AF65-F5344CB8AC3E}">
        <p14:creationId xmlns:p14="http://schemas.microsoft.com/office/powerpoint/2010/main" val="37949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38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38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961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4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397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72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536 -0.39259 L 0.01563 -0.39259 C 0.02956 -0.39259 0.04701 -0.44236 0.04701 -0.48194 L 0.04701 -0.57129 " pathEditMode="relative" rAng="0" ptsTypes="AAAA">
                                      <p:cBhvr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124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124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8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1007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DC38672-2A4B-4DDF-9098-D0B99DE95ED0}"/>
              </a:ext>
            </a:extLst>
          </p:cNvPr>
          <p:cNvCxnSpPr/>
          <p:nvPr/>
        </p:nvCxnSpPr>
        <p:spPr>
          <a:xfrm>
            <a:off x="2304450" y="3662529"/>
            <a:ext cx="39604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A1E26A6-05DB-4623-B186-6A81B9A6E7CB}"/>
              </a:ext>
            </a:extLst>
          </p:cNvPr>
          <p:cNvCxnSpPr/>
          <p:nvPr/>
        </p:nvCxnSpPr>
        <p:spPr>
          <a:xfrm flipV="1">
            <a:off x="4248666" y="1646305"/>
            <a:ext cx="0" cy="38164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B6B84723-2325-4E0E-8325-798660672D4D}"/>
              </a:ext>
            </a:extLst>
          </p:cNvPr>
          <p:cNvSpPr txBox="1"/>
          <p:nvPr/>
        </p:nvSpPr>
        <p:spPr>
          <a:xfrm>
            <a:off x="2448466" y="366252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-3       -2       -1        1       2        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77AFB4D-CF7B-4058-B051-4A6B951FCED0}"/>
              </a:ext>
            </a:extLst>
          </p:cNvPr>
          <p:cNvSpPr txBox="1"/>
          <p:nvPr/>
        </p:nvSpPr>
        <p:spPr>
          <a:xfrm>
            <a:off x="3835668" y="1841970"/>
            <a:ext cx="4320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3</a:t>
            </a:r>
          </a:p>
          <a:p>
            <a:pPr algn="r"/>
            <a:endParaRPr lang="en-GB" dirty="0"/>
          </a:p>
          <a:p>
            <a:pPr algn="r"/>
            <a:r>
              <a:rPr lang="en-GB" dirty="0"/>
              <a:t>2</a:t>
            </a:r>
          </a:p>
          <a:p>
            <a:pPr algn="r"/>
            <a:endParaRPr lang="en-GB" dirty="0"/>
          </a:p>
          <a:p>
            <a:pPr algn="r"/>
            <a:r>
              <a:rPr lang="en-GB" dirty="0"/>
              <a:t>1</a:t>
            </a:r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endParaRPr lang="en-GB" dirty="0"/>
          </a:p>
          <a:p>
            <a:pPr algn="r"/>
            <a:r>
              <a:rPr lang="en-GB" dirty="0"/>
              <a:t>-1</a:t>
            </a:r>
          </a:p>
          <a:p>
            <a:pPr algn="r"/>
            <a:endParaRPr lang="en-GB" dirty="0"/>
          </a:p>
          <a:p>
            <a:pPr algn="r"/>
            <a:r>
              <a:rPr lang="en-GB" dirty="0"/>
              <a:t>-2</a:t>
            </a:r>
          </a:p>
          <a:p>
            <a:pPr algn="r"/>
            <a:endParaRPr lang="en-GB" dirty="0"/>
          </a:p>
          <a:p>
            <a:pPr algn="r"/>
            <a:r>
              <a:rPr lang="en-GB" dirty="0"/>
              <a:t>-3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D5024F-A370-4475-992C-2DA907EC8136}"/>
              </a:ext>
            </a:extLst>
          </p:cNvPr>
          <p:cNvGrpSpPr/>
          <p:nvPr/>
        </p:nvGrpSpPr>
        <p:grpSpPr>
          <a:xfrm>
            <a:off x="7417018" y="2222369"/>
            <a:ext cx="936104" cy="432048"/>
            <a:chOff x="6084168" y="2060848"/>
            <a:chExt cx="936104" cy="432048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90625F1-C652-4E65-9F7F-F5672A3B4F97}"/>
                </a:ext>
              </a:extLst>
            </p:cNvPr>
            <p:cNvSpPr/>
            <p:nvPr/>
          </p:nvSpPr>
          <p:spPr>
            <a:xfrm>
              <a:off x="6084168" y="2348880"/>
              <a:ext cx="144016" cy="14401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2461F11-D03B-48A5-A78D-28364676F3CC}"/>
                    </a:ext>
                  </a:extLst>
                </p:cNvPr>
                <p:cNvSpPr/>
                <p:nvPr/>
              </p:nvSpPr>
              <p:spPr>
                <a:xfrm>
                  <a:off x="6300192" y="2060848"/>
                  <a:ext cx="720080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2461F11-D03B-48A5-A78D-28364676F3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192" y="2060848"/>
                  <a:ext cx="720080" cy="288032"/>
                </a:xfrm>
                <a:prstGeom prst="rect">
                  <a:avLst/>
                </a:prstGeom>
                <a:blipFill>
                  <a:blip r:embed="rId6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F342CC3-7E17-40C4-9570-ABA7EAB43C4D}"/>
              </a:ext>
            </a:extLst>
          </p:cNvPr>
          <p:cNvGrpSpPr/>
          <p:nvPr/>
        </p:nvGrpSpPr>
        <p:grpSpPr>
          <a:xfrm>
            <a:off x="8713162" y="2222369"/>
            <a:ext cx="1040928" cy="432048"/>
            <a:chOff x="6084168" y="2060848"/>
            <a:chExt cx="1040928" cy="432048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6DDE941-4BE9-4687-8A9F-F02E1CC87248}"/>
                </a:ext>
              </a:extLst>
            </p:cNvPr>
            <p:cNvSpPr/>
            <p:nvPr/>
          </p:nvSpPr>
          <p:spPr>
            <a:xfrm>
              <a:off x="6084168" y="2348880"/>
              <a:ext cx="144016" cy="14401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DD078A1C-8522-44B2-9DCD-23CCFF65D166}"/>
                    </a:ext>
                  </a:extLst>
                </p:cNvPr>
                <p:cNvSpPr/>
                <p:nvPr/>
              </p:nvSpPr>
              <p:spPr>
                <a:xfrm>
                  <a:off x="6300191" y="2060848"/>
                  <a:ext cx="824905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2−3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DD078A1C-8522-44B2-9DCD-23CCFF65D1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191" y="2060848"/>
                  <a:ext cx="824905" cy="288032"/>
                </a:xfrm>
                <a:prstGeom prst="rect">
                  <a:avLst/>
                </a:prstGeom>
                <a:blipFill>
                  <a:blip r:embed="rId7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C8CEF7C-BF4F-46C9-86AC-F5281B5B61C0}"/>
              </a:ext>
            </a:extLst>
          </p:cNvPr>
          <p:cNvGrpSpPr/>
          <p:nvPr/>
        </p:nvGrpSpPr>
        <p:grpSpPr>
          <a:xfrm>
            <a:off x="7732573" y="3915552"/>
            <a:ext cx="1152125" cy="288032"/>
            <a:chOff x="6111691" y="2169855"/>
            <a:chExt cx="1152125" cy="288032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CD8FAAB-21E1-4B4D-8232-E270A3EEB051}"/>
                </a:ext>
              </a:extLst>
            </p:cNvPr>
            <p:cNvSpPr/>
            <p:nvPr/>
          </p:nvSpPr>
          <p:spPr>
            <a:xfrm>
              <a:off x="6111691" y="2304247"/>
              <a:ext cx="144016" cy="14401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AEDFF3E-09EE-4514-8E4F-721A623C1F3A}"/>
                    </a:ext>
                  </a:extLst>
                </p:cNvPr>
                <p:cNvSpPr/>
                <p:nvPr/>
              </p:nvSpPr>
              <p:spPr>
                <a:xfrm>
                  <a:off x="6255707" y="2169855"/>
                  <a:ext cx="1008109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AEDFF3E-09EE-4514-8E4F-721A623C1F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5707" y="2169855"/>
                  <a:ext cx="1008109" cy="288032"/>
                </a:xfrm>
                <a:prstGeom prst="rect">
                  <a:avLst/>
                </a:prstGeom>
                <a:blipFill>
                  <a:blip r:embed="rId8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87556C2-9B62-4D1D-A996-588EF0EB2C8F}"/>
              </a:ext>
            </a:extLst>
          </p:cNvPr>
          <p:cNvGrpSpPr/>
          <p:nvPr/>
        </p:nvGrpSpPr>
        <p:grpSpPr>
          <a:xfrm>
            <a:off x="10016119" y="3966297"/>
            <a:ext cx="901105" cy="432048"/>
            <a:chOff x="6084168" y="2060848"/>
            <a:chExt cx="901105" cy="432048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195FF18-16C0-4959-BA54-1D4FFF1FB4F3}"/>
                </a:ext>
              </a:extLst>
            </p:cNvPr>
            <p:cNvSpPr/>
            <p:nvPr/>
          </p:nvSpPr>
          <p:spPr>
            <a:xfrm>
              <a:off x="6084168" y="2348880"/>
              <a:ext cx="144016" cy="14401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3293515C-F43C-4D79-AC6F-838A5ECA3A78}"/>
                    </a:ext>
                  </a:extLst>
                </p:cNvPr>
                <p:cNvSpPr/>
                <p:nvPr/>
              </p:nvSpPr>
              <p:spPr>
                <a:xfrm>
                  <a:off x="6300192" y="2060848"/>
                  <a:ext cx="685081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3293515C-F43C-4D79-AC6F-838A5ECA3A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192" y="2060848"/>
                  <a:ext cx="685081" cy="2880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1DA92EA0-2096-4B2D-A813-C4DF0D5DE3CF}"/>
              </a:ext>
            </a:extLst>
          </p:cNvPr>
          <p:cNvSpPr txBox="1"/>
          <p:nvPr/>
        </p:nvSpPr>
        <p:spPr>
          <a:xfrm>
            <a:off x="7273002" y="164630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Click to move.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09F9341-5606-4DE5-BA84-4F7A7BAF9B45}"/>
              </a:ext>
            </a:extLst>
          </p:cNvPr>
          <p:cNvCxnSpPr>
            <a:cxnSpLocks/>
          </p:cNvCxnSpPr>
          <p:nvPr/>
        </p:nvCxnSpPr>
        <p:spPr>
          <a:xfrm flipV="1">
            <a:off x="4248641" y="3155820"/>
            <a:ext cx="552450" cy="5048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FC22F67-4204-4C1A-8B8F-E8B0C9C57244}"/>
              </a:ext>
            </a:extLst>
          </p:cNvPr>
          <p:cNvCxnSpPr>
            <a:cxnSpLocks/>
          </p:cNvCxnSpPr>
          <p:nvPr/>
        </p:nvCxnSpPr>
        <p:spPr>
          <a:xfrm>
            <a:off x="4239117" y="3660645"/>
            <a:ext cx="1171575" cy="16859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14F397C-CC20-4A2C-847C-391181DDE931}"/>
              </a:ext>
            </a:extLst>
          </p:cNvPr>
          <p:cNvCxnSpPr>
            <a:cxnSpLocks/>
          </p:cNvCxnSpPr>
          <p:nvPr/>
        </p:nvCxnSpPr>
        <p:spPr>
          <a:xfrm flipH="1" flipV="1">
            <a:off x="2796526" y="2510401"/>
            <a:ext cx="1442590" cy="11502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1291A11-21E2-4F43-94C6-F8439D17AE63}"/>
              </a:ext>
            </a:extLst>
          </p:cNvPr>
          <p:cNvSpPr txBox="1"/>
          <p:nvPr/>
        </p:nvSpPr>
        <p:spPr>
          <a:xfrm>
            <a:off x="3591612" y="1646305"/>
            <a:ext cx="49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Im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19CBA-D72F-4AD0-BC62-6D6C3D04EC0D}"/>
              </a:ext>
            </a:extLst>
          </p:cNvPr>
          <p:cNvSpPr txBox="1"/>
          <p:nvPr/>
        </p:nvSpPr>
        <p:spPr>
          <a:xfrm>
            <a:off x="6096000" y="3915552"/>
            <a:ext cx="509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89467A-91A2-4F21-A3F7-1A1B6CCE1B09}"/>
              </a:ext>
            </a:extLst>
          </p:cNvPr>
          <p:cNvSpPr txBox="1"/>
          <p:nvPr/>
        </p:nvSpPr>
        <p:spPr>
          <a:xfrm>
            <a:off x="1753386" y="207390"/>
            <a:ext cx="8710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Where would these numbers go on an Argand diagram?</a:t>
            </a:r>
          </a:p>
        </p:txBody>
      </p:sp>
    </p:spTree>
    <p:extLst>
      <p:ext uri="{BB962C8B-B14F-4D97-AF65-F5344CB8AC3E}">
        <p14:creationId xmlns:p14="http://schemas.microsoft.com/office/powerpoint/2010/main" val="85123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06 4.44444E-6 L -0.22122 0.084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82 0.01041 L -0.27721 0.393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00023 L -0.43073 -0.234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8" y="-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8 -0.02129 L -0.4802 0.071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mmary">
            <a:hlinkClick r:id="" action="ppaction://media"/>
            <a:extLst>
              <a:ext uri="{FF2B5EF4-FFF2-40B4-BE49-F238E27FC236}">
                <a16:creationId xmlns:a16="http://schemas.microsoft.com/office/drawing/2014/main" id="{910E7EC1-F884-404E-A855-723F598EA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8498" y="218676"/>
            <a:ext cx="487363" cy="487363"/>
          </a:xfrm>
          <a:prstGeom prst="rect">
            <a:avLst/>
          </a:prstGeom>
        </p:spPr>
      </p:pic>
      <p:pic>
        <p:nvPicPr>
          <p:cNvPr id="4" name="Picture 3" descr="A picture containing light, dark, smoke, sitting&#10;&#10;Description automatically generated">
            <a:extLst>
              <a:ext uri="{FF2B5EF4-FFF2-40B4-BE49-F238E27FC236}">
                <a16:creationId xmlns:a16="http://schemas.microsoft.com/office/drawing/2014/main" id="{4961148D-E8E0-46B7-8DBE-AD1A77F11F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10601" y="953582"/>
            <a:ext cx="6943155" cy="5207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597C55-CCD1-4973-9188-800188CE349B}"/>
              </a:ext>
            </a:extLst>
          </p:cNvPr>
          <p:cNvSpPr txBox="1"/>
          <p:nvPr/>
        </p:nvSpPr>
        <p:spPr>
          <a:xfrm>
            <a:off x="3054283" y="6175923"/>
            <a:ext cx="69431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6" tooltip="https://en.wikipedia.org/wiki/File:Mandel_zoom_00_mandelbrot_set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7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81033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0B18D-B9E4-40B6-B716-C7211E6D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94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Online Media 3" title="What's so special about the Mandelbrot Set? - Numberphile">
            <a:hlinkClick r:id="" action="ppaction://media"/>
            <a:extLst>
              <a:ext uri="{FF2B5EF4-FFF2-40B4-BE49-F238E27FC236}">
                <a16:creationId xmlns:a16="http://schemas.microsoft.com/office/drawing/2014/main" id="{BF81F874-B25C-4499-A4FE-CF889312C01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7263" y="1401763"/>
            <a:ext cx="773588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80728"/>
          </a:xfrm>
        </p:spPr>
        <p:txBody>
          <a:bodyPr/>
          <a:lstStyle/>
          <a:p>
            <a:pPr algn="ctr"/>
            <a:r>
              <a:rPr lang="en-GB" dirty="0"/>
              <a:t>A level – end of upper sixth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4993" y="1211419"/>
            <a:ext cx="33008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Pure Mathematics - 50%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Complex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Matrices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Roots of Polynomials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Further Algebra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Calculus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Polar Coordinates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Hyperbolic Functions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9536" y="2120038"/>
            <a:ext cx="2849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Statistics –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Discrete probability distributions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Poisson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Chi-squared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Hypothesis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Central limit theorem 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220425" y="1389777"/>
            <a:ext cx="21180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Decision –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Graph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Critical Path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Linear Programming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53477" y="1119067"/>
            <a:ext cx="3234529" cy="29852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4991728" y="2120037"/>
            <a:ext cx="3017524" cy="22057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9150782" y="1202624"/>
            <a:ext cx="2187740" cy="2308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54377" y="4104326"/>
            <a:ext cx="0" cy="648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2351" y="4752398"/>
            <a:ext cx="3004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Paper 1   Paper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77037" y="3901050"/>
            <a:ext cx="3269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Mechanics –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Momentum and impulse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Work energy and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Elastic springs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Elastic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8353667" y="3891856"/>
            <a:ext cx="3528387" cy="15081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159896" y="106005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Paper 3   Paper 4</a:t>
            </a:r>
          </a:p>
          <a:p>
            <a:pPr algn="ctr"/>
            <a:r>
              <a:rPr lang="en-GB" sz="2000" dirty="0"/>
              <a:t>- Choose two of these</a:t>
            </a:r>
          </a:p>
        </p:txBody>
      </p:sp>
      <p:pic>
        <p:nvPicPr>
          <p:cNvPr id="3074" name="Picture 2" descr="B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617" y="5399956"/>
            <a:ext cx="6645966" cy="145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7B72C-B389-4AA2-A205-BFD7862D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You will study some familiar topics further such as delving deeper into algebra…</a:t>
            </a:r>
          </a:p>
        </p:txBody>
      </p:sp>
      <p:pic>
        <p:nvPicPr>
          <p:cNvPr id="4" name="timelapse_2020-06-01-10-35-30">
            <a:hlinkClick r:id="" action="ppaction://media"/>
            <a:extLst>
              <a:ext uri="{FF2B5EF4-FFF2-40B4-BE49-F238E27FC236}">
                <a16:creationId xmlns:a16="http://schemas.microsoft.com/office/drawing/2014/main" id="{42C4EEBF-D94B-457B-85CC-797D1DCDF6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218122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4AEF1-E3D2-4378-91B2-B642773A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meet new concepts such as polar curves</a:t>
            </a:r>
          </a:p>
        </p:txBody>
      </p:sp>
      <p:pic>
        <p:nvPicPr>
          <p:cNvPr id="4" name="polar curves">
            <a:hlinkClick r:id="" action="ppaction://media"/>
            <a:extLst>
              <a:ext uri="{FF2B5EF4-FFF2-40B4-BE49-F238E27FC236}">
                <a16:creationId xmlns:a16="http://schemas.microsoft.com/office/drawing/2014/main" id="{ED47D71B-E334-410C-99B5-5AD557B703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424157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9724064">
            <a:off x="1340302" y="981853"/>
            <a:ext cx="3510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Enjoyable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7768" y="2416428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Students find Further Maths to be …….</a:t>
            </a:r>
          </a:p>
        </p:txBody>
      </p:sp>
      <p:sp>
        <p:nvSpPr>
          <p:cNvPr id="6" name="Rectangle 5"/>
          <p:cNvSpPr/>
          <p:nvPr/>
        </p:nvSpPr>
        <p:spPr>
          <a:xfrm rot="1700436">
            <a:off x="7183483" y="1244837"/>
            <a:ext cx="38792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Rewarding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 rot="1868816">
            <a:off x="1751742" y="4637630"/>
            <a:ext cx="3472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Stimulating</a:t>
            </a:r>
          </a:p>
        </p:txBody>
      </p:sp>
      <p:sp>
        <p:nvSpPr>
          <p:cNvPr id="8" name="Rectangle 7"/>
          <p:cNvSpPr/>
          <p:nvPr/>
        </p:nvSpPr>
        <p:spPr>
          <a:xfrm rot="19724064">
            <a:off x="6791229" y="4549024"/>
            <a:ext cx="3803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Empowering</a:t>
            </a:r>
          </a:p>
        </p:txBody>
      </p:sp>
    </p:spTree>
    <p:extLst>
      <p:ext uri="{BB962C8B-B14F-4D97-AF65-F5344CB8AC3E}">
        <p14:creationId xmlns:p14="http://schemas.microsoft.com/office/powerpoint/2010/main" val="39720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194A-0AA1-4EF8-A35E-A653FA5F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79" y="334801"/>
            <a:ext cx="7945015" cy="970450"/>
          </a:xfrm>
        </p:spPr>
        <p:txBody>
          <a:bodyPr>
            <a:noAutofit/>
          </a:bodyPr>
          <a:lstStyle/>
          <a:p>
            <a:pPr algn="ctr"/>
            <a:r>
              <a:rPr lang="en-GB" sz="2400" dirty="0"/>
              <a:t>We asked some of our current students about their experiences of Further Maths.</a:t>
            </a:r>
            <a:br>
              <a:rPr lang="en-GB" sz="2400" dirty="0"/>
            </a:br>
            <a:r>
              <a:rPr lang="en-GB" sz="2400" dirty="0"/>
              <a:t> </a:t>
            </a:r>
            <a:br>
              <a:rPr lang="en-GB" sz="2400" dirty="0"/>
            </a:br>
            <a:r>
              <a:rPr lang="en-GB" sz="2400" dirty="0"/>
              <a:t>Here’s what they had to say: </a:t>
            </a:r>
            <a:br>
              <a:rPr lang="en-GB" sz="2400" dirty="0"/>
            </a:br>
            <a:r>
              <a:rPr lang="en-GB" sz="1600" dirty="0">
                <a:solidFill>
                  <a:schemeClr val="tx1"/>
                </a:solidFill>
              </a:rPr>
              <a:t>(if video does not start </a:t>
            </a:r>
            <a:r>
              <a:rPr lang="en-GB" sz="1600" dirty="0" err="1">
                <a:solidFill>
                  <a:schemeClr val="tx1"/>
                </a:solidFill>
              </a:rPr>
              <a:t>automatically,click</a:t>
            </a:r>
            <a:r>
              <a:rPr lang="en-GB" sz="1600" dirty="0">
                <a:solidFill>
                  <a:schemeClr val="tx1"/>
                </a:solidFill>
              </a:rPr>
              <a:t> the graphic and keep watching to see comments from seven of our students)</a:t>
            </a:r>
          </a:p>
        </p:txBody>
      </p:sp>
      <p:pic>
        <p:nvPicPr>
          <p:cNvPr id="4" name="FM comments">
            <a:hlinkClick r:id="" action="ppaction://media"/>
            <a:extLst>
              <a:ext uri="{FF2B5EF4-FFF2-40B4-BE49-F238E27FC236}">
                <a16:creationId xmlns:a16="http://schemas.microsoft.com/office/drawing/2014/main" id="{85601273-9B0F-40CD-86D1-52E244D5BE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641" y="2443392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319244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56DC184-7A7B-4F07-AD94-FEAF34CA9601}"/>
              </a:ext>
            </a:extLst>
          </p:cNvPr>
          <p:cNvGrpSpPr/>
          <p:nvPr/>
        </p:nvGrpSpPr>
        <p:grpSpPr>
          <a:xfrm>
            <a:off x="609600" y="325120"/>
            <a:ext cx="4318000" cy="1960880"/>
            <a:chOff x="609600" y="325120"/>
            <a:chExt cx="4318000" cy="19608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45F3158-59B5-4B1D-8B14-AEDD64204E73}"/>
                </a:ext>
              </a:extLst>
            </p:cNvPr>
            <p:cNvSpPr/>
            <p:nvPr/>
          </p:nvSpPr>
          <p:spPr>
            <a:xfrm>
              <a:off x="609600" y="325120"/>
              <a:ext cx="4318000" cy="1960880"/>
            </a:xfrm>
            <a:prstGeom prst="wedgeRoundRectCallout">
              <a:avLst>
                <a:gd name="adj1" fmla="val -41574"/>
                <a:gd name="adj2" fmla="val 6956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BDF0F1-E619-4DE8-95BD-6319771A79AC}"/>
                </a:ext>
              </a:extLst>
            </p:cNvPr>
            <p:cNvSpPr txBox="1"/>
            <p:nvPr/>
          </p:nvSpPr>
          <p:spPr>
            <a:xfrm>
              <a:off x="873760" y="489952"/>
              <a:ext cx="362712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I’m really interested in Further Maths.</a:t>
              </a:r>
            </a:p>
            <a:p>
              <a:r>
                <a:rPr lang="en-GB" sz="2000" dirty="0"/>
                <a:t>What can I do over the summer to prepare myself for the course?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F65813B-5DF1-43FF-9A1C-D19177C29547}"/>
              </a:ext>
            </a:extLst>
          </p:cNvPr>
          <p:cNvGrpSpPr/>
          <p:nvPr/>
        </p:nvGrpSpPr>
        <p:grpSpPr>
          <a:xfrm>
            <a:off x="4927600" y="2854960"/>
            <a:ext cx="5151120" cy="2936240"/>
            <a:chOff x="4927600" y="2854960"/>
            <a:chExt cx="5151120" cy="293624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97C0450-69D5-4C88-A965-764A2BDB0812}"/>
                </a:ext>
              </a:extLst>
            </p:cNvPr>
            <p:cNvSpPr/>
            <p:nvPr/>
          </p:nvSpPr>
          <p:spPr>
            <a:xfrm>
              <a:off x="4927600" y="2854960"/>
              <a:ext cx="5151120" cy="2936240"/>
            </a:xfrm>
            <a:prstGeom prst="wedgeRoundRectCallout">
              <a:avLst>
                <a:gd name="adj1" fmla="val 42481"/>
                <a:gd name="adj2" fmla="val 68728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7DF1CD-A095-4047-BC2F-3D09FB4D129E}"/>
                </a:ext>
              </a:extLst>
            </p:cNvPr>
            <p:cNvSpPr txBox="1"/>
            <p:nvPr/>
          </p:nvSpPr>
          <p:spPr>
            <a:xfrm>
              <a:off x="5252720" y="3037840"/>
              <a:ext cx="455168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You will need to be strong in your algebra skills in particular.</a:t>
              </a:r>
            </a:p>
            <a:p>
              <a:endParaRPr lang="en-GB" dirty="0">
                <a:solidFill>
                  <a:schemeClr val="bg1"/>
                </a:solidFill>
              </a:endParaRPr>
            </a:p>
            <a:p>
              <a:endParaRPr lang="en-GB" dirty="0">
                <a:solidFill>
                  <a:schemeClr val="bg1"/>
                </a:solidFill>
              </a:endParaRPr>
            </a:p>
            <a:p>
              <a:r>
                <a:rPr lang="en-GB" dirty="0">
                  <a:solidFill>
                    <a:schemeClr val="bg1"/>
                  </a:solidFill>
                </a:rPr>
                <a:t>You can use the ‘Transition to A level’* course from the AMSP to help you prepare.</a:t>
              </a:r>
            </a:p>
            <a:p>
              <a:endParaRPr lang="en-GB" dirty="0">
                <a:solidFill>
                  <a:schemeClr val="bg1"/>
                </a:solidFill>
              </a:endParaRPr>
            </a:p>
            <a:p>
              <a:r>
                <a:rPr lang="en-GB" dirty="0">
                  <a:solidFill>
                    <a:schemeClr val="bg1"/>
                  </a:solidFill>
                </a:rPr>
                <a:t>*available from early July.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46F881F-5229-4E51-88A6-ABA59F8907AD}"/>
              </a:ext>
            </a:extLst>
          </p:cNvPr>
          <p:cNvSpPr txBox="1"/>
          <p:nvPr/>
        </p:nvSpPr>
        <p:spPr>
          <a:xfrm>
            <a:off x="1127760" y="4094480"/>
            <a:ext cx="271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Transition to A level</a:t>
            </a:r>
            <a:endParaRPr lang="en-GB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4C105B-75E5-474E-8073-85F7C9CFA3DB}"/>
              </a:ext>
            </a:extLst>
          </p:cNvPr>
          <p:cNvCxnSpPr/>
          <p:nvPr/>
        </p:nvCxnSpPr>
        <p:spPr>
          <a:xfrm flipV="1">
            <a:off x="2265680" y="4663440"/>
            <a:ext cx="0" cy="812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94CEA8-4298-4902-9BE0-5FE07C5AC219}"/>
              </a:ext>
            </a:extLst>
          </p:cNvPr>
          <p:cNvSpPr txBox="1"/>
          <p:nvPr/>
        </p:nvSpPr>
        <p:spPr>
          <a:xfrm>
            <a:off x="1661161" y="5491202"/>
            <a:ext cx="117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Link here</a:t>
            </a:r>
          </a:p>
        </p:txBody>
      </p:sp>
    </p:spTree>
    <p:extLst>
      <p:ext uri="{BB962C8B-B14F-4D97-AF65-F5344CB8AC3E}">
        <p14:creationId xmlns:p14="http://schemas.microsoft.com/office/powerpoint/2010/main" val="42175046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15200</TotalTime>
  <Words>883</Words>
  <Application>Microsoft Office PowerPoint</Application>
  <PresentationFormat>Widescreen</PresentationFormat>
  <Paragraphs>233</Paragraphs>
  <Slides>35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Cambria Math</vt:lpstr>
      <vt:lpstr>Nimbus Roman No9 L</vt:lpstr>
      <vt:lpstr>Trebuchet MS</vt:lpstr>
      <vt:lpstr>Wingdings 3</vt:lpstr>
      <vt:lpstr>Facet</vt:lpstr>
      <vt:lpstr>Further Maths</vt:lpstr>
      <vt:lpstr>There are three ways that you can study Further Maths at Xaverian</vt:lpstr>
      <vt:lpstr>AS – end of lower sixth </vt:lpstr>
      <vt:lpstr>A level – end of upper sixth </vt:lpstr>
      <vt:lpstr>You will study some familiar topics further such as delving deeper into algebra…</vt:lpstr>
      <vt:lpstr>And meet new concepts such as polar curves</vt:lpstr>
      <vt:lpstr>PowerPoint Presentation</vt:lpstr>
      <vt:lpstr>We asked some of our current students about their experiences of Further Maths.   Here’s what they had to say:  (if video does not start automatically,click the graphic and keep watching to see comments from seven of our students)</vt:lpstr>
      <vt:lpstr>PowerPoint Presentation</vt:lpstr>
      <vt:lpstr>We’d like to give you a little taster of some of the maths you will encounter in Further Maths  Please make sure that your sound is turned on.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 two numbers, a and b, whose sum is 10  and product is 40. </vt:lpstr>
      <vt:lpstr>Hints: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Complex Numbers</vt:lpstr>
      <vt:lpstr>PowerPoint Presentation</vt:lpstr>
      <vt:lpstr>PowerPoint Presentation</vt:lpstr>
      <vt:lpstr>Solve these equations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s.l.elstub@gmail.com</dc:creator>
  <cp:lastModifiedBy>s.l.elstub@gmail.com</cp:lastModifiedBy>
  <cp:revision>62</cp:revision>
  <dcterms:created xsi:type="dcterms:W3CDTF">2020-06-03T17:09:34Z</dcterms:created>
  <dcterms:modified xsi:type="dcterms:W3CDTF">2020-06-18T13:25:41Z</dcterms:modified>
</cp:coreProperties>
</file>