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19"/>
  </p:notesMasterIdLst>
  <p:sldIdLst>
    <p:sldId id="256" r:id="rId4"/>
    <p:sldId id="260" r:id="rId5"/>
    <p:sldId id="274" r:id="rId6"/>
    <p:sldId id="261" r:id="rId7"/>
    <p:sldId id="262" r:id="rId8"/>
    <p:sldId id="263" r:id="rId9"/>
    <p:sldId id="264" r:id="rId10"/>
    <p:sldId id="265" r:id="rId11"/>
    <p:sldId id="275" r:id="rId12"/>
    <p:sldId id="267" r:id="rId13"/>
    <p:sldId id="280" r:id="rId14"/>
    <p:sldId id="269" r:id="rId15"/>
    <p:sldId id="270" r:id="rId16"/>
    <p:sldId id="273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1E096-3CD5-D6B7-BCFB-1B7ADB5050CC}" v="83" dt="2020-06-25T10:07:31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Watson" userId="S::laura.watson@xaverian.ac.uk::e49e65d3-58da-4e6a-87fc-9f7f45cec559" providerId="AD" clId="Web-{3B41E096-3CD5-D6B7-BCFB-1B7ADB5050CC}"/>
    <pc:docChg chg="delSld modSld">
      <pc:chgData name="Laura Watson" userId="S::laura.watson@xaverian.ac.uk::e49e65d3-58da-4e6a-87fc-9f7f45cec559" providerId="AD" clId="Web-{3B41E096-3CD5-D6B7-BCFB-1B7ADB5050CC}" dt="2020-06-25T10:07:28.398" v="65" actId="20577"/>
      <pc:docMkLst>
        <pc:docMk/>
      </pc:docMkLst>
      <pc:sldChg chg="delSp modSp">
        <pc:chgData name="Laura Watson" userId="S::laura.watson@xaverian.ac.uk::e49e65d3-58da-4e6a-87fc-9f7f45cec559" providerId="AD" clId="Web-{3B41E096-3CD5-D6B7-BCFB-1B7ADB5050CC}" dt="2020-06-25T10:03:32.601" v="2" actId="1076"/>
        <pc:sldMkLst>
          <pc:docMk/>
          <pc:sldMk cId="3016447009" sldId="256"/>
        </pc:sldMkLst>
        <pc:picChg chg="mod">
          <ac:chgData name="Laura Watson" userId="S::laura.watson@xaverian.ac.uk::e49e65d3-58da-4e6a-87fc-9f7f45cec559" providerId="AD" clId="Web-{3B41E096-3CD5-D6B7-BCFB-1B7ADB5050CC}" dt="2020-06-25T10:03:32.601" v="2" actId="1076"/>
          <ac:picMkLst>
            <pc:docMk/>
            <pc:sldMk cId="3016447009" sldId="256"/>
            <ac:picMk id="5" creationId="{95C98158-271D-4941-A1D0-718A70D59E2A}"/>
          </ac:picMkLst>
        </pc:picChg>
        <pc:picChg chg="del">
          <ac:chgData name="Laura Watson" userId="S::laura.watson@xaverian.ac.uk::e49e65d3-58da-4e6a-87fc-9f7f45cec559" providerId="AD" clId="Web-{3B41E096-3CD5-D6B7-BCFB-1B7ADB5050CC}" dt="2020-06-25T10:03:29.429" v="1"/>
          <ac:picMkLst>
            <pc:docMk/>
            <pc:sldMk cId="3016447009" sldId="256"/>
            <ac:picMk id="7" creationId="{47CFF6B2-5057-42BD-8C3C-D4857BBA7CCB}"/>
          </ac:picMkLst>
        </pc:picChg>
        <pc:picChg chg="del">
          <ac:chgData name="Laura Watson" userId="S::laura.watson@xaverian.ac.uk::e49e65d3-58da-4e6a-87fc-9f7f45cec559" providerId="AD" clId="Web-{3B41E096-3CD5-D6B7-BCFB-1B7ADB5050CC}" dt="2020-06-25T10:03:27.429" v="0"/>
          <ac:picMkLst>
            <pc:docMk/>
            <pc:sldMk cId="3016447009" sldId="256"/>
            <ac:picMk id="1026" creationId="{874B5FD1-945C-4AE9-A20B-3B629A5A0C39}"/>
          </ac:picMkLst>
        </pc:picChg>
      </pc:sldChg>
      <pc:sldChg chg="modSp">
        <pc:chgData name="Laura Watson" userId="S::laura.watson@xaverian.ac.uk::e49e65d3-58da-4e6a-87fc-9f7f45cec559" providerId="AD" clId="Web-{3B41E096-3CD5-D6B7-BCFB-1B7ADB5050CC}" dt="2020-06-25T10:04:12.648" v="18"/>
        <pc:sldMkLst>
          <pc:docMk/>
          <pc:sldMk cId="3325608558" sldId="263"/>
        </pc:sldMkLst>
        <pc:graphicFrameChg chg="mod modGraphic">
          <ac:chgData name="Laura Watson" userId="S::laura.watson@xaverian.ac.uk::e49e65d3-58da-4e6a-87fc-9f7f45cec559" providerId="AD" clId="Web-{3B41E096-3CD5-D6B7-BCFB-1B7ADB5050CC}" dt="2020-06-25T10:04:12.648" v="18"/>
          <ac:graphicFrameMkLst>
            <pc:docMk/>
            <pc:sldMk cId="3325608558" sldId="263"/>
            <ac:graphicFrameMk id="5" creationId="{00000000-0000-0000-0000-000000000000}"/>
          </ac:graphicFrameMkLst>
        </pc:graphicFrameChg>
      </pc:sldChg>
      <pc:sldChg chg="addSp delSp modSp">
        <pc:chgData name="Laura Watson" userId="S::laura.watson@xaverian.ac.uk::e49e65d3-58da-4e6a-87fc-9f7f45cec559" providerId="AD" clId="Web-{3B41E096-3CD5-D6B7-BCFB-1B7ADB5050CC}" dt="2020-06-25T10:05:49.054" v="29" actId="1076"/>
        <pc:sldMkLst>
          <pc:docMk/>
          <pc:sldMk cId="236596673" sldId="264"/>
        </pc:sldMkLst>
        <pc:spChg chg="mod">
          <ac:chgData name="Laura Watson" userId="S::laura.watson@xaverian.ac.uk::e49e65d3-58da-4e6a-87fc-9f7f45cec559" providerId="AD" clId="Web-{3B41E096-3CD5-D6B7-BCFB-1B7ADB5050CC}" dt="2020-06-25T10:05:32.086" v="23" actId="20577"/>
          <ac:spMkLst>
            <pc:docMk/>
            <pc:sldMk cId="236596673" sldId="264"/>
            <ac:spMk id="3" creationId="{00000000-0000-0000-0000-000000000000}"/>
          </ac:spMkLst>
        </pc:spChg>
        <pc:picChg chg="add mod">
          <ac:chgData name="Laura Watson" userId="S::laura.watson@xaverian.ac.uk::e49e65d3-58da-4e6a-87fc-9f7f45cec559" providerId="AD" clId="Web-{3B41E096-3CD5-D6B7-BCFB-1B7ADB5050CC}" dt="2020-06-25T10:05:49.054" v="29" actId="1076"/>
          <ac:picMkLst>
            <pc:docMk/>
            <pc:sldMk cId="236596673" sldId="264"/>
            <ac:picMk id="4" creationId="{16E622DA-B470-4BA0-BCAF-0784DCDDB99E}"/>
          </ac:picMkLst>
        </pc:picChg>
        <pc:picChg chg="del">
          <ac:chgData name="Laura Watson" userId="S::laura.watson@xaverian.ac.uk::e49e65d3-58da-4e6a-87fc-9f7f45cec559" providerId="AD" clId="Web-{3B41E096-3CD5-D6B7-BCFB-1B7ADB5050CC}" dt="2020-06-25T10:05:42.726" v="26"/>
          <ac:picMkLst>
            <pc:docMk/>
            <pc:sldMk cId="236596673" sldId="264"/>
            <ac:picMk id="10" creationId="{00000000-0000-0000-0000-000000000000}"/>
          </ac:picMkLst>
        </pc:picChg>
      </pc:sldChg>
      <pc:sldChg chg="modSp">
        <pc:chgData name="Laura Watson" userId="S::laura.watson@xaverian.ac.uk::e49e65d3-58da-4e6a-87fc-9f7f45cec559" providerId="AD" clId="Web-{3B41E096-3CD5-D6B7-BCFB-1B7ADB5050CC}" dt="2020-06-25T10:06:39.242" v="44" actId="20577"/>
        <pc:sldMkLst>
          <pc:docMk/>
          <pc:sldMk cId="2415186357" sldId="265"/>
        </pc:sldMkLst>
        <pc:spChg chg="mod">
          <ac:chgData name="Laura Watson" userId="S::laura.watson@xaverian.ac.uk::e49e65d3-58da-4e6a-87fc-9f7f45cec559" providerId="AD" clId="Web-{3B41E096-3CD5-D6B7-BCFB-1B7ADB5050CC}" dt="2020-06-25T10:06:39.242" v="44" actId="20577"/>
          <ac:spMkLst>
            <pc:docMk/>
            <pc:sldMk cId="2415186357" sldId="265"/>
            <ac:spMk id="3" creationId="{00000000-0000-0000-0000-000000000000}"/>
          </ac:spMkLst>
        </pc:spChg>
      </pc:sldChg>
      <pc:sldChg chg="del">
        <pc:chgData name="Laura Watson" userId="S::laura.watson@xaverian.ac.uk::e49e65d3-58da-4e6a-87fc-9f7f45cec559" providerId="AD" clId="Web-{3B41E096-3CD5-D6B7-BCFB-1B7ADB5050CC}" dt="2020-06-25T10:06:42.023" v="46"/>
        <pc:sldMkLst>
          <pc:docMk/>
          <pc:sldMk cId="2098106636" sldId="266"/>
        </pc:sldMkLst>
      </pc:sldChg>
      <pc:sldChg chg="del">
        <pc:chgData name="Laura Watson" userId="S::laura.watson@xaverian.ac.uk::e49e65d3-58da-4e6a-87fc-9f7f45cec559" providerId="AD" clId="Web-{3B41E096-3CD5-D6B7-BCFB-1B7ADB5050CC}" dt="2020-06-25T10:06:51.992" v="48"/>
        <pc:sldMkLst>
          <pc:docMk/>
          <pc:sldMk cId="3190127746" sldId="268"/>
        </pc:sldMkLst>
      </pc:sldChg>
      <pc:sldChg chg="delSp modSp">
        <pc:chgData name="Laura Watson" userId="S::laura.watson@xaverian.ac.uk::e49e65d3-58da-4e6a-87fc-9f7f45cec559" providerId="AD" clId="Web-{3B41E096-3CD5-D6B7-BCFB-1B7ADB5050CC}" dt="2020-06-25T10:07:16.758" v="62" actId="1076"/>
        <pc:sldMkLst>
          <pc:docMk/>
          <pc:sldMk cId="2928016074" sldId="269"/>
        </pc:sldMkLst>
        <pc:spChg chg="mod">
          <ac:chgData name="Laura Watson" userId="S::laura.watson@xaverian.ac.uk::e49e65d3-58da-4e6a-87fc-9f7f45cec559" providerId="AD" clId="Web-{3B41E096-3CD5-D6B7-BCFB-1B7ADB5050CC}" dt="2020-06-25T10:07:05.523" v="56" actId="20577"/>
          <ac:spMkLst>
            <pc:docMk/>
            <pc:sldMk cId="2928016074" sldId="269"/>
            <ac:spMk id="3" creationId="{00000000-0000-0000-0000-000000000000}"/>
          </ac:spMkLst>
        </pc:spChg>
        <pc:picChg chg="del">
          <ac:chgData name="Laura Watson" userId="S::laura.watson@xaverian.ac.uk::e49e65d3-58da-4e6a-87fc-9f7f45cec559" providerId="AD" clId="Web-{3B41E096-3CD5-D6B7-BCFB-1B7ADB5050CC}" dt="2020-06-25T10:07:11.695" v="60"/>
          <ac:picMkLst>
            <pc:docMk/>
            <pc:sldMk cId="2928016074" sldId="269"/>
            <ac:picMk id="5" creationId="{9E08A4B3-9F67-470B-B67E-6C9B6964D8B5}"/>
          </ac:picMkLst>
        </pc:picChg>
        <pc:picChg chg="mod">
          <ac:chgData name="Laura Watson" userId="S::laura.watson@xaverian.ac.uk::e49e65d3-58da-4e6a-87fc-9f7f45cec559" providerId="AD" clId="Web-{3B41E096-3CD5-D6B7-BCFB-1B7ADB5050CC}" dt="2020-06-25T10:07:16.758" v="62" actId="1076"/>
          <ac:picMkLst>
            <pc:docMk/>
            <pc:sldMk cId="2928016074" sldId="269"/>
            <ac:picMk id="2050" creationId="{441BB868-4095-44F5-8C45-72CBAEC8C480}"/>
          </ac:picMkLst>
        </pc:picChg>
        <pc:picChg chg="del">
          <ac:chgData name="Laura Watson" userId="S::laura.watson@xaverian.ac.uk::e49e65d3-58da-4e6a-87fc-9f7f45cec559" providerId="AD" clId="Web-{3B41E096-3CD5-D6B7-BCFB-1B7ADB5050CC}" dt="2020-06-25T10:07:10.617" v="59"/>
          <ac:picMkLst>
            <pc:docMk/>
            <pc:sldMk cId="2928016074" sldId="269"/>
            <ac:picMk id="8194" creationId="{00000000-0000-0000-0000-000000000000}"/>
          </ac:picMkLst>
        </pc:picChg>
      </pc:sldChg>
      <pc:sldChg chg="modSp">
        <pc:chgData name="Laura Watson" userId="S::laura.watson@xaverian.ac.uk::e49e65d3-58da-4e6a-87fc-9f7f45cec559" providerId="AD" clId="Web-{3B41E096-3CD5-D6B7-BCFB-1B7ADB5050CC}" dt="2020-06-25T10:07:27.227" v="63" actId="20577"/>
        <pc:sldMkLst>
          <pc:docMk/>
          <pc:sldMk cId="1055704459" sldId="270"/>
        </pc:sldMkLst>
        <pc:spChg chg="mod">
          <ac:chgData name="Laura Watson" userId="S::laura.watson@xaverian.ac.uk::e49e65d3-58da-4e6a-87fc-9f7f45cec559" providerId="AD" clId="Web-{3B41E096-3CD5-D6B7-BCFB-1B7ADB5050CC}" dt="2020-06-25T10:07:27.227" v="63" actId="20577"/>
          <ac:spMkLst>
            <pc:docMk/>
            <pc:sldMk cId="1055704459" sldId="270"/>
            <ac:spMk id="2" creationId="{00000000-0000-0000-0000-000000000000}"/>
          </ac:spMkLst>
        </pc:spChg>
      </pc:sldChg>
      <pc:sldChg chg="del">
        <pc:chgData name="Laura Watson" userId="S::laura.watson@xaverian.ac.uk::e49e65d3-58da-4e6a-87fc-9f7f45cec559" providerId="AD" clId="Web-{3B41E096-3CD5-D6B7-BCFB-1B7ADB5050CC}" dt="2020-06-25T10:06:46.570" v="47"/>
        <pc:sldMkLst>
          <pc:docMk/>
          <pc:sldMk cId="261555615" sldId="276"/>
        </pc:sldMkLst>
      </pc:sldChg>
      <pc:sldChg chg="del">
        <pc:chgData name="Laura Watson" userId="S::laura.watson@xaverian.ac.uk::e49e65d3-58da-4e6a-87fc-9f7f45cec559" providerId="AD" clId="Web-{3B41E096-3CD5-D6B7-BCFB-1B7ADB5050CC}" dt="2020-06-25T10:06:55.508" v="49"/>
        <pc:sldMkLst>
          <pc:docMk/>
          <pc:sldMk cId="3756484315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5A90A-4176-4D97-8417-F020961F258C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5BEB5-93D4-46AB-BB62-1891FE2BA6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5BEB5-93D4-46AB-BB62-1891FE2BA65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53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52BD5-6E56-46A2-BA71-978EBA88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EFBDB-E64A-477E-9061-E61541FA1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CBFD0-D42B-4677-A800-D92F7A04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C9904-BA0A-4754-A2C6-55B32155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6FE45-6E51-4785-A828-81527C2F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1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E10B-8267-4F32-8D27-48028A59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BB123-4391-4062-8146-FD7D8E0E1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CF934-09D9-4EDC-926A-7F0A60F7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8F6B8-2540-4F22-BF29-8B1540C98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E36B7-F45F-4F6B-9A26-40C01AFCA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971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B6AA6-B56C-462C-BCC2-7CC030B37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33050-1F02-4036-8CE1-D6152B00E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FF97F-248A-4B9D-A095-E44FAC00E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92D33-D176-48A6-9DFC-2459B490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138EF-20B4-45E9-A736-12ABF777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91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80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8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65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9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07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5396E-7B89-4937-BAD1-FE99D84E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4C5A3-0C92-4284-AF02-9DEDA6FDE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E31E0-022B-47BA-8B14-C1030E951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AE279-0FE2-4E89-9E23-5ACE173A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52BE-16B3-4F8C-A778-DD58AA9D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4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6/25/2020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4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61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458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12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680749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1518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97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6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232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0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CF64-39AE-45EB-A465-8D360FD54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AB7E2-93B2-4E37-8404-4A0709CCB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CFBE-63E7-4FF5-95A9-0B984BDF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38B5E-1B12-460D-8A66-3CF76DA0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60093-5ED0-41E6-9FA4-FA5505CB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51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403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6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068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90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34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394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139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794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97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32BB-3D6E-46BC-9A64-64A8540D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543A8-0617-49A6-9FC3-EB6637795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DB2FD-EC6B-4F66-AE03-F96D8AAC5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79633-E834-4D4A-8A71-9DF6C555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9A0B9-FC88-4E22-9E47-DC038E22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62428-964E-463C-986E-DE7DFCCE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0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C7BF-422A-4BFA-8192-E39D2089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111CA-68A7-4252-8C8A-C12D3A1AC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01A3D-0678-4154-94CB-652F6C818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2B7D5-1B27-461D-9B0C-3E5419A1A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68993-6D8E-4EC3-9303-E679A6D7F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051EC1-783D-465D-9489-2D3720D0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F1228-AE7F-4652-B9F9-C9102F90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578F7-AA4E-4FD0-A1AA-E06F5659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54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9D823-BE07-4F9D-AC9F-C168B0775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1A595-75F5-4B19-8817-9BE98BC9D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16982-CA62-48F0-9526-18099216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8A1A3-C23C-42F9-B0D8-662DB515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7074D4-D972-4E86-985A-BB305027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2F9DF-66B7-4198-9A46-A2399B7E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32863-A540-47CD-B941-19562EA9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70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0338-362A-46B4-A56B-BC61A4F2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DBE53-AF17-4F54-ADF1-90357E01F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3D8BA-3941-4037-BD38-5C23F48E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513B8-2CC1-47FA-BD2A-021BA154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F2BCA-05EB-4D38-8F00-BE1192A6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BED25-2795-4FBF-AE12-DADD5021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59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84DC-A998-4434-849B-F0F9C2E5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BD1D8-1A91-419E-B0D7-25D1EAF3D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562FA-34A9-4635-8F5F-CC8A828B7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F7CEA-C9FF-4E33-8D82-6B8AA04D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AAAD1-D141-4A3D-B34D-B5FD1FE7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51338-B1BF-4B17-AADA-8F7A076B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83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E5925D-5CFD-4540-8D5C-57045FCA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E4C11-B69D-4343-BB59-38351999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FD390-FDA9-4DED-AA3F-107CC6F0D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D3AC8-59C2-460E-8E34-735B71BC4EC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FC33-816F-46A7-AC31-2487A8DEB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BE3E6-EC31-45A4-8CC8-E4A703874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EA158-8A63-4C90-AB23-347554792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3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8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7200-2841-476A-8E03-545D68B23B46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768BF-8AFA-4471-840B-06572BAFE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7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video" Target="https://www.youtube.com/embed/kdxP85ouT9c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youtube.com/watch?v=mIjSaHUKD5I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5C98158-271D-4941-A1D0-718A70D59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89" y="1766455"/>
            <a:ext cx="5724525" cy="3429000"/>
          </a:xfrm>
          <a:prstGeom prst="rect">
            <a:avLst/>
          </a:prstGeom>
        </p:spPr>
      </p:pic>
      <p:pic>
        <p:nvPicPr>
          <p:cNvPr id="4" name="Xaverian New Students Day 2020">
            <a:hlinkClick r:id="" action="ppaction://media"/>
            <a:extLst>
              <a:ext uri="{FF2B5EF4-FFF2-40B4-BE49-F238E27FC236}">
                <a16:creationId xmlns:a16="http://schemas.microsoft.com/office/drawing/2014/main" id="{E640C0EB-0C21-4DBD-91EB-B1691EFF6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3778"/>
          </a:xfrm>
        </p:spPr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Year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75" y="1533378"/>
            <a:ext cx="8596668" cy="2327005"/>
          </a:xfrm>
        </p:spPr>
        <p:txBody>
          <a:bodyPr/>
          <a:lstStyle/>
          <a:p>
            <a:r>
              <a:rPr lang="en-GB" b="1"/>
              <a:t>Diversity and difference </a:t>
            </a:r>
            <a:endParaRPr lang="en-GB"/>
          </a:p>
          <a:p>
            <a:pPr lvl="0"/>
            <a:r>
              <a:rPr lang="en-GB"/>
              <a:t>Migration and integration </a:t>
            </a:r>
          </a:p>
          <a:p>
            <a:pPr lvl="0"/>
            <a:r>
              <a:rPr lang="en-GB"/>
              <a:t>Cultural identity and marginalisation </a:t>
            </a:r>
          </a:p>
          <a:p>
            <a:pPr lvl="0"/>
            <a:r>
              <a:rPr lang="en-GB"/>
              <a:t>Cultural enrichment and celebrating difference </a:t>
            </a:r>
          </a:p>
          <a:p>
            <a:pPr lvl="0"/>
            <a:r>
              <a:rPr lang="en-GB"/>
              <a:t>Discrimination and diversity </a:t>
            </a:r>
          </a:p>
          <a:p>
            <a:endParaRPr lang="en-GB"/>
          </a:p>
        </p:txBody>
      </p:sp>
      <p:pic>
        <p:nvPicPr>
          <p:cNvPr id="6148" name="Picture 4" descr="http://www.ecestaticos.com/image/clipping/be02a7a033cd0091b7aeff6f63d442a1/despedida-de-emigrantes-en-a-coruna-en-1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92" y="3082285"/>
            <a:ext cx="3535285" cy="357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8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E4BC-FD99-49BC-9CAA-7E5F24EE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Year Topics-History of Germany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E48AB-C7BE-4181-AFB0-EB06D2B7F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7634"/>
            <a:ext cx="8596668" cy="3880773"/>
          </a:xfrm>
        </p:spPr>
        <p:txBody>
          <a:bodyPr/>
          <a:lstStyle/>
          <a:p>
            <a:r>
              <a:rPr lang="en-GB" b="1"/>
              <a:t>The Making of Modern Germany:1989 onwards</a:t>
            </a:r>
            <a:endParaRPr lang="en-GB"/>
          </a:p>
          <a:p>
            <a:pPr lvl="0"/>
            <a:r>
              <a:rPr lang="en-GB"/>
              <a:t>Initial and subsequent process of reunification</a:t>
            </a:r>
          </a:p>
          <a:p>
            <a:pPr lvl="0"/>
            <a:r>
              <a:rPr lang="en-GB"/>
              <a:t>Social cohesion in present-day Germany</a:t>
            </a:r>
          </a:p>
          <a:p>
            <a:r>
              <a:rPr lang="en-GB"/>
              <a:t>The economic impact of a united Germany</a:t>
            </a:r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5" name="Picture 4" descr="Fireworks at night&#10;&#10;Description automatically generated">
            <a:extLst>
              <a:ext uri="{FF2B5EF4-FFF2-40B4-BE49-F238E27FC236}">
                <a16:creationId xmlns:a16="http://schemas.microsoft.com/office/drawing/2014/main" id="{4CE5838F-64F2-4FD9-8CA6-F756051B5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84" y="3776462"/>
            <a:ext cx="6490180" cy="307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28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Year Topics- Written Texts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7773" y="1930400"/>
            <a:ext cx="8596668" cy="13422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Der </a:t>
            </a:r>
            <a:r>
              <a:rPr lang="en-GB" dirty="0" err="1"/>
              <a:t>Besuch</a:t>
            </a:r>
            <a:r>
              <a:rPr lang="en-GB" dirty="0"/>
              <a:t> der </a:t>
            </a:r>
            <a:r>
              <a:rPr lang="en-GB" dirty="0" err="1"/>
              <a:t>alten</a:t>
            </a:r>
            <a:r>
              <a:rPr lang="en-GB" dirty="0"/>
              <a:t> Dame- Friedrich Dürrenmatt</a:t>
            </a:r>
          </a:p>
          <a:p>
            <a:pPr lvl="0"/>
            <a:endParaRPr lang="en-GB"/>
          </a:p>
          <a:p>
            <a:pPr lvl="0"/>
            <a:endParaRPr lang="en-GB"/>
          </a:p>
        </p:txBody>
      </p:sp>
      <p:pic>
        <p:nvPicPr>
          <p:cNvPr id="2050" name="Picture 2" descr="Vanessas Bücherecke: Der Besuch der alten Dame von Friedrich ...">
            <a:extLst>
              <a:ext uri="{FF2B5EF4-FFF2-40B4-BE49-F238E27FC236}">
                <a16:creationId xmlns:a16="http://schemas.microsoft.com/office/drawing/2014/main" id="{441BB868-4095-44F5-8C45-72CBAEC8C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92" y="2756641"/>
            <a:ext cx="2498485" cy="28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16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839373"/>
          </a:xfrm>
        </p:spPr>
        <p:txBody>
          <a:bodyPr/>
          <a:lstStyle/>
          <a:p>
            <a:r>
              <a:rPr lang="en-GB" dirty="0"/>
              <a:t>What we require of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48973"/>
            <a:ext cx="8596668" cy="4592390"/>
          </a:xfrm>
        </p:spPr>
        <p:txBody>
          <a:bodyPr/>
          <a:lstStyle/>
          <a:p>
            <a:r>
              <a:rPr lang="en-GB" b="1"/>
              <a:t>Arrive on time for your lessons and hand your assignments in on time.</a:t>
            </a:r>
          </a:p>
          <a:p>
            <a:r>
              <a:rPr lang="en-GB" b="1"/>
              <a:t>Fill in absent/late form if you do not do this, and catch up on work missed.</a:t>
            </a:r>
          </a:p>
          <a:p>
            <a:r>
              <a:rPr lang="en-GB" b="1"/>
              <a:t>Spend at least 4 hours outside the classroom on the subject.</a:t>
            </a:r>
          </a:p>
          <a:p>
            <a:r>
              <a:rPr lang="en-GB" b="1"/>
              <a:t>Attend one hour conversation class with the assistant each week.</a:t>
            </a:r>
          </a:p>
          <a:p>
            <a:r>
              <a:rPr lang="en-GB" b="1"/>
              <a:t>Mobile ‘phones must be switched off.</a:t>
            </a:r>
          </a:p>
          <a:p>
            <a:r>
              <a:rPr lang="en-GB" b="1"/>
              <a:t>Food and drinks are not allowed in the classroom.</a:t>
            </a:r>
          </a:p>
          <a:p>
            <a:r>
              <a:rPr lang="en-GB" b="1"/>
              <a:t>Use foreign language as far as possible in the classroom</a:t>
            </a:r>
          </a:p>
          <a:p>
            <a:r>
              <a:rPr lang="en-GB" b="1"/>
              <a:t>If your teacher is absent, the lesson should be cancelled. Find and Inform another teacher after 10 minutes.</a:t>
            </a:r>
          </a:p>
          <a:p>
            <a:r>
              <a:rPr lang="en-GB" b="1"/>
              <a:t>Enjoy studying!</a:t>
            </a:r>
          </a:p>
          <a:p>
            <a:pPr marL="0" indent="0">
              <a:buNone/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055704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/>
              <a:t>Extra Curricular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59477"/>
            <a:ext cx="5335792" cy="3340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8" y="269846"/>
            <a:ext cx="5271043" cy="3517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5793" y="1758875"/>
            <a:ext cx="12694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T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R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I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P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S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&amp;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A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L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Trebuchet MS" panose="020B0603020202020204"/>
              </a:rPr>
              <a:t>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</a:t>
            </a:r>
            <a:endParaRPr lang="en-GB" sz="2000">
              <a:solidFill>
                <a:prstClr val="black"/>
              </a:solidFill>
              <a:latin typeface="Trebuchet MS" panose="020B0603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BBF8977F-D53A-4161-BFEC-275CC5D4A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805"/>
            <a:ext cx="5335792" cy="2468542"/>
          </a:xfrm>
        </p:spPr>
      </p:pic>
      <p:pic>
        <p:nvPicPr>
          <p:cNvPr id="4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B7B7329-CB2B-4857-9211-1166373F4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186" y="3788230"/>
            <a:ext cx="5246913" cy="29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5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B21B-1BFF-4441-83B3-794765E0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16" y="609599"/>
            <a:ext cx="8596668" cy="1320800"/>
          </a:xfrm>
        </p:spPr>
        <p:txBody>
          <a:bodyPr/>
          <a:lstStyle/>
          <a:p>
            <a:r>
              <a:rPr lang="en-GB"/>
              <a:t>What our students think about language learning at Xaverian- The German class</a:t>
            </a:r>
          </a:p>
        </p:txBody>
      </p:sp>
      <p:pic>
        <p:nvPicPr>
          <p:cNvPr id="8" name="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369" y="1930399"/>
            <a:ext cx="7603940" cy="42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/>
          <a:lstStyle/>
          <a:p>
            <a:r>
              <a:rPr lang="en-GB"/>
              <a:t>Languages A levels at </a:t>
            </a:r>
            <a:r>
              <a:rPr lang="en-GB" err="1"/>
              <a:t>Xaverian</a:t>
            </a:r>
            <a:r>
              <a:rPr lang="en-GB"/>
              <a:t> </a:t>
            </a:r>
            <a:br>
              <a:rPr lang="en-GB"/>
            </a:b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/>
              <a:t>¿Why study Languages?</a:t>
            </a:r>
          </a:p>
        </p:txBody>
      </p:sp>
    </p:spTree>
    <p:extLst>
      <p:ext uri="{BB962C8B-B14F-4D97-AF65-F5344CB8AC3E}">
        <p14:creationId xmlns:p14="http://schemas.microsoft.com/office/powerpoint/2010/main" val="126147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62400" y="0"/>
            <a:ext cx="8229600" cy="836613"/>
          </a:xfrm>
        </p:spPr>
        <p:txBody>
          <a:bodyPr/>
          <a:lstStyle/>
          <a:p>
            <a:r>
              <a:rPr lang="en-GB"/>
              <a:t>Why study a language?</a:t>
            </a:r>
          </a:p>
        </p:txBody>
      </p:sp>
      <p:pic>
        <p:nvPicPr>
          <p:cNvPr id="4" name="Picture 10" descr="http://us.cdn4.123rf.com/168nwm/skvoor/skvoor0905/skvoor090500048/4863942-thinking-man-and-question-mark-3d-rendered-illust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968" y="501598"/>
            <a:ext cx="2326412" cy="2326412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-2988840" y="-1107504"/>
            <a:ext cx="2736304" cy="379426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broadens our horizons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84033" y="2060848"/>
            <a:ext cx="576064" cy="4680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96001" y="5157192"/>
            <a:ext cx="720080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56040" y="3789040"/>
            <a:ext cx="64807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t1.gstatic.com/images?q=tbn:ANd9GcRaTVbiE_h9kBtxVXqy66xtIl6FIl7WS9PMt7HFA3kLiay7Jad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138" y="764704"/>
            <a:ext cx="2952328" cy="1800200"/>
          </a:xfrm>
          <a:prstGeom prst="ellipse">
            <a:avLst/>
          </a:prstGeom>
          <a:ln w="63500" cap="rnd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3959" y="4941168"/>
            <a:ext cx="3574531" cy="1916832"/>
          </a:xfrm>
          <a:prstGeom prst="ellipse">
            <a:avLst/>
          </a:prstGeom>
          <a:ln w="63500" cap="rnd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8130" y="2780928"/>
            <a:ext cx="3096344" cy="20660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Rectangle 12"/>
          <p:cNvSpPr/>
          <p:nvPr/>
        </p:nvSpPr>
        <p:spPr>
          <a:xfrm>
            <a:off x="277957" y="5899584"/>
            <a:ext cx="490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GB" dirty="0">
                <a:solidFill>
                  <a:prstClr val="black"/>
                </a:solidFill>
              </a:rPr>
              <a:t>https://www.youtube.com/watch?v=kdxP85ouT9c</a:t>
            </a:r>
          </a:p>
        </p:txBody>
      </p:sp>
      <p:pic>
        <p:nvPicPr>
          <p:cNvPr id="14" name="kdxP85ouT9c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77957" y="3675653"/>
            <a:ext cx="3830690" cy="21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794 C 0.02622 -0.09723 0.06268 -0.11505 0.07518 -0.11505 C 0.15538 -0.11505 0.23768 0.16643 0.23768 0.44791 C 0.23768 0.30509 0.279 0.16643 0.31789 0.16643 C 0.3592 0.16643 0.39827 0.30764 0.39827 0.44791 C 0.39827 0.37754 0.41875 0.30509 0.43941 0.30509 C 0.46007 0.30509 0.48073 0.37592 0.48073 0.44791 C 0.48073 0.4118 0.49098 0.37754 0.50139 0.37754 C 0.51164 0.37754 0.52205 0.41389 0.52205 0.44791 C 0.52205 0.42986 0.52726 0.4118 0.53229 0.4118 C 0.5349 0.4118 0.54254 0.42986 0.54254 0.44791 C 0.54254 0.43889 0.54532 0.42986 0.54792 0.42986 C 0.54792 0.43217 0.55348 0.43889 0.55348 0.44791 C 0.55348 0.44305 0.55348 0.43889 0.55608 0.43889 C 0.55608 0.4412 0.55886 0.44351 0.55886 0.44791 C 0.55886 0.44537 0.55886 0.44305 0.55886 0.4412 C 0.56146 0.4412 0.56146 0.44351 0.56146 0.4456 C 0.56407 0.4456 0.56407 0.44351 0.56407 0.4412 C 0.56702 0.4412 0.56702 0.44351 0.56702 0.4456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0" y="2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Languages A levels at Xaverian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The course you are studying is a linear A level. This means:</a:t>
            </a:r>
          </a:p>
          <a:p>
            <a:r>
              <a:rPr lang="en-GB" sz="2400"/>
              <a:t>You will take all the exams that count towards your A level in the second year.</a:t>
            </a:r>
          </a:p>
          <a:p>
            <a:r>
              <a:rPr lang="en-GB" sz="2400"/>
              <a:t>Occasionally students do AS level languages, if they have a native background or as an extra for very talented students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26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 OF AS AND A- LEVEL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Both the AS and the A- Level exams are made up of 3 parts</a:t>
            </a:r>
          </a:p>
          <a:p>
            <a:r>
              <a:rPr lang="en-GB" sz="2400" dirty="0"/>
              <a:t>SPEAKING 30%</a:t>
            </a:r>
          </a:p>
          <a:p>
            <a:r>
              <a:rPr lang="en-GB" sz="2400" dirty="0"/>
              <a:t>LISTENING, READING AND TRANSLATION: 50%</a:t>
            </a:r>
          </a:p>
          <a:p>
            <a:r>
              <a:rPr lang="en-GB" sz="2400" dirty="0"/>
              <a:t>CRITICAL AND ANALYTICAL RESPONSE IN WRITING ABOUT BOOK/FILM: 20%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468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355555"/>
              </p:ext>
            </p:extLst>
          </p:nvPr>
        </p:nvGraphicFramePr>
        <p:xfrm>
          <a:off x="871491" y="31290"/>
          <a:ext cx="10449018" cy="679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3006">
                  <a:extLst>
                    <a:ext uri="{9D8B030D-6E8A-4147-A177-3AD203B41FA5}">
                      <a16:colId xmlns:a16="http://schemas.microsoft.com/office/drawing/2014/main" val="196451149"/>
                    </a:ext>
                  </a:extLst>
                </a:gridCol>
                <a:gridCol w="3441577">
                  <a:extLst>
                    <a:ext uri="{9D8B030D-6E8A-4147-A177-3AD203B41FA5}">
                      <a16:colId xmlns:a16="http://schemas.microsoft.com/office/drawing/2014/main" val="3980681786"/>
                    </a:ext>
                  </a:extLst>
                </a:gridCol>
                <a:gridCol w="3524435">
                  <a:extLst>
                    <a:ext uri="{9D8B030D-6E8A-4147-A177-3AD203B41FA5}">
                      <a16:colId xmlns:a16="http://schemas.microsoft.com/office/drawing/2014/main" val="1371856871"/>
                    </a:ext>
                  </a:extLst>
                </a:gridCol>
              </a:tblGrid>
              <a:tr h="512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2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AS Exam</a:t>
                      </a:r>
                      <a:endParaRPr lang="en-GB" sz="22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 Level Exam</a:t>
                      </a:r>
                      <a:endParaRPr lang="en-GB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2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Key Skills</a:t>
                      </a:r>
                      <a:endParaRPr lang="en-GB" sz="22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1780328"/>
                  </a:ext>
                </a:extLst>
              </a:tr>
              <a:tr h="29902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Speaking 30%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Discussion of 2 stimulus cards (different themes)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Speaking 30%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Discussion of stimulus card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Presentation and discussion of independent research project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Expressing your ideas clearly, logically and accurately, when you speak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Taking part in a conversation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Demonstrating knowledge and understanding of German-speaking world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09473"/>
                  </a:ext>
                </a:extLst>
              </a:tr>
              <a:tr h="996738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b="1" dirty="0">
                          <a:effectLst/>
                          <a:latin typeface="Calibri"/>
                          <a:ea typeface="Times New Roman" panose="02020603050405020304" pitchFamily="18" charset="0"/>
                        </a:rPr>
                        <a:t>Written examination:  50% 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Times New Roman" panose="02020603050405020304" pitchFamily="18" charset="0"/>
                        </a:rPr>
                        <a:t>Listening, reading and translation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Written examination: 50% 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Listening, reading and translation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Understanding of spoken and written language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Writing  accurately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5636064"/>
                  </a:ext>
                </a:extLst>
              </a:tr>
              <a:tr h="2295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Critical and analytical response in writing: 20%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Essay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about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Der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Besuch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der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alten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Dame</a:t>
                      </a:r>
                      <a:endParaRPr lang="es-ES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b="1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Critical and analytical response in writing: 20%</a:t>
                      </a:r>
                      <a:endParaRPr lang="en-GB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Essay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about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a film: 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Goodbye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Lenin</a:t>
                      </a:r>
                      <a:endParaRPr lang="es-ES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Essay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about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  a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book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: Der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Besuch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der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s-ES" sz="1800" dirty="0" err="1">
                          <a:effectLst/>
                          <a:latin typeface="Calibri"/>
                          <a:ea typeface="Calibri" panose="020F0502020204030204" pitchFamily="34" charset="0"/>
                        </a:rPr>
                        <a:t>alten</a:t>
                      </a:r>
                      <a:r>
                        <a:rPr lang="es-ES" sz="1800" dirty="0">
                          <a:effectLst/>
                          <a:latin typeface="Calibri"/>
                          <a:ea typeface="Calibri" panose="020F0502020204030204" pitchFamily="34" charset="0"/>
                        </a:rPr>
                        <a:t> Dame</a:t>
                      </a:r>
                      <a:endParaRPr lang="es-ES" sz="1800" dirty="0">
                        <a:effectLst/>
                        <a:latin typeface="Calibri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Demonstrating knowledge and understanding of film (and book) studied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Expressing your ideas clearly, logically and accurately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40839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199" y="5943601"/>
            <a:ext cx="374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(AS Level info for those taking as enrichment qualification)</a:t>
            </a:r>
            <a:endParaRPr lang="en-GB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0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YEAR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6770"/>
            <a:ext cx="7256844" cy="2096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/>
              <a:t>Being a young person in German-speaking society </a:t>
            </a:r>
            <a:endParaRPr lang="en-GB"/>
          </a:p>
          <a:p>
            <a:r>
              <a:rPr lang="en-GB" dirty="0"/>
              <a:t>Family structures, traditional and modern values, friendships / relationships, citizenship </a:t>
            </a:r>
          </a:p>
          <a:p>
            <a:r>
              <a:rPr lang="en-GB" dirty="0"/>
              <a:t>Youth trends, issues and personal identity </a:t>
            </a:r>
          </a:p>
          <a:p>
            <a:r>
              <a:rPr lang="en-GB" dirty="0"/>
              <a:t>Educational and employment opportunities 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63040" y="4135902"/>
            <a:ext cx="2067951" cy="140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2458" y="8284406"/>
            <a:ext cx="4642338" cy="241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6E622DA-B470-4BA0-BCAF-0784DCDDB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107" y="3430198"/>
            <a:ext cx="4090639" cy="31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YEAR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/>
              <a:t>Understanding the German-speaking world </a:t>
            </a:r>
            <a:endParaRPr lang="en-GB" dirty="0"/>
          </a:p>
          <a:p>
            <a:pPr lvl="0"/>
            <a:r>
              <a:rPr lang="en-GB" dirty="0"/>
              <a:t>Regional culture and heritage in Germany or countries and communities where these languages are spoken</a:t>
            </a:r>
          </a:p>
          <a:p>
            <a:r>
              <a:rPr lang="en-GB" dirty="0"/>
              <a:t>Literature, art, film and music in the German-speaking world </a:t>
            </a:r>
          </a:p>
          <a:p>
            <a:endParaRPr lang="en-GB"/>
          </a:p>
        </p:txBody>
      </p:sp>
      <p:pic>
        <p:nvPicPr>
          <p:cNvPr id="4098" name="Picture 2" descr="http://www.planetware.com/photos-large/E/spain-granada-alhamb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86" y="3788452"/>
            <a:ext cx="3853782" cy="25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8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YEAR TOPICS- German 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err="1"/>
              <a:t>Goodbye</a:t>
            </a:r>
            <a:r>
              <a:rPr lang="es-ES"/>
              <a:t> Lenin</a:t>
            </a:r>
          </a:p>
          <a:p>
            <a:pPr lvl="0"/>
            <a:endParaRPr lang="es-ES"/>
          </a:p>
          <a:p>
            <a:pPr lvl="0"/>
            <a:r>
              <a:rPr lang="en-GB">
                <a:hlinkClick r:id="rId2"/>
              </a:rPr>
              <a:t>https://www.youtube.com/watch?v=mIjSaHUKD5I</a:t>
            </a:r>
            <a:endParaRPr lang="en-GB"/>
          </a:p>
          <a:p>
            <a:pPr lvl="0"/>
            <a:endParaRPr lang="en-GB"/>
          </a:p>
          <a:p>
            <a:endParaRPr lang="en-GB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14FB170-A937-48F6-8FD3-337A221F6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59" y="13525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62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576</Words>
  <Application>Microsoft Office PowerPoint</Application>
  <PresentationFormat>Widescreen</PresentationFormat>
  <Paragraphs>93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Trebuchet MS</vt:lpstr>
      <vt:lpstr>Wingdings 3</vt:lpstr>
      <vt:lpstr>Office Theme</vt:lpstr>
      <vt:lpstr>Facet</vt:lpstr>
      <vt:lpstr>1_Office Theme</vt:lpstr>
      <vt:lpstr>PowerPoint Presentation</vt:lpstr>
      <vt:lpstr>Languages A levels at Xaverian  </vt:lpstr>
      <vt:lpstr>Why study a language?</vt:lpstr>
      <vt:lpstr> Languages A levels at Xaverian</vt:lpstr>
      <vt:lpstr>OUTLINE OF AS AND A- LEVEL EXAM</vt:lpstr>
      <vt:lpstr>PowerPoint Presentation</vt:lpstr>
      <vt:lpstr>1st YEAR TOPICS</vt:lpstr>
      <vt:lpstr>1st YEAR TOPICS</vt:lpstr>
      <vt:lpstr>1st YEAR TOPICS- German Film</vt:lpstr>
      <vt:lpstr>2nd Year Topics</vt:lpstr>
      <vt:lpstr>2nd Year Topics-History of Germany</vt:lpstr>
      <vt:lpstr>2nd Year Topics- Written Texts</vt:lpstr>
      <vt:lpstr>What we require of you</vt:lpstr>
      <vt:lpstr>Extra Curricular</vt:lpstr>
      <vt:lpstr>What our students think about language learning at Xaverian- The German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Jacques</dc:creator>
  <cp:lastModifiedBy>Stephen Hall</cp:lastModifiedBy>
  <cp:revision>36</cp:revision>
  <dcterms:created xsi:type="dcterms:W3CDTF">2020-06-03T13:16:27Z</dcterms:created>
  <dcterms:modified xsi:type="dcterms:W3CDTF">2020-06-25T14:19:13Z</dcterms:modified>
</cp:coreProperties>
</file>