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9"/>
  </p:notesMasterIdLst>
  <p:sldIdLst>
    <p:sldId id="256" r:id="rId5"/>
    <p:sldId id="258" r:id="rId6"/>
    <p:sldId id="259" r:id="rId7"/>
    <p:sldId id="261" r:id="rId8"/>
    <p:sldId id="262" r:id="rId9"/>
    <p:sldId id="282" r:id="rId10"/>
    <p:sldId id="283" r:id="rId11"/>
    <p:sldId id="280" r:id="rId12"/>
    <p:sldId id="281" r:id="rId13"/>
    <p:sldId id="279" r:id="rId14"/>
    <p:sldId id="257" r:id="rId15"/>
    <p:sldId id="263" r:id="rId16"/>
    <p:sldId id="264" r:id="rId17"/>
    <p:sldId id="270" r:id="rId18"/>
    <p:sldId id="269" r:id="rId19"/>
    <p:sldId id="272" r:id="rId20"/>
    <p:sldId id="265" r:id="rId21"/>
    <p:sldId id="271" r:id="rId22"/>
    <p:sldId id="274" r:id="rId23"/>
    <p:sldId id="275" r:id="rId24"/>
    <p:sldId id="273" r:id="rId25"/>
    <p:sldId id="277" r:id="rId26"/>
    <p:sldId id="278" r:id="rId27"/>
    <p:sldId id="27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B2C159-D9FF-C8D0-4A34-01B430A752F8}" v="96" dt="2020-06-16T14:59:50.669"/>
    <p1510:client id="{4BEB11BE-2D91-4002-9A55-957671F271C8}" v="4" dt="2020-06-15T08:37:31.647"/>
    <p1510:client id="{67FC1E71-073C-4273-8634-A57D4C61B397}" v="100" dt="2020-06-08T10:06:45.371"/>
    <p1510:client id="{7878083E-E447-099B-2E99-BCC349C6BD71}" v="91" dt="2020-06-16T14:52:39.356"/>
    <p1510:client id="{8ACEE735-9C34-FF55-26C4-99F19DAC5AD7}" v="40" dt="2020-06-25T10:35:51.503"/>
    <p1510:client id="{9B439349-3C93-4C6D-8860-C35D64B8768B}" v="114" dt="2020-06-18T09:54:30.151"/>
    <p1510:client id="{DA22826F-1EDD-403E-832F-6C8973EBC014}" v="176" dt="2020-06-15T09:17:41.614"/>
    <p1510:client id="{E76DEB25-ABB9-4D03-8384-BF6E858BFC45}" v="4" dt="2020-06-18T09:19:58.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Gibbons" userId="S::j.gibbons@xaverian.ac.uk::d7ba3e69-707b-436d-bad2-7ba52711d95a" providerId="AD" clId="Web-{9B439349-3C93-4C6D-8860-C35D64B8768B}"/>
    <pc:docChg chg="modSld">
      <pc:chgData name="James Gibbons" userId="S::j.gibbons@xaverian.ac.uk::d7ba3e69-707b-436d-bad2-7ba52711d95a" providerId="AD" clId="Web-{9B439349-3C93-4C6D-8860-C35D64B8768B}" dt="2020-06-18T09:54:30.151" v="111" actId="14100"/>
      <pc:docMkLst>
        <pc:docMk/>
      </pc:docMkLst>
      <pc:sldChg chg="addSp delSp modSp">
        <pc:chgData name="James Gibbons" userId="S::j.gibbons@xaverian.ac.uk::d7ba3e69-707b-436d-bad2-7ba52711d95a" providerId="AD" clId="Web-{9B439349-3C93-4C6D-8860-C35D64B8768B}" dt="2020-06-18T09:54:30.151" v="111" actId="14100"/>
        <pc:sldMkLst>
          <pc:docMk/>
          <pc:sldMk cId="3030694948" sldId="280"/>
        </pc:sldMkLst>
        <pc:spChg chg="mod">
          <ac:chgData name="James Gibbons" userId="S::j.gibbons@xaverian.ac.uk::d7ba3e69-707b-436d-bad2-7ba52711d95a" providerId="AD" clId="Web-{9B439349-3C93-4C6D-8860-C35D64B8768B}" dt="2020-06-18T09:52:40.776" v="97" actId="14100"/>
          <ac:spMkLst>
            <pc:docMk/>
            <pc:sldMk cId="3030694948" sldId="280"/>
            <ac:spMk id="2" creationId="{32A96043-28DA-4943-8718-696890AC7A17}"/>
          </ac:spMkLst>
        </pc:spChg>
        <pc:spChg chg="add mod">
          <ac:chgData name="James Gibbons" userId="S::j.gibbons@xaverian.ac.uk::d7ba3e69-707b-436d-bad2-7ba52711d95a" providerId="AD" clId="Web-{9B439349-3C93-4C6D-8860-C35D64B8768B}" dt="2020-06-18T09:53:45.167" v="107" actId="14100"/>
          <ac:spMkLst>
            <pc:docMk/>
            <pc:sldMk cId="3030694948" sldId="280"/>
            <ac:spMk id="4" creationId="{E80F4F36-B6D7-423E-9E4B-BA1D956E37D1}"/>
          </ac:spMkLst>
        </pc:spChg>
        <pc:picChg chg="mod modCrop">
          <ac:chgData name="James Gibbons" userId="S::j.gibbons@xaverian.ac.uk::d7ba3e69-707b-436d-bad2-7ba52711d95a" providerId="AD" clId="Web-{9B439349-3C93-4C6D-8860-C35D64B8768B}" dt="2020-06-18T09:54:30.151" v="111" actId="14100"/>
          <ac:picMkLst>
            <pc:docMk/>
            <pc:sldMk cId="3030694948" sldId="280"/>
            <ac:picMk id="7" creationId="{D9D44DC1-F36B-42C2-BB4D-B711E8AB3A6B}"/>
          </ac:picMkLst>
        </pc:picChg>
        <pc:picChg chg="mod">
          <ac:chgData name="James Gibbons" userId="S::j.gibbons@xaverian.ac.uk::d7ba3e69-707b-436d-bad2-7ba52711d95a" providerId="AD" clId="Web-{9B439349-3C93-4C6D-8860-C35D64B8768B}" dt="2020-06-18T09:53:39.948" v="106" actId="1076"/>
          <ac:picMkLst>
            <pc:docMk/>
            <pc:sldMk cId="3030694948" sldId="280"/>
            <ac:picMk id="8" creationId="{823E7FB2-DAD3-41AF-B23E-2719A96803CF}"/>
          </ac:picMkLst>
        </pc:picChg>
        <pc:picChg chg="add del mod">
          <ac:chgData name="James Gibbons" userId="S::j.gibbons@xaverian.ac.uk::d7ba3e69-707b-436d-bad2-7ba52711d95a" providerId="AD" clId="Web-{9B439349-3C93-4C6D-8860-C35D64B8768B}" dt="2020-06-18T09:48:30.259" v="2"/>
          <ac:picMkLst>
            <pc:docMk/>
            <pc:sldMk cId="3030694948" sldId="280"/>
            <ac:picMk id="9" creationId="{122E0573-2E6E-40C2-83EF-D06EE82FF0DA}"/>
          </ac:picMkLst>
        </pc:picChg>
        <pc:picChg chg="mod">
          <ac:chgData name="James Gibbons" userId="S::j.gibbons@xaverian.ac.uk::d7ba3e69-707b-436d-bad2-7ba52711d95a" providerId="AD" clId="Web-{9B439349-3C93-4C6D-8860-C35D64B8768B}" dt="2020-06-18T09:52:56.542" v="100" actId="14100"/>
          <ac:picMkLst>
            <pc:docMk/>
            <pc:sldMk cId="3030694948" sldId="280"/>
            <ac:picMk id="10" creationId="{CC667B33-925A-49CD-A380-63BDC449046A}"/>
          </ac:picMkLst>
        </pc:picChg>
      </pc:sldChg>
    </pc:docChg>
  </pc:docChgLst>
  <pc:docChgLst>
    <pc:chgData name="Kate Greaves" userId="S::k.greaves@xaverian.ac.uk::76f70a6f-4db1-43fa-8fb4-5b55ed858a3d" providerId="AD" clId="Web-{E76DEB25-ABB9-4D03-8384-BF6E858BFC45}"/>
    <pc:docChg chg="modSld">
      <pc:chgData name="Kate Greaves" userId="S::k.greaves@xaverian.ac.uk::76f70a6f-4db1-43fa-8fb4-5b55ed858a3d" providerId="AD" clId="Web-{E76DEB25-ABB9-4D03-8384-BF6E858BFC45}" dt="2020-06-18T09:19:58.675" v="3" actId="20577"/>
      <pc:docMkLst>
        <pc:docMk/>
      </pc:docMkLst>
      <pc:sldChg chg="modSp">
        <pc:chgData name="Kate Greaves" userId="S::k.greaves@xaverian.ac.uk::76f70a6f-4db1-43fa-8fb4-5b55ed858a3d" providerId="AD" clId="Web-{E76DEB25-ABB9-4D03-8384-BF6E858BFC45}" dt="2020-06-18T09:19:58.675" v="2" actId="20577"/>
        <pc:sldMkLst>
          <pc:docMk/>
          <pc:sldMk cId="2365853552" sldId="269"/>
        </pc:sldMkLst>
        <pc:spChg chg="mod">
          <ac:chgData name="Kate Greaves" userId="S::k.greaves@xaverian.ac.uk::76f70a6f-4db1-43fa-8fb4-5b55ed858a3d" providerId="AD" clId="Web-{E76DEB25-ABB9-4D03-8384-BF6E858BFC45}" dt="2020-06-18T09:19:58.675" v="2" actId="20577"/>
          <ac:spMkLst>
            <pc:docMk/>
            <pc:sldMk cId="2365853552" sldId="269"/>
            <ac:spMk id="3" creationId="{55172228-D044-4819-90FF-ABE1F30FA650}"/>
          </ac:spMkLst>
        </pc:spChg>
      </pc:sldChg>
    </pc:docChg>
  </pc:docChgLst>
  <pc:docChgLst>
    <pc:chgData name="Laura Watson" userId="S::laura.watson@xaverian.ac.uk::e49e65d3-58da-4e6a-87fc-9f7f45cec559" providerId="AD" clId="Web-{8ACEE735-9C34-FF55-26C4-99F19DAC5AD7}"/>
    <pc:docChg chg="modSld">
      <pc:chgData name="Laura Watson" userId="S::laura.watson@xaverian.ac.uk::e49e65d3-58da-4e6a-87fc-9f7f45cec559" providerId="AD" clId="Web-{8ACEE735-9C34-FF55-26C4-99F19DAC5AD7}" dt="2020-06-25T10:35:51.503" v="39" actId="20577"/>
      <pc:docMkLst>
        <pc:docMk/>
      </pc:docMkLst>
      <pc:sldChg chg="modSp">
        <pc:chgData name="Laura Watson" userId="S::laura.watson@xaverian.ac.uk::e49e65d3-58da-4e6a-87fc-9f7f45cec559" providerId="AD" clId="Web-{8ACEE735-9C34-FF55-26C4-99F19DAC5AD7}" dt="2020-06-25T10:32:49.889" v="10" actId="20577"/>
        <pc:sldMkLst>
          <pc:docMk/>
          <pc:sldMk cId="4070905569" sldId="265"/>
        </pc:sldMkLst>
        <pc:spChg chg="mod">
          <ac:chgData name="Laura Watson" userId="S::laura.watson@xaverian.ac.uk::e49e65d3-58da-4e6a-87fc-9f7f45cec559" providerId="AD" clId="Web-{8ACEE735-9C34-FF55-26C4-99F19DAC5AD7}" dt="2020-06-25T10:32:49.889" v="10" actId="20577"/>
          <ac:spMkLst>
            <pc:docMk/>
            <pc:sldMk cId="4070905569" sldId="265"/>
            <ac:spMk id="2" creationId="{06DAFFC3-1910-4730-B233-9B16764178DC}"/>
          </ac:spMkLst>
        </pc:spChg>
      </pc:sldChg>
      <pc:sldChg chg="modSp">
        <pc:chgData name="Laura Watson" userId="S::laura.watson@xaverian.ac.uk::e49e65d3-58da-4e6a-87fc-9f7f45cec559" providerId="AD" clId="Web-{8ACEE735-9C34-FF55-26C4-99F19DAC5AD7}" dt="2020-06-25T10:34:37.048" v="16" actId="20577"/>
        <pc:sldMkLst>
          <pc:docMk/>
          <pc:sldMk cId="2168769325" sldId="271"/>
        </pc:sldMkLst>
        <pc:spChg chg="mod">
          <ac:chgData name="Laura Watson" userId="S::laura.watson@xaverian.ac.uk::e49e65d3-58da-4e6a-87fc-9f7f45cec559" providerId="AD" clId="Web-{8ACEE735-9C34-FF55-26C4-99F19DAC5AD7}" dt="2020-06-25T10:34:37.048" v="16" actId="20577"/>
          <ac:spMkLst>
            <pc:docMk/>
            <pc:sldMk cId="2168769325" sldId="271"/>
            <ac:spMk id="6" creationId="{FD9D09CE-AC8B-47BD-AE21-D8E07A2492F2}"/>
          </ac:spMkLst>
        </pc:spChg>
      </pc:sldChg>
      <pc:sldChg chg="modSp">
        <pc:chgData name="Laura Watson" userId="S::laura.watson@xaverian.ac.uk::e49e65d3-58da-4e6a-87fc-9f7f45cec559" providerId="AD" clId="Web-{8ACEE735-9C34-FF55-26C4-99F19DAC5AD7}" dt="2020-06-25T10:32:38.780" v="4" actId="20577"/>
        <pc:sldMkLst>
          <pc:docMk/>
          <pc:sldMk cId="2357884427" sldId="272"/>
        </pc:sldMkLst>
        <pc:spChg chg="mod">
          <ac:chgData name="Laura Watson" userId="S::laura.watson@xaverian.ac.uk::e49e65d3-58da-4e6a-87fc-9f7f45cec559" providerId="AD" clId="Web-{8ACEE735-9C34-FF55-26C4-99F19DAC5AD7}" dt="2020-06-25T10:32:38.780" v="4" actId="20577"/>
          <ac:spMkLst>
            <pc:docMk/>
            <pc:sldMk cId="2357884427" sldId="272"/>
            <ac:spMk id="3" creationId="{3CCA55C7-B31F-4AD0-BB57-4DDBF204ADC9}"/>
          </ac:spMkLst>
        </pc:spChg>
      </pc:sldChg>
      <pc:sldChg chg="modSp">
        <pc:chgData name="Laura Watson" userId="S::laura.watson@xaverian.ac.uk::e49e65d3-58da-4e6a-87fc-9f7f45cec559" providerId="AD" clId="Web-{8ACEE735-9C34-FF55-26C4-99F19DAC5AD7}" dt="2020-06-25T10:34:58.565" v="20" actId="20577"/>
        <pc:sldMkLst>
          <pc:docMk/>
          <pc:sldMk cId="4283690463" sldId="274"/>
        </pc:sldMkLst>
        <pc:spChg chg="mod">
          <ac:chgData name="Laura Watson" userId="S::laura.watson@xaverian.ac.uk::e49e65d3-58da-4e6a-87fc-9f7f45cec559" providerId="AD" clId="Web-{8ACEE735-9C34-FF55-26C4-99F19DAC5AD7}" dt="2020-06-25T10:34:58.565" v="20" actId="20577"/>
          <ac:spMkLst>
            <pc:docMk/>
            <pc:sldMk cId="4283690463" sldId="274"/>
            <ac:spMk id="8" creationId="{5680C565-CAD5-42C6-93B1-34DEB3592F14}"/>
          </ac:spMkLst>
        </pc:spChg>
      </pc:sldChg>
      <pc:sldChg chg="modSp">
        <pc:chgData name="Laura Watson" userId="S::laura.watson@xaverian.ac.uk::e49e65d3-58da-4e6a-87fc-9f7f45cec559" providerId="AD" clId="Web-{8ACEE735-9C34-FF55-26C4-99F19DAC5AD7}" dt="2020-06-25T10:35:51.503" v="38" actId="20577"/>
        <pc:sldMkLst>
          <pc:docMk/>
          <pc:sldMk cId="2501926189" sldId="275"/>
        </pc:sldMkLst>
        <pc:spChg chg="mod">
          <ac:chgData name="Laura Watson" userId="S::laura.watson@xaverian.ac.uk::e49e65d3-58da-4e6a-87fc-9f7f45cec559" providerId="AD" clId="Web-{8ACEE735-9C34-FF55-26C4-99F19DAC5AD7}" dt="2020-06-25T10:35:28.894" v="28" actId="20577"/>
          <ac:spMkLst>
            <pc:docMk/>
            <pc:sldMk cId="2501926189" sldId="275"/>
            <ac:spMk id="10" creationId="{C1622D1F-BEFF-440E-8A40-9765AB16C1EA}"/>
          </ac:spMkLst>
        </pc:spChg>
        <pc:spChg chg="mod">
          <ac:chgData name="Laura Watson" userId="S::laura.watson@xaverian.ac.uk::e49e65d3-58da-4e6a-87fc-9f7f45cec559" providerId="AD" clId="Web-{8ACEE735-9C34-FF55-26C4-99F19DAC5AD7}" dt="2020-06-25T10:35:51.503" v="38" actId="20577"/>
          <ac:spMkLst>
            <pc:docMk/>
            <pc:sldMk cId="2501926189" sldId="275"/>
            <ac:spMk id="12" creationId="{F372265B-EFCD-4C0B-82C4-CBC7BD44B4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62E40-9C99-435E-B912-016056A060D7}" type="datetimeFigureOut">
              <a:rPr lang="en-GB" smtClean="0"/>
              <a:t>25/06/2020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6739C-441D-4540-8D7E-BB0275D90440}" type="slidenum">
              <a:rPr lang="en-GB" smtClean="0"/>
              <a:t>‹#›</a:t>
            </a:fld>
            <a:endParaRPr lang="en-GB"/>
          </a:p>
        </p:txBody>
      </p:sp>
    </p:spTree>
    <p:extLst>
      <p:ext uri="{BB962C8B-B14F-4D97-AF65-F5344CB8AC3E}">
        <p14:creationId xmlns:p14="http://schemas.microsoft.com/office/powerpoint/2010/main" val="214772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96739C-441D-4540-8D7E-BB0275D90440}" type="slidenum">
              <a:rPr lang="en-GB" smtClean="0"/>
              <a:t>8</a:t>
            </a:fld>
            <a:endParaRPr lang="en-GB"/>
          </a:p>
        </p:txBody>
      </p:sp>
    </p:spTree>
    <p:extLst>
      <p:ext uri="{BB962C8B-B14F-4D97-AF65-F5344CB8AC3E}">
        <p14:creationId xmlns:p14="http://schemas.microsoft.com/office/powerpoint/2010/main" val="227153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6/25/2020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6/25/2020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6/25/2020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6/25/2020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6/25/2020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99204-21F6-4D71-9B89-710036756AE6}"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A94E32-0B20-49E1-85E3-7681DC4B262C}" type="slidenum">
              <a:rPr lang="en-GB" smtClean="0"/>
              <a:t>‹#›</a:t>
            </a:fld>
            <a:endParaRPr lang="en-GB"/>
          </a:p>
        </p:txBody>
      </p:sp>
    </p:spTree>
    <p:extLst>
      <p:ext uri="{BB962C8B-B14F-4D97-AF65-F5344CB8AC3E}">
        <p14:creationId xmlns:p14="http://schemas.microsoft.com/office/powerpoint/2010/main" val="1130064842"/>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6/25/2020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6/25/2020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6/25/2020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6/25/2020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6/25/2020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xLlRUzo4so?feature=oembed" TargetMode="External"/><Relationship Id="rId1" Type="http://schemas.openxmlformats.org/officeDocument/2006/relationships/video" Target="https://www.youtube.com/embed/C48aGtPIuZo"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s://www.khanacademy.org/humanities/us-history/postwarera/postwar-era/a/the-gi-bill" TargetMode="External"/><Relationship Id="rId5" Type="http://schemas.openxmlformats.org/officeDocument/2006/relationships/hyperlink" Target="https://www.history.com/news/gi-bill-black-wwii-veterans-benefits" TargetMode="External"/><Relationship Id="rId4" Type="http://schemas.openxmlformats.org/officeDocument/2006/relationships/hyperlink" Target="https://eur02.safelinks.protection.outlook.com/?url=https%3A%2F%2Fwww.youtube.com%2Fwatch%3Fv%3D66EOCMdEqCI&amp;data=02%7C01%7C%7C44b0744ac2c54ec1bc1808d805a271cc%7C7f5d59eda8b54846b4da39de9054dab3%7C1%7C0%7C637265542540242102&amp;sdata=jQVe1bZkhCL4RGRBIvo%2FRE6cmKCUJZOxXQQ2YRTTpsI%3D&amp;reserved=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vox.com/21264250/rosie-the-riveter-labor-wwii" TargetMode="External"/><Relationship Id="rId3" Type="http://schemas.openxmlformats.org/officeDocument/2006/relationships/image" Target="../media/image65.png"/><Relationship Id="rId7" Type="http://schemas.openxmlformats.org/officeDocument/2006/relationships/hyperlink" Target="https://www.history.com/news/black-woman-army-unit-mail-world-war-ii"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www.pbs.org/wgbh/americanexperience/features/tupperware-work/" TargetMode="External"/><Relationship Id="rId5" Type="http://schemas.openxmlformats.org/officeDocument/2006/relationships/hyperlink" Target="https://www.nationalww2museum.org/war/articles/gender-home-front" TargetMode="External"/><Relationship Id="rId4" Type="http://schemas.openxmlformats.org/officeDocument/2006/relationships/hyperlink" Target="https://www.khanacademy.org/humanities/us-history/rise-to-world-power/us-wwii/a/american-women-and-world-war-i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history.com/news/did-world-war-ii-launch-the-civil-rights-movement" TargetMode="External"/><Relationship Id="rId5" Type="http://schemas.openxmlformats.org/officeDocument/2006/relationships/hyperlink" Target="https://www.history.com/topics/civil-rights-movement/naacp" TargetMode="Externa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Shipyard" TargetMode="External"/><Relationship Id="rId2" Type="http://schemas.openxmlformats.org/officeDocument/2006/relationships/hyperlink" Target="https://en.wikipedia.org/wiki/U.S._Navy"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en.wikipedia.org/wiki/Coney_Island" TargetMode="External"/><Relationship Id="rId4" Type="http://schemas.openxmlformats.org/officeDocument/2006/relationships/hyperlink" Target="https://en.wikipedia.org/wiki/Bensonhurs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n.wikipedia.org/wiki/Franklin_D._Roosevelt" TargetMode="External"/><Relationship Id="rId7" Type="http://schemas.openxmlformats.org/officeDocument/2006/relationships/image" Target="../media/image72.png"/><Relationship Id="rId2" Type="http://schemas.openxmlformats.org/officeDocument/2006/relationships/hyperlink" Target="https://en.wikipedia.org/wiki/Occupation_of_France" TargetMode="Externa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en.wikipedia.org/wiki/South_America" TargetMode="External"/><Relationship Id="rId4" Type="http://schemas.openxmlformats.org/officeDocument/2006/relationships/hyperlink" Target="https://en.wikipedia.org/wiki/Executive_order_(United_Stat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docid=-HLMzaGA2SRNGM&amp;tbnid=_cmaLxmI5x-YcM:&amp;ved=0CAcQjRw&amp;url=https://libcom.org/library/martin-luther-king-jr&amp;ei=YLoqVIuGOI_Y7Aat6IGADQ&amp;bvm=bv.76477589,d.ZGU&amp;psig=AFQjCNFbpN3m8CyO28TRbSbsoli5HaK8-g&amp;ust=1412172732205583" TargetMode="External"/><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F114-B9C7-47F4-A63E-72796112542F}"/>
              </a:ext>
            </a:extLst>
          </p:cNvPr>
          <p:cNvSpPr>
            <a:spLocks noGrp="1"/>
          </p:cNvSpPr>
          <p:nvPr>
            <p:ph type="ctrTitle"/>
          </p:nvPr>
        </p:nvSpPr>
        <p:spPr>
          <a:xfrm>
            <a:off x="1371600" y="460456"/>
            <a:ext cx="9448800" cy="1825096"/>
          </a:xfrm>
        </p:spPr>
        <p:txBody>
          <a:bodyPr/>
          <a:lstStyle/>
          <a:p>
            <a:r>
              <a:rPr lang="en-GB"/>
              <a:t>Xaverian college</a:t>
            </a:r>
            <a:br>
              <a:rPr lang="en-GB"/>
            </a:br>
            <a:r>
              <a:rPr lang="en-GB"/>
              <a:t>NEW STUDENTS DAY 2020</a:t>
            </a:r>
          </a:p>
        </p:txBody>
      </p:sp>
      <p:sp>
        <p:nvSpPr>
          <p:cNvPr id="3" name="Subtitle 2">
            <a:extLst>
              <a:ext uri="{FF2B5EF4-FFF2-40B4-BE49-F238E27FC236}">
                <a16:creationId xmlns:a16="http://schemas.microsoft.com/office/drawing/2014/main" id="{E90CC41C-B346-4A8D-855B-12FBD6ADA7C1}"/>
              </a:ext>
            </a:extLst>
          </p:cNvPr>
          <p:cNvSpPr>
            <a:spLocks noGrp="1"/>
          </p:cNvSpPr>
          <p:nvPr>
            <p:ph type="subTitle" idx="1"/>
          </p:nvPr>
        </p:nvSpPr>
        <p:spPr>
          <a:xfrm>
            <a:off x="1481958" y="2678387"/>
            <a:ext cx="9448800" cy="2697654"/>
          </a:xfrm>
        </p:spPr>
        <p:txBody>
          <a:bodyPr>
            <a:normAutofit fontScale="92500" lnSpcReduction="20000"/>
          </a:bodyPr>
          <a:lstStyle/>
          <a:p>
            <a:r>
              <a:rPr lang="en-GB" sz="3500" dirty="0"/>
              <a:t>VIRTUAL LESSON </a:t>
            </a:r>
          </a:p>
          <a:p>
            <a:endParaRPr lang="en-GB" sz="3500" dirty="0"/>
          </a:p>
          <a:p>
            <a:pPr marL="457200" indent="-457200">
              <a:buFont typeface="Arial" panose="020B0604020202020204" pitchFamily="34" charset="0"/>
              <a:buChar char="•"/>
            </a:pPr>
            <a:r>
              <a:rPr lang="en-GB" sz="3500" dirty="0"/>
              <a:t>An introduction to History at Xaverian </a:t>
            </a:r>
          </a:p>
          <a:p>
            <a:endParaRPr lang="en-GB" sz="3500" dirty="0"/>
          </a:p>
          <a:p>
            <a:pPr marL="457200" indent="-457200">
              <a:buFont typeface="Arial" panose="020B0604020202020204" pitchFamily="34" charset="0"/>
              <a:buChar char="•"/>
            </a:pPr>
            <a:r>
              <a:rPr lang="en-GB" sz="3500" dirty="0"/>
              <a:t>The American Dream in 1945: reality or illusion? </a:t>
            </a:r>
            <a:endParaRPr lang="en-GB" dirty="0"/>
          </a:p>
        </p:txBody>
      </p:sp>
    </p:spTree>
    <p:extLst>
      <p:ext uri="{BB962C8B-B14F-4D97-AF65-F5344CB8AC3E}">
        <p14:creationId xmlns:p14="http://schemas.microsoft.com/office/powerpoint/2010/main" val="82175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4AF2-0AA7-404A-8EAA-DAE793B5B720}"/>
              </a:ext>
            </a:extLst>
          </p:cNvPr>
          <p:cNvSpPr>
            <a:spLocks noGrp="1"/>
          </p:cNvSpPr>
          <p:nvPr>
            <p:ph type="ctrTitle"/>
          </p:nvPr>
        </p:nvSpPr>
        <p:spPr/>
        <p:txBody>
          <a:bodyPr/>
          <a:lstStyle/>
          <a:p>
            <a:r>
              <a:rPr lang="en-GB"/>
              <a:t>Taster lesson</a:t>
            </a:r>
          </a:p>
        </p:txBody>
      </p:sp>
      <p:sp>
        <p:nvSpPr>
          <p:cNvPr id="3" name="Subtitle 2">
            <a:extLst>
              <a:ext uri="{FF2B5EF4-FFF2-40B4-BE49-F238E27FC236}">
                <a16:creationId xmlns:a16="http://schemas.microsoft.com/office/drawing/2014/main" id="{7A0F7E99-446B-48D5-8788-2BB022AD5312}"/>
              </a:ext>
            </a:extLst>
          </p:cNvPr>
          <p:cNvSpPr>
            <a:spLocks noGrp="1"/>
          </p:cNvSpPr>
          <p:nvPr>
            <p:ph type="subTitle" idx="1"/>
          </p:nvPr>
        </p:nvSpPr>
        <p:spPr/>
        <p:txBody>
          <a:bodyPr/>
          <a:lstStyle/>
          <a:p>
            <a:r>
              <a:rPr lang="en-GB"/>
              <a:t>The American Dream in 1945: Reality or illusion?</a:t>
            </a:r>
          </a:p>
        </p:txBody>
      </p:sp>
    </p:spTree>
    <p:extLst>
      <p:ext uri="{BB962C8B-B14F-4D97-AF65-F5344CB8AC3E}">
        <p14:creationId xmlns:p14="http://schemas.microsoft.com/office/powerpoint/2010/main" val="107126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03FFF8D3-2EF3-4286-935A-D01BE3C8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9" name="Picture 138">
            <a:extLst>
              <a:ext uri="{FF2B5EF4-FFF2-40B4-BE49-F238E27FC236}">
                <a16:creationId xmlns:a16="http://schemas.microsoft.com/office/drawing/2014/main" id="{CD8CCB43-545E-4064-8BB8-5C492D0F5F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849E8D1-F5C6-4338-B9D9-B31FD1EFAF21}"/>
              </a:ext>
            </a:extLst>
          </p:cNvPr>
          <p:cNvSpPr>
            <a:spLocks noGrp="1"/>
          </p:cNvSpPr>
          <p:nvPr>
            <p:ph type="title"/>
          </p:nvPr>
        </p:nvSpPr>
        <p:spPr>
          <a:xfrm>
            <a:off x="685800" y="764373"/>
            <a:ext cx="3306744" cy="1293028"/>
          </a:xfrm>
        </p:spPr>
        <p:txBody>
          <a:bodyPr>
            <a:normAutofit/>
          </a:bodyPr>
          <a:lstStyle/>
          <a:p>
            <a:r>
              <a:rPr lang="en-GB" sz="3200">
                <a:solidFill>
                  <a:schemeClr val="bg1"/>
                </a:solidFill>
              </a:rPr>
              <a:t>Lesson aims</a:t>
            </a:r>
          </a:p>
        </p:txBody>
      </p:sp>
      <p:sp>
        <p:nvSpPr>
          <p:cNvPr id="3" name="Content Placeholder 2">
            <a:extLst>
              <a:ext uri="{FF2B5EF4-FFF2-40B4-BE49-F238E27FC236}">
                <a16:creationId xmlns:a16="http://schemas.microsoft.com/office/drawing/2014/main" id="{491C2C83-82B9-4246-ADE1-CADF7B54D9E7}"/>
              </a:ext>
            </a:extLst>
          </p:cNvPr>
          <p:cNvSpPr>
            <a:spLocks noGrp="1"/>
          </p:cNvSpPr>
          <p:nvPr>
            <p:ph idx="1"/>
          </p:nvPr>
        </p:nvSpPr>
        <p:spPr>
          <a:xfrm>
            <a:off x="685801" y="2194560"/>
            <a:ext cx="3306742" cy="4024125"/>
          </a:xfrm>
        </p:spPr>
        <p:txBody>
          <a:bodyPr>
            <a:normAutofit/>
          </a:bodyPr>
          <a:lstStyle/>
          <a:p>
            <a:r>
              <a:rPr lang="en-GB" sz="1600">
                <a:solidFill>
                  <a:schemeClr val="bg1"/>
                </a:solidFill>
              </a:rPr>
              <a:t>Our big question for this session is</a:t>
            </a:r>
          </a:p>
          <a:p>
            <a:endParaRPr lang="en-GB" sz="1600">
              <a:solidFill>
                <a:schemeClr val="bg1"/>
              </a:solidFill>
            </a:endParaRPr>
          </a:p>
          <a:p>
            <a:pPr marL="0" indent="0">
              <a:buNone/>
            </a:pPr>
            <a:r>
              <a:rPr lang="en-GB" sz="1600">
                <a:solidFill>
                  <a:schemeClr val="bg1"/>
                </a:solidFill>
              </a:rPr>
              <a:t>The American Dream 1945: reality or illusion? </a:t>
            </a:r>
          </a:p>
          <a:p>
            <a:pPr marL="0" indent="0">
              <a:buNone/>
            </a:pPr>
            <a:endParaRPr lang="en-GB" sz="1600">
              <a:solidFill>
                <a:schemeClr val="bg1"/>
              </a:solidFill>
            </a:endParaRPr>
          </a:p>
          <a:p>
            <a:pPr marL="0" indent="0">
              <a:buNone/>
            </a:pPr>
            <a:r>
              <a:rPr lang="en-GB" sz="1600">
                <a:solidFill>
                  <a:schemeClr val="bg1"/>
                </a:solidFill>
              </a:rPr>
              <a:t>Today you will be using your investigation skills to build up a picture of society in America in 1945</a:t>
            </a:r>
          </a:p>
          <a:p>
            <a:pPr marL="0" indent="0">
              <a:buNone/>
            </a:pPr>
            <a:endParaRPr lang="en-GB" sz="1600">
              <a:solidFill>
                <a:schemeClr val="bg1"/>
              </a:solidFill>
            </a:endParaRPr>
          </a:p>
        </p:txBody>
      </p:sp>
      <p:sp useBgFill="1">
        <p:nvSpPr>
          <p:cNvPr id="141" name="Rounded Rectangle 14">
            <a:extLst>
              <a:ext uri="{FF2B5EF4-FFF2-40B4-BE49-F238E27FC236}">
                <a16:creationId xmlns:a16="http://schemas.microsoft.com/office/drawing/2014/main" id="{E6C57836-126B-4938-8C7A-3C3BCB59D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1066164"/>
            <a:ext cx="6765949"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VE Day: Bette Williamson, 90, sees teenage face on stamp - BBC News">
            <a:extLst>
              <a:ext uri="{FF2B5EF4-FFF2-40B4-BE49-F238E27FC236}">
                <a16:creationId xmlns:a16="http://schemas.microsoft.com/office/drawing/2014/main" id="{D528C788-6A70-40FF-9AF0-81BF30878D2A}"/>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5339" y="1603027"/>
            <a:ext cx="6127287" cy="407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37716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0" y="0"/>
            <a:ext cx="10901548" cy="1325563"/>
          </a:xfrm>
        </p:spPr>
        <p:txBody>
          <a:bodyPr>
            <a:normAutofit/>
          </a:bodyPr>
          <a:lstStyle/>
          <a:p>
            <a:r>
              <a:rPr lang="en-GB" sz="2800"/>
              <a:t>The American Dream 1945: reality or illusion? What exactly is the American dream? </a:t>
            </a:r>
          </a:p>
        </p:txBody>
      </p:sp>
      <p:pic>
        <p:nvPicPr>
          <p:cNvPr id="4" name="C48aGtPIuZo"/>
          <p:cNvPicPr>
            <a:picLocks noGrp="1" noRot="1" noChangeAspect="1"/>
          </p:cNvPicPr>
          <p:nvPr>
            <p:ph idx="1"/>
            <a:videoFile r:link="rId1"/>
          </p:nvPr>
        </p:nvPicPr>
        <p:blipFill>
          <a:blip r:embed="rId4"/>
          <a:stretch>
            <a:fillRect/>
          </a:stretch>
        </p:blipFill>
        <p:spPr>
          <a:xfrm>
            <a:off x="5807034" y="1114391"/>
            <a:ext cx="6384966" cy="5708031"/>
          </a:xfrm>
          <a:prstGeom prst="rect">
            <a:avLst/>
          </a:prstGeom>
        </p:spPr>
      </p:pic>
      <p:pic>
        <p:nvPicPr>
          <p:cNvPr id="6" name="Online Media 5" title="What Happened to the American Dream?">
            <a:hlinkClick r:id="" action="ppaction://media"/>
            <a:extLst>
              <a:ext uri="{FF2B5EF4-FFF2-40B4-BE49-F238E27FC236}">
                <a16:creationId xmlns:a16="http://schemas.microsoft.com/office/drawing/2014/main" id="{F2EA92C5-68DB-4192-919A-FE3BCABF8AE4}"/>
              </a:ext>
            </a:extLst>
          </p:cNvPr>
          <p:cNvPicPr>
            <a:picLocks noRot="1" noChangeAspect="1"/>
          </p:cNvPicPr>
          <p:nvPr>
            <a:videoFile r:link="rId2"/>
          </p:nvPr>
        </p:nvPicPr>
        <p:blipFill>
          <a:blip r:embed="rId5"/>
          <a:stretch>
            <a:fillRect/>
          </a:stretch>
        </p:blipFill>
        <p:spPr>
          <a:xfrm>
            <a:off x="33647" y="1845481"/>
            <a:ext cx="5643253" cy="4339419"/>
          </a:xfrm>
          <a:prstGeom prst="rect">
            <a:avLst/>
          </a:prstGeom>
        </p:spPr>
      </p:pic>
    </p:spTree>
    <p:extLst>
      <p:ext uri="{BB962C8B-B14F-4D97-AF65-F5344CB8AC3E}">
        <p14:creationId xmlns:p14="http://schemas.microsoft.com/office/powerpoint/2010/main" val="402447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E0D11C56-894F-4398-8AD2-43357008C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76">
            <a:extLst>
              <a:ext uri="{FF2B5EF4-FFF2-40B4-BE49-F238E27FC236}">
                <a16:creationId xmlns:a16="http://schemas.microsoft.com/office/drawing/2014/main" id="{D180FC7C-0771-46FB-819A-9A0CE95B0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a:stretch/>
        </p:blipFill>
        <p:spPr>
          <a:xfrm>
            <a:off x="4564001" y="0"/>
            <a:ext cx="7627999" cy="1441450"/>
          </a:xfrm>
          <a:prstGeom prst="rect">
            <a:avLst/>
          </a:prstGeom>
        </p:spPr>
      </p:pic>
      <p:sp>
        <p:nvSpPr>
          <p:cNvPr id="2" name="Title 1"/>
          <p:cNvSpPr>
            <a:spLocks noGrp="1"/>
          </p:cNvSpPr>
          <p:nvPr>
            <p:ph type="title"/>
          </p:nvPr>
        </p:nvSpPr>
        <p:spPr>
          <a:xfrm>
            <a:off x="4673600" y="764373"/>
            <a:ext cx="6832600" cy="1293028"/>
          </a:xfrm>
        </p:spPr>
        <p:txBody>
          <a:bodyPr vert="horz" lIns="91440" tIns="45720" rIns="91440" bIns="45720" rtlCol="0">
            <a:normAutofit/>
          </a:bodyPr>
          <a:lstStyle/>
          <a:p>
            <a:r>
              <a:rPr lang="en-US" sz="3700" kern="1200" cap="all" baseline="0">
                <a:latin typeface="+mj-lt"/>
                <a:ea typeface="+mj-ea"/>
                <a:cs typeface="+mj-cs"/>
              </a:rPr>
              <a:t>The American Dream 1945 : reality or illusion? </a:t>
            </a:r>
          </a:p>
        </p:txBody>
      </p:sp>
      <p:pic>
        <p:nvPicPr>
          <p:cNvPr id="1030" name="Picture 6" descr="What Does the American Dream Mean to You? | Janice S. Ellis, Ph.D.">
            <a:extLst>
              <a:ext uri="{FF2B5EF4-FFF2-40B4-BE49-F238E27FC236}">
                <a16:creationId xmlns:a16="http://schemas.microsoft.com/office/drawing/2014/main" id="{09FE8831-E23E-4708-882F-9480AE58AE9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
          <a:stretch/>
        </p:blipFill>
        <p:spPr bwMode="auto">
          <a:xfrm>
            <a:off x="20" y="10"/>
            <a:ext cx="4079349" cy="1645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ioting in Minneapolis over Police Killing Highlights America's ...">
            <a:extLst>
              <a:ext uri="{FF2B5EF4-FFF2-40B4-BE49-F238E27FC236}">
                <a16:creationId xmlns:a16="http://schemas.microsoft.com/office/drawing/2014/main" id="{E8F64B4E-36A6-462A-BEC0-68BD21A0621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 y="1737360"/>
            <a:ext cx="407934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CFF8B72-5172-47B4-8209-3E3D05E4504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
          <a:stretch/>
        </p:blipFill>
        <p:spPr bwMode="auto">
          <a:xfrm>
            <a:off x="20" y="3474720"/>
            <a:ext cx="407934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Does The American Dream Mean? | Pop Culture by Dictionary.com">
            <a:extLst>
              <a:ext uri="{FF2B5EF4-FFF2-40B4-BE49-F238E27FC236}">
                <a16:creationId xmlns:a16="http://schemas.microsoft.com/office/drawing/2014/main" id="{37619012-4249-435B-82B4-C44F5E5D862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4"/>
          <a:stretch/>
        </p:blipFill>
        <p:spPr bwMode="auto">
          <a:xfrm>
            <a:off x="20" y="5212080"/>
            <a:ext cx="4079349" cy="16459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7398BA0-967D-427A-90CC-DF77E1D88982}"/>
              </a:ext>
            </a:extLst>
          </p:cNvPr>
          <p:cNvSpPr>
            <a:spLocks noGrp="1"/>
          </p:cNvSpPr>
          <p:nvPr>
            <p:ph idx="1"/>
          </p:nvPr>
        </p:nvSpPr>
        <p:spPr>
          <a:xfrm>
            <a:off x="4673600" y="2194560"/>
            <a:ext cx="6832600" cy="4024125"/>
          </a:xfrm>
        </p:spPr>
        <p:txBody>
          <a:bodyPr vert="horz" lIns="91440" tIns="45720" rIns="91440" bIns="45720" rtlCol="0">
            <a:normAutofit lnSpcReduction="10000"/>
          </a:bodyPr>
          <a:lstStyle/>
          <a:p>
            <a:pPr marL="0" indent="0">
              <a:buNone/>
            </a:pPr>
            <a:r>
              <a:rPr lang="en-US">
                <a:effectLst/>
              </a:rPr>
              <a:t>The idea of the American Dream is a controversial topic – at its very base the American dream can be summed up as…</a:t>
            </a:r>
          </a:p>
          <a:p>
            <a:endParaRPr lang="en-US"/>
          </a:p>
          <a:p>
            <a:pPr marL="0" indent="0">
              <a:buNone/>
            </a:pPr>
            <a:r>
              <a:rPr lang="en-US">
                <a:effectLst/>
              </a:rPr>
              <a:t>American</a:t>
            </a:r>
            <a:r>
              <a:rPr lang="en-US"/>
              <a:t>s</a:t>
            </a:r>
            <a:r>
              <a:rPr lang="en-US">
                <a:effectLst/>
              </a:rPr>
              <a:t> …“dream of a land in which life should be better and richer and fuller for every man, with opportunity for each according to his ability or achievement”</a:t>
            </a:r>
          </a:p>
          <a:p>
            <a:r>
              <a:rPr lang="en-US" i="1"/>
              <a:t>James Truslow Adams 1931</a:t>
            </a:r>
          </a:p>
          <a:p>
            <a:endParaRPr lang="en-US" i="1"/>
          </a:p>
          <a:p>
            <a:pPr marL="0" indent="0">
              <a:buNone/>
            </a:pPr>
            <a:r>
              <a:rPr lang="en-US"/>
              <a:t>Our aim today is to investigate whether the American Dream was a reality in 1945</a:t>
            </a:r>
          </a:p>
        </p:txBody>
      </p:sp>
    </p:spTree>
    <p:extLst>
      <p:ext uri="{BB962C8B-B14F-4D97-AF65-F5344CB8AC3E}">
        <p14:creationId xmlns:p14="http://schemas.microsoft.com/office/powerpoint/2010/main" val="332726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1321-FD88-4859-9DF5-5B949FB53E0A}"/>
              </a:ext>
            </a:extLst>
          </p:cNvPr>
          <p:cNvSpPr>
            <a:spLocks noGrp="1"/>
          </p:cNvSpPr>
          <p:nvPr>
            <p:ph type="title"/>
          </p:nvPr>
        </p:nvSpPr>
        <p:spPr>
          <a:xfrm>
            <a:off x="4673600" y="764373"/>
            <a:ext cx="6832600" cy="1293028"/>
          </a:xfrm>
        </p:spPr>
        <p:txBody>
          <a:bodyPr>
            <a:normAutofit/>
          </a:bodyPr>
          <a:lstStyle/>
          <a:p>
            <a:r>
              <a:rPr lang="en-GB"/>
              <a:t>Why this topic for virtual students day?</a:t>
            </a:r>
          </a:p>
        </p:txBody>
      </p:sp>
      <p:pic>
        <p:nvPicPr>
          <p:cNvPr id="2052" name="Picture 4" descr="11 Photos Of VJ Day Celebrations | Imperial War Museums">
            <a:extLst>
              <a:ext uri="{FF2B5EF4-FFF2-40B4-BE49-F238E27FC236}">
                <a16:creationId xmlns:a16="http://schemas.microsoft.com/office/drawing/2014/main" id="{21C89D15-5C0F-4625-8785-C6360F905C1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30705" y="1101969"/>
            <a:ext cx="3577880" cy="2441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protesters stands by a fire near the White House in Washington DC. Photo: 31 May 2020">
            <a:extLst>
              <a:ext uri="{FF2B5EF4-FFF2-40B4-BE49-F238E27FC236}">
                <a16:creationId xmlns:a16="http://schemas.microsoft.com/office/drawing/2014/main" id="{C6A3C6B7-32C2-4F49-9D62-A2C568E14C3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0705" y="3763108"/>
            <a:ext cx="3577880" cy="21804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95DF100-572F-4F88-A077-9D32C16FA571}"/>
              </a:ext>
            </a:extLst>
          </p:cNvPr>
          <p:cNvSpPr>
            <a:spLocks noGrp="1"/>
          </p:cNvSpPr>
          <p:nvPr>
            <p:ph idx="1"/>
          </p:nvPr>
        </p:nvSpPr>
        <p:spPr>
          <a:xfrm>
            <a:off x="4673600" y="2194560"/>
            <a:ext cx="6832600" cy="4024125"/>
          </a:xfrm>
        </p:spPr>
        <p:txBody>
          <a:bodyPr vert="horz" lIns="91440" tIns="45720" rIns="91440" bIns="45720" rtlCol="0" anchor="t">
            <a:normAutofit fontScale="92500"/>
          </a:bodyPr>
          <a:lstStyle/>
          <a:p>
            <a:r>
              <a:rPr lang="en-GB"/>
              <a:t>This topic is particularly important for our USA side of the course </a:t>
            </a:r>
          </a:p>
          <a:p>
            <a:endParaRPr lang="en-GB"/>
          </a:p>
          <a:p>
            <a:r>
              <a:rPr lang="en-GB"/>
              <a:t>In September we will start the unit by looking in more detail at the World and The USA in 1945 but this activity will give you the opportunity to push your own knowledge and prepare yourself for this unit.</a:t>
            </a:r>
          </a:p>
          <a:p>
            <a:endParaRPr lang="en-GB"/>
          </a:p>
          <a:p>
            <a:r>
              <a:rPr lang="en-GB"/>
              <a:t>Also given the recent developments in America we also thought it would be relevant to engage with the on going debate of the American Dream.</a:t>
            </a:r>
          </a:p>
        </p:txBody>
      </p:sp>
    </p:spTree>
    <p:extLst>
      <p:ext uri="{BB962C8B-B14F-4D97-AF65-F5344CB8AC3E}">
        <p14:creationId xmlns:p14="http://schemas.microsoft.com/office/powerpoint/2010/main" val="3171287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FFF8D3-2EF3-4286-935A-D01BE3C8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CD8CCB43-545E-4064-8BB8-5C492D0F5F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1"/>
          <p:cNvSpPr>
            <a:spLocks noGrp="1"/>
          </p:cNvSpPr>
          <p:nvPr>
            <p:ph type="title"/>
          </p:nvPr>
        </p:nvSpPr>
        <p:spPr>
          <a:xfrm>
            <a:off x="664632" y="197222"/>
            <a:ext cx="3306744" cy="1293028"/>
          </a:xfrm>
        </p:spPr>
        <p:txBody>
          <a:bodyPr>
            <a:normAutofit/>
          </a:bodyPr>
          <a:lstStyle/>
          <a:p>
            <a:r>
              <a:rPr lang="en-GB" sz="2700">
                <a:solidFill>
                  <a:schemeClr val="bg1"/>
                </a:solidFill>
              </a:rPr>
              <a:t>The situation for the </a:t>
            </a:r>
            <a:r>
              <a:rPr lang="en-GB" sz="2700" err="1">
                <a:solidFill>
                  <a:schemeClr val="bg1"/>
                </a:solidFill>
              </a:rPr>
              <a:t>usa</a:t>
            </a:r>
            <a:r>
              <a:rPr lang="en-GB" sz="2700">
                <a:solidFill>
                  <a:schemeClr val="bg1"/>
                </a:solidFill>
              </a:rPr>
              <a:t> in 1945?</a:t>
            </a:r>
          </a:p>
        </p:txBody>
      </p:sp>
      <p:sp>
        <p:nvSpPr>
          <p:cNvPr id="3" name="Content Placeholder 2">
            <a:extLst>
              <a:ext uri="{FF2B5EF4-FFF2-40B4-BE49-F238E27FC236}">
                <a16:creationId xmlns:a16="http://schemas.microsoft.com/office/drawing/2014/main" id="{55172228-D044-4819-90FF-ABE1F30FA650}"/>
              </a:ext>
            </a:extLst>
          </p:cNvPr>
          <p:cNvSpPr>
            <a:spLocks noGrp="1"/>
          </p:cNvSpPr>
          <p:nvPr>
            <p:ph idx="1"/>
          </p:nvPr>
        </p:nvSpPr>
        <p:spPr>
          <a:xfrm>
            <a:off x="266700" y="1638672"/>
            <a:ext cx="4049977" cy="4814795"/>
          </a:xfrm>
        </p:spPr>
        <p:txBody>
          <a:bodyPr vert="horz" lIns="91440" tIns="45720" rIns="91440" bIns="45720" rtlCol="0" anchor="t">
            <a:normAutofit fontScale="85000" lnSpcReduction="20000"/>
          </a:bodyPr>
          <a:lstStyle/>
          <a:p>
            <a:r>
              <a:rPr lang="en-GB" sz="1600">
                <a:solidFill>
                  <a:schemeClr val="bg1"/>
                </a:solidFill>
              </a:rPr>
              <a:t>In May 1945 WW2 in Europe ended. In August 1946 WW2 in Japan ended after the dropping of atomic weapons on  Hiroshima and Nagasaki.</a:t>
            </a:r>
          </a:p>
          <a:p>
            <a:endParaRPr lang="en-GB" sz="1600">
              <a:solidFill>
                <a:schemeClr val="bg1"/>
              </a:solidFill>
            </a:endParaRPr>
          </a:p>
          <a:p>
            <a:r>
              <a:rPr lang="en-GB" sz="1600">
                <a:solidFill>
                  <a:schemeClr val="bg1"/>
                </a:solidFill>
              </a:rPr>
              <a:t> The USA emerged from WW2 in a unique position in the fact it actually strengthened the country</a:t>
            </a:r>
          </a:p>
          <a:p>
            <a:endParaRPr lang="en-GB" sz="1600">
              <a:solidFill>
                <a:schemeClr val="bg1"/>
              </a:solidFill>
            </a:endParaRPr>
          </a:p>
          <a:p>
            <a:r>
              <a:rPr lang="en-GB" sz="1600">
                <a:solidFill>
                  <a:schemeClr val="bg1"/>
                </a:solidFill>
              </a:rPr>
              <a:t>World War 2 was seen as a good war for the USA – in comparison to other countries their economy was booming,  they have limited fatalities and they have military superiority being the only country to have an atomic weapon</a:t>
            </a:r>
          </a:p>
          <a:p>
            <a:endParaRPr lang="en-GB" sz="1600">
              <a:solidFill>
                <a:schemeClr val="bg1"/>
              </a:solidFill>
            </a:endParaRPr>
          </a:p>
          <a:p>
            <a:r>
              <a:rPr lang="en-GB" sz="1600">
                <a:solidFill>
                  <a:schemeClr val="bg1"/>
                </a:solidFill>
              </a:rPr>
              <a:t>This feeling of superiority is often referred to as ‘American exceptionalism’ – unifying the nation in the idea that America is the greatest in the world</a:t>
            </a:r>
          </a:p>
          <a:p>
            <a:endParaRPr lang="en-GB" sz="1600">
              <a:solidFill>
                <a:schemeClr val="bg1"/>
              </a:solidFill>
            </a:endParaRPr>
          </a:p>
          <a:p>
            <a:r>
              <a:rPr lang="en-GB" sz="1600">
                <a:solidFill>
                  <a:schemeClr val="bg1"/>
                </a:solidFill>
              </a:rPr>
              <a:t>But what was the society of 1945 like and how did this idea of exceptionalism impact on people's lives?</a:t>
            </a:r>
          </a:p>
        </p:txBody>
      </p:sp>
      <p:sp useBgFill="1">
        <p:nvSpPr>
          <p:cNvPr id="15" name="Rounded Rectangle 14">
            <a:extLst>
              <a:ext uri="{FF2B5EF4-FFF2-40B4-BE49-F238E27FC236}">
                <a16:creationId xmlns:a16="http://schemas.microsoft.com/office/drawing/2014/main" id="{E6C57836-126B-4938-8C7A-3C3BCB59D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1066164"/>
            <a:ext cx="6765949"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A4E22FB7-EB63-4983-808C-306B72974BB2}"/>
              </a:ext>
            </a:extLst>
          </p:cNvPr>
          <p:cNvPicPr>
            <a:picLocks noChangeAspect="1"/>
          </p:cNvPicPr>
          <p:nvPr/>
        </p:nvPicPr>
        <p:blipFill>
          <a:blip r:embed="rId3"/>
          <a:stretch>
            <a:fillRect/>
          </a:stretch>
        </p:blipFill>
        <p:spPr>
          <a:xfrm>
            <a:off x="4955339" y="1403890"/>
            <a:ext cx="6127287" cy="4472918"/>
          </a:xfrm>
          <a:prstGeom prst="rect">
            <a:avLst/>
          </a:prstGeom>
        </p:spPr>
      </p:pic>
      <p:sp>
        <p:nvSpPr>
          <p:cNvPr id="5" name="TextBox 4"/>
          <p:cNvSpPr txBox="1"/>
          <p:nvPr/>
        </p:nvSpPr>
        <p:spPr>
          <a:xfrm>
            <a:off x="9170377" y="2708031"/>
            <a:ext cx="1916723" cy="923330"/>
          </a:xfrm>
          <a:prstGeom prst="rect">
            <a:avLst/>
          </a:prstGeom>
          <a:noFill/>
        </p:spPr>
        <p:txBody>
          <a:bodyPr wrap="square" rtlCol="0">
            <a:spAutoFit/>
          </a:bodyPr>
          <a:lstStyle/>
          <a:p>
            <a:pPr>
              <a:spcAft>
                <a:spcPts val="600"/>
              </a:spcAft>
            </a:pPr>
            <a:r>
              <a:rPr lang="en-GB"/>
              <a:t>Picture of crowds on VE day in 1945.</a:t>
            </a:r>
          </a:p>
        </p:txBody>
      </p:sp>
    </p:spTree>
    <p:extLst>
      <p:ext uri="{BB962C8B-B14F-4D97-AF65-F5344CB8AC3E}">
        <p14:creationId xmlns:p14="http://schemas.microsoft.com/office/powerpoint/2010/main" val="236585355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J Day | The National WWII Museum | New Orleans">
            <a:extLst>
              <a:ext uri="{FF2B5EF4-FFF2-40B4-BE49-F238E27FC236}">
                <a16:creationId xmlns:a16="http://schemas.microsoft.com/office/drawing/2014/main" id="{2A0EB941-4998-4E46-8811-EE47C024CC80}"/>
              </a:ext>
            </a:extLst>
          </p:cNvPr>
          <p:cNvPicPr>
            <a:picLocks noChangeAspect="1" noChangeArrowheads="1"/>
          </p:cNvPicPr>
          <p:nvPr/>
        </p:nvPicPr>
        <p:blipFill rotWithShape="1">
          <a:blip r:embed="rId2" cstate="screen">
            <a:alphaModFix amt="30000"/>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5725F1-CE51-412C-8A4A-804AE544F9D4}"/>
              </a:ext>
            </a:extLst>
          </p:cNvPr>
          <p:cNvSpPr>
            <a:spLocks noGrp="1"/>
          </p:cNvSpPr>
          <p:nvPr>
            <p:ph type="title"/>
          </p:nvPr>
        </p:nvSpPr>
        <p:spPr>
          <a:xfrm>
            <a:off x="2895600" y="764373"/>
            <a:ext cx="8610600" cy="1293028"/>
          </a:xfrm>
        </p:spPr>
        <p:txBody>
          <a:bodyPr>
            <a:normAutofit/>
          </a:bodyPr>
          <a:lstStyle/>
          <a:p>
            <a:r>
              <a:rPr lang="en-GB"/>
              <a:t>TASK INFORMATION</a:t>
            </a:r>
          </a:p>
        </p:txBody>
      </p:sp>
      <p:sp>
        <p:nvSpPr>
          <p:cNvPr id="3" name="Content Placeholder 2">
            <a:extLst>
              <a:ext uri="{FF2B5EF4-FFF2-40B4-BE49-F238E27FC236}">
                <a16:creationId xmlns:a16="http://schemas.microsoft.com/office/drawing/2014/main" id="{3CCA55C7-B31F-4AD0-BB57-4DDBF204ADC9}"/>
              </a:ext>
            </a:extLst>
          </p:cNvPr>
          <p:cNvSpPr>
            <a:spLocks noGrp="1"/>
          </p:cNvSpPr>
          <p:nvPr>
            <p:ph idx="1"/>
          </p:nvPr>
        </p:nvSpPr>
        <p:spPr>
          <a:xfrm>
            <a:off x="685800" y="2194560"/>
            <a:ext cx="10820400" cy="4024125"/>
          </a:xfrm>
        </p:spPr>
        <p:txBody>
          <a:bodyPr vert="horz" lIns="91440" tIns="45720" rIns="91440" bIns="45720" rtlCol="0" anchor="t">
            <a:normAutofit fontScale="92500"/>
          </a:bodyPr>
          <a:lstStyle/>
          <a:p>
            <a:r>
              <a:rPr lang="en-GB" dirty="0"/>
              <a:t>Today we are going to investigate and evaluate the situation for four groups from American society</a:t>
            </a:r>
          </a:p>
          <a:p>
            <a:endParaRPr lang="en-GB"/>
          </a:p>
          <a:p>
            <a:r>
              <a:rPr lang="en-GB" dirty="0"/>
              <a:t>You will be given information on the slides and we have also included additional reading and watching to help you develop your understanding further</a:t>
            </a:r>
          </a:p>
          <a:p>
            <a:endParaRPr lang="en-GB"/>
          </a:p>
          <a:p>
            <a:r>
              <a:rPr lang="en-GB" dirty="0"/>
              <a:t>We have suggested that you might want to note your ideas down on a mind map as presented on the next slide</a:t>
            </a:r>
          </a:p>
          <a:p>
            <a:endParaRPr lang="en-GB"/>
          </a:p>
          <a:p>
            <a:r>
              <a:rPr lang="en-GB" dirty="0"/>
              <a:t>If you complete your mind map and would like us to have a look you can email to </a:t>
            </a:r>
            <a:r>
              <a:rPr lang="en-GB" dirty="0">
                <a:ea typeface="+mn-lt"/>
                <a:cs typeface="+mn-lt"/>
              </a:rPr>
              <a:t>History@xaverian.ac.uk</a:t>
            </a:r>
          </a:p>
        </p:txBody>
      </p:sp>
    </p:spTree>
    <p:extLst>
      <p:ext uri="{BB962C8B-B14F-4D97-AF65-F5344CB8AC3E}">
        <p14:creationId xmlns:p14="http://schemas.microsoft.com/office/powerpoint/2010/main" val="235788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American women in World War II - Wikipedia">
            <a:extLst>
              <a:ext uri="{FF2B5EF4-FFF2-40B4-BE49-F238E27FC236}">
                <a16:creationId xmlns:a16="http://schemas.microsoft.com/office/drawing/2014/main" id="{67E12391-272A-404F-96E7-488853DD7B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9271" y="461029"/>
            <a:ext cx="1601788" cy="206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76" name="Picture 4" descr="11507-10 - Poster, World War II, G.I. Bill of Rights">
            <a:extLst>
              <a:ext uri="{FF2B5EF4-FFF2-40B4-BE49-F238E27FC236}">
                <a16:creationId xmlns:a16="http://schemas.microsoft.com/office/drawing/2014/main" id="{37467DC9-C907-4E24-8207-B565DC37B2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1885" y="637050"/>
            <a:ext cx="1828800" cy="20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78" name="Picture 6" descr="Women in World War II - Wikipedia">
            <a:extLst>
              <a:ext uri="{FF2B5EF4-FFF2-40B4-BE49-F238E27FC236}">
                <a16:creationId xmlns:a16="http://schemas.microsoft.com/office/drawing/2014/main" id="{32DC31A3-1E8E-4139-A59C-1EA4EC19DD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73087" y="461029"/>
            <a:ext cx="2742225" cy="217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79" name="Picture 7" descr="History At a Glance: Women in World War II | The National WWII ...">
            <a:extLst>
              <a:ext uri="{FF2B5EF4-FFF2-40B4-BE49-F238E27FC236}">
                <a16:creationId xmlns:a16="http://schemas.microsoft.com/office/drawing/2014/main" id="{E4366A9E-000B-42DB-969F-5ED8BAD82B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32976" y="1614207"/>
            <a:ext cx="2982309" cy="217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itle 1">
            <a:extLst>
              <a:ext uri="{FF2B5EF4-FFF2-40B4-BE49-F238E27FC236}">
                <a16:creationId xmlns:a16="http://schemas.microsoft.com/office/drawing/2014/main" id="{06DAFFC3-1910-4730-B233-9B16764178DC}"/>
              </a:ext>
            </a:extLst>
          </p:cNvPr>
          <p:cNvSpPr>
            <a:spLocks noGrp="1"/>
          </p:cNvSpPr>
          <p:nvPr>
            <p:ph type="title"/>
          </p:nvPr>
        </p:nvSpPr>
        <p:spPr>
          <a:xfrm>
            <a:off x="3211830" y="2782486"/>
            <a:ext cx="5768340" cy="1293028"/>
          </a:xfrm>
        </p:spPr>
        <p:txBody>
          <a:bodyPr>
            <a:normAutofit fontScale="90000"/>
          </a:bodyPr>
          <a:lstStyle/>
          <a:p>
            <a:pPr algn="ctr"/>
            <a:r>
              <a:rPr lang="en-GB" dirty="0"/>
              <a:t>THE AMERICAN DREAM IN 1945 – REALITY OR ILLUSION?</a:t>
            </a:r>
          </a:p>
        </p:txBody>
      </p:sp>
      <p:sp>
        <p:nvSpPr>
          <p:cNvPr id="4" name="TextBox 3">
            <a:extLst>
              <a:ext uri="{FF2B5EF4-FFF2-40B4-BE49-F238E27FC236}">
                <a16:creationId xmlns:a16="http://schemas.microsoft.com/office/drawing/2014/main" id="{315BB4F5-242C-4671-A2C8-F9DF2A6B9A4E}"/>
              </a:ext>
            </a:extLst>
          </p:cNvPr>
          <p:cNvSpPr txBox="1"/>
          <p:nvPr/>
        </p:nvSpPr>
        <p:spPr>
          <a:xfrm>
            <a:off x="1196105" y="75951"/>
            <a:ext cx="2256312" cy="369332"/>
          </a:xfrm>
          <a:prstGeom prst="rect">
            <a:avLst/>
          </a:prstGeom>
          <a:noFill/>
        </p:spPr>
        <p:txBody>
          <a:bodyPr wrap="square" rtlCol="0">
            <a:spAutoFit/>
          </a:bodyPr>
          <a:lstStyle/>
          <a:p>
            <a:r>
              <a:rPr lang="en-GB"/>
              <a:t>Returning soldiers</a:t>
            </a:r>
          </a:p>
        </p:txBody>
      </p:sp>
      <p:sp>
        <p:nvSpPr>
          <p:cNvPr id="5" name="TextBox 4">
            <a:extLst>
              <a:ext uri="{FF2B5EF4-FFF2-40B4-BE49-F238E27FC236}">
                <a16:creationId xmlns:a16="http://schemas.microsoft.com/office/drawing/2014/main" id="{4944C975-2C04-4BAF-A6D2-6AD8C703EA5B}"/>
              </a:ext>
            </a:extLst>
          </p:cNvPr>
          <p:cNvSpPr txBox="1"/>
          <p:nvPr/>
        </p:nvSpPr>
        <p:spPr>
          <a:xfrm>
            <a:off x="8942458" y="54990"/>
            <a:ext cx="2256312" cy="369332"/>
          </a:xfrm>
          <a:prstGeom prst="rect">
            <a:avLst/>
          </a:prstGeom>
          <a:noFill/>
        </p:spPr>
        <p:txBody>
          <a:bodyPr wrap="square" rtlCol="0">
            <a:spAutoFit/>
          </a:bodyPr>
          <a:lstStyle/>
          <a:p>
            <a:r>
              <a:rPr lang="en-GB"/>
              <a:t>Women</a:t>
            </a:r>
          </a:p>
        </p:txBody>
      </p:sp>
      <p:sp>
        <p:nvSpPr>
          <p:cNvPr id="6" name="TextBox 5">
            <a:extLst>
              <a:ext uri="{FF2B5EF4-FFF2-40B4-BE49-F238E27FC236}">
                <a16:creationId xmlns:a16="http://schemas.microsoft.com/office/drawing/2014/main" id="{CC8430E6-D9DE-48FB-A8DD-CC410BEACB8E}"/>
              </a:ext>
            </a:extLst>
          </p:cNvPr>
          <p:cNvSpPr txBox="1"/>
          <p:nvPr/>
        </p:nvSpPr>
        <p:spPr>
          <a:xfrm>
            <a:off x="802712" y="3674634"/>
            <a:ext cx="2256312" cy="369332"/>
          </a:xfrm>
          <a:prstGeom prst="rect">
            <a:avLst/>
          </a:prstGeom>
          <a:noFill/>
        </p:spPr>
        <p:txBody>
          <a:bodyPr wrap="square" rtlCol="0">
            <a:spAutoFit/>
          </a:bodyPr>
          <a:lstStyle/>
          <a:p>
            <a:r>
              <a:rPr lang="en-GB"/>
              <a:t>African Americans</a:t>
            </a:r>
          </a:p>
        </p:txBody>
      </p:sp>
      <p:sp>
        <p:nvSpPr>
          <p:cNvPr id="7" name="TextBox 6">
            <a:extLst>
              <a:ext uri="{FF2B5EF4-FFF2-40B4-BE49-F238E27FC236}">
                <a16:creationId xmlns:a16="http://schemas.microsoft.com/office/drawing/2014/main" id="{A94153D1-975D-4854-BB4F-16451DDD7A1A}"/>
              </a:ext>
            </a:extLst>
          </p:cNvPr>
          <p:cNvSpPr txBox="1"/>
          <p:nvPr/>
        </p:nvSpPr>
        <p:spPr>
          <a:xfrm>
            <a:off x="8892641" y="4112221"/>
            <a:ext cx="1113505" cy="369332"/>
          </a:xfrm>
          <a:prstGeom prst="rect">
            <a:avLst/>
          </a:prstGeom>
          <a:noFill/>
        </p:spPr>
        <p:txBody>
          <a:bodyPr wrap="square" rtlCol="0">
            <a:spAutoFit/>
          </a:bodyPr>
          <a:lstStyle/>
          <a:p>
            <a:pPr algn="ctr"/>
            <a:r>
              <a:rPr lang="en-GB"/>
              <a:t>The Rich</a:t>
            </a:r>
          </a:p>
        </p:txBody>
      </p:sp>
      <p:pic>
        <p:nvPicPr>
          <p:cNvPr id="3074" name="Picture 2" descr="US Army Troops Return Home WWII - YouTube">
            <a:extLst>
              <a:ext uri="{FF2B5EF4-FFF2-40B4-BE49-F238E27FC236}">
                <a16:creationId xmlns:a16="http://schemas.microsoft.com/office/drawing/2014/main" id="{8C4FB1B2-89EE-4456-BD28-BE80E501D34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553172"/>
            <a:ext cx="2256312" cy="162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75" name="Picture 3" descr="Our Boys Are Home” - American Soldiers Returning Home (WW2 Footage ...">
            <a:extLst>
              <a:ext uri="{FF2B5EF4-FFF2-40B4-BE49-F238E27FC236}">
                <a16:creationId xmlns:a16="http://schemas.microsoft.com/office/drawing/2014/main" id="{476FE4C7-EA89-42EF-ACAB-4FDEF85B88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8000" y="2052868"/>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83" name="Picture 11" descr="Civil Rights Movement timeline | Timetoast timelines">
            <a:extLst>
              <a:ext uri="{FF2B5EF4-FFF2-40B4-BE49-F238E27FC236}">
                <a16:creationId xmlns:a16="http://schemas.microsoft.com/office/drawing/2014/main" id="{D2315859-E58C-4347-8D39-AF06BE57198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3012" y="4147357"/>
            <a:ext cx="2633353" cy="174547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Segregation">
            <a:extLst>
              <a:ext uri="{FF2B5EF4-FFF2-40B4-BE49-F238E27FC236}">
                <a16:creationId xmlns:a16="http://schemas.microsoft.com/office/drawing/2014/main" id="{31EFE10C-5E81-451E-B6A0-1C0E799A98D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612" y="4157662"/>
            <a:ext cx="2224088" cy="270033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Tuskegee Airmen - Facts, History, Names, and Planes | Red Tails">
            <a:extLst>
              <a:ext uri="{FF2B5EF4-FFF2-40B4-BE49-F238E27FC236}">
                <a16:creationId xmlns:a16="http://schemas.microsoft.com/office/drawing/2014/main" id="{9C3B6136-5D13-48D6-8AB4-C5667185E8F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09705" y="5221349"/>
            <a:ext cx="2226072" cy="17242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A picture containing food&#10;&#10;Description generated with very high confidence">
            <a:extLst>
              <a:ext uri="{FF2B5EF4-FFF2-40B4-BE49-F238E27FC236}">
                <a16:creationId xmlns:a16="http://schemas.microsoft.com/office/drawing/2014/main" id="{63163760-5A3F-42F2-AB35-523E5A3AB776}"/>
              </a:ext>
            </a:extLst>
          </p:cNvPr>
          <p:cNvPicPr>
            <a:picLocks noChangeAspect="1"/>
          </p:cNvPicPr>
          <p:nvPr/>
        </p:nvPicPr>
        <p:blipFill>
          <a:blip r:embed="rId11"/>
          <a:stretch>
            <a:fillRect/>
          </a:stretch>
        </p:blipFill>
        <p:spPr>
          <a:xfrm>
            <a:off x="7295637" y="4586033"/>
            <a:ext cx="4374661" cy="2155657"/>
          </a:xfrm>
          <a:prstGeom prst="rect">
            <a:avLst/>
          </a:prstGeom>
        </p:spPr>
      </p:pic>
    </p:spTree>
    <p:extLst>
      <p:ext uri="{BB962C8B-B14F-4D97-AF65-F5344CB8AC3E}">
        <p14:creationId xmlns:p14="http://schemas.microsoft.com/office/powerpoint/2010/main" val="407090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D4E4-27EA-4D8B-8A6D-785147DD03E0}"/>
              </a:ext>
            </a:extLst>
          </p:cNvPr>
          <p:cNvSpPr>
            <a:spLocks noGrp="1"/>
          </p:cNvSpPr>
          <p:nvPr>
            <p:ph type="title"/>
          </p:nvPr>
        </p:nvSpPr>
        <p:spPr>
          <a:xfrm>
            <a:off x="150586" y="91273"/>
            <a:ext cx="11355614" cy="1293028"/>
          </a:xfrm>
        </p:spPr>
        <p:txBody>
          <a:bodyPr>
            <a:normAutofit/>
          </a:bodyPr>
          <a:lstStyle/>
          <a:p>
            <a:pPr algn="just"/>
            <a:r>
              <a:rPr lang="en-GB" sz="2800"/>
              <a:t>1945 – the American dream a reality or illusion – returning soldiers</a:t>
            </a:r>
            <a:endParaRPr lang="en-US"/>
          </a:p>
        </p:txBody>
      </p:sp>
      <p:sp>
        <p:nvSpPr>
          <p:cNvPr id="4" name="TextBox 3">
            <a:extLst>
              <a:ext uri="{FF2B5EF4-FFF2-40B4-BE49-F238E27FC236}">
                <a16:creationId xmlns:a16="http://schemas.microsoft.com/office/drawing/2014/main" id="{ECCAFD1D-2CAC-429B-8534-A731B0B58126}"/>
              </a:ext>
            </a:extLst>
          </p:cNvPr>
          <p:cNvSpPr txBox="1"/>
          <p:nvPr/>
        </p:nvSpPr>
        <p:spPr>
          <a:xfrm>
            <a:off x="221948" y="1157817"/>
            <a:ext cx="111191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ea typeface="+mn-lt"/>
                <a:cs typeface="+mn-lt"/>
              </a:rPr>
              <a:t>By 1945, out of the 140 million population of the United States: one in every nine had left their homes for training camps and three-quarters of them served overseas. Those who returned from war were promised a college education and loans for business and housing: The American Dream?</a:t>
            </a:r>
            <a:endParaRPr lang="en-GB" sz="1400">
              <a:ea typeface="+mn-lt"/>
              <a:cs typeface="+mn-lt"/>
            </a:endParaRPr>
          </a:p>
          <a:p>
            <a:endParaRPr lang="en-GB" sz="1400"/>
          </a:p>
        </p:txBody>
      </p:sp>
      <p:sp>
        <p:nvSpPr>
          <p:cNvPr id="5" name="TextBox 4">
            <a:extLst>
              <a:ext uri="{FF2B5EF4-FFF2-40B4-BE49-F238E27FC236}">
                <a16:creationId xmlns:a16="http://schemas.microsoft.com/office/drawing/2014/main" id="{E401829D-B9D2-4303-BD03-4B02BA0FFBF2}"/>
              </a:ext>
            </a:extLst>
          </p:cNvPr>
          <p:cNvSpPr txBox="1"/>
          <p:nvPr/>
        </p:nvSpPr>
        <p:spPr>
          <a:xfrm>
            <a:off x="156179" y="2012799"/>
            <a:ext cx="330411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T</a:t>
            </a:r>
            <a:r>
              <a:rPr lang="en-GB" sz="1200" b="1">
                <a:ea typeface="+mn-lt"/>
                <a:cs typeface="+mn-lt"/>
              </a:rPr>
              <a:t>he GI Bill of Rights:</a:t>
            </a:r>
            <a:r>
              <a:rPr lang="en-GB" sz="1200">
                <a:ea typeface="+mn-lt"/>
                <a:cs typeface="+mn-lt"/>
              </a:rPr>
              <a:t> The G.I. Bill of Rights, also called Servicemen’s Readjustment Act, (1944) provided various benefits to veterans of World War II. The act enabled veterans to obtain grants for school and college tuition, low-interest mortgages and small-business loans, job training and unemployment benefits. </a:t>
            </a:r>
            <a:endParaRPr lang="en-US" sz="1200"/>
          </a:p>
          <a:p>
            <a:pPr algn="l"/>
            <a:endParaRPr lang="en-GB" sz="1200"/>
          </a:p>
        </p:txBody>
      </p:sp>
      <p:sp>
        <p:nvSpPr>
          <p:cNvPr id="6" name="TextBox 5">
            <a:extLst>
              <a:ext uri="{FF2B5EF4-FFF2-40B4-BE49-F238E27FC236}">
                <a16:creationId xmlns:a16="http://schemas.microsoft.com/office/drawing/2014/main" id="{FD9D09CE-AC8B-47BD-AE21-D8E07A2492F2}"/>
              </a:ext>
            </a:extLst>
          </p:cNvPr>
          <p:cNvSpPr txBox="1"/>
          <p:nvPr/>
        </p:nvSpPr>
        <p:spPr>
          <a:xfrm>
            <a:off x="543984" y="3962400"/>
            <a:ext cx="45741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ea typeface="+mn-lt"/>
                <a:cs typeface="+mn-lt"/>
              </a:rPr>
              <a:t>Impact of returning soldiers on US education system:</a:t>
            </a:r>
            <a:r>
              <a:rPr lang="en-GB" sz="1200" dirty="0">
                <a:ea typeface="+mn-lt"/>
                <a:cs typeface="+mn-lt"/>
              </a:rPr>
              <a:t> The </a:t>
            </a:r>
            <a:r>
              <a:rPr lang="en-GB" sz="1200" dirty="0" err="1">
                <a:ea typeface="+mn-lt"/>
                <a:cs typeface="+mn-lt"/>
              </a:rPr>
              <a:t>groundbreaking</a:t>
            </a:r>
            <a:r>
              <a:rPr lang="en-GB" sz="1200" dirty="0">
                <a:ea typeface="+mn-lt"/>
                <a:cs typeface="+mn-lt"/>
              </a:rPr>
              <a:t> GI Bill of Rights guaranteed an education to all returning veterans. This ‘opened up’ the exclusive campuses for the masses and the once unreachable dream of a college education became attainable for all. Financial assistance from the US government brought a college education to within reach of millions of returning soldiers who would otherwise have gone directly into trades or blue-collar jobs. In addition, the Veterans Administration paid the university up to $500 a year for tuition, books and other training costs. </a:t>
            </a:r>
            <a:endParaRPr lang="en-US" sz="1200" dirty="0"/>
          </a:p>
          <a:p>
            <a:pPr algn="l"/>
            <a:endParaRPr lang="en-GB" sz="1200"/>
          </a:p>
        </p:txBody>
      </p:sp>
      <p:sp>
        <p:nvSpPr>
          <p:cNvPr id="7" name="TextBox 6">
            <a:extLst>
              <a:ext uri="{FF2B5EF4-FFF2-40B4-BE49-F238E27FC236}">
                <a16:creationId xmlns:a16="http://schemas.microsoft.com/office/drawing/2014/main" id="{01B36823-8EBA-4AE0-861D-1251A752A2FE}"/>
              </a:ext>
            </a:extLst>
          </p:cNvPr>
          <p:cNvSpPr txBox="1"/>
          <p:nvPr/>
        </p:nvSpPr>
        <p:spPr>
          <a:xfrm>
            <a:off x="6015567" y="1898651"/>
            <a:ext cx="573828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Gothic"/>
                <a:cs typeface="Times New Roman"/>
              </a:rPr>
              <a:t>Experience of African-American returning soldiers:</a:t>
            </a:r>
            <a:r>
              <a:rPr lang="en-US" sz="1200">
                <a:latin typeface="Century Gothic"/>
                <a:cs typeface="Times New Roman"/>
              </a:rPr>
              <a:t> The experience of African-American US soldiers returning home after the war was often very negative. There were multiple veterans who were attacked, often by drivers or fellow-passengers on the buses and trains transporting them back to their homes. Many more soon </a:t>
            </a:r>
            <a:r>
              <a:rPr lang="en-US" sz="1200" err="1">
                <a:latin typeface="Century Gothic"/>
                <a:cs typeface="Times New Roman"/>
              </a:rPr>
              <a:t>realised</a:t>
            </a:r>
            <a:r>
              <a:rPr lang="en-US" sz="1200">
                <a:latin typeface="Century Gothic"/>
                <a:cs typeface="Times New Roman"/>
              </a:rPr>
              <a:t> that the G.I. Bill had been constructed in such a way that most of its benefits including mortgage support, college tuition, and business loans could be denied to them. On February 12, 1946, hours after being honorably discharged from the United States Army, US soldier </a:t>
            </a:r>
            <a:r>
              <a:rPr lang="en-US" sz="1200" err="1">
                <a:latin typeface="Century Gothic"/>
                <a:cs typeface="Times New Roman"/>
              </a:rPr>
              <a:t>Issac</a:t>
            </a:r>
            <a:r>
              <a:rPr lang="en-US" sz="1200">
                <a:latin typeface="Century Gothic"/>
                <a:cs typeface="Times New Roman"/>
              </a:rPr>
              <a:t> Woodard was attacked while still in uniform by South Carolina police as he was taking a bus home. The attack and his injuries sparked national outrage and prompted the beginnings of the civil rights movement in the United States. The attack left Woodard completely and permanently blind. Due to South Carolina's reluctance to pursue the case, President Harry S. Truman ordered a federal investigation. The sheriff, Lynwood Shull, was indicted and went to trial in federal court in South Carolina, where he was acquitted by an all-white jury.</a:t>
            </a:r>
          </a:p>
        </p:txBody>
      </p:sp>
      <p:pic>
        <p:nvPicPr>
          <p:cNvPr id="11" name="Picture 11" descr="A group of people standing in a newspaper&#10;&#10;Description generated with very high confidence">
            <a:extLst>
              <a:ext uri="{FF2B5EF4-FFF2-40B4-BE49-F238E27FC236}">
                <a16:creationId xmlns:a16="http://schemas.microsoft.com/office/drawing/2014/main" id="{9FADF7BB-E153-4979-BF7E-D2A6BF4875C0}"/>
              </a:ext>
            </a:extLst>
          </p:cNvPr>
          <p:cNvPicPr>
            <a:picLocks noChangeAspect="1"/>
          </p:cNvPicPr>
          <p:nvPr/>
        </p:nvPicPr>
        <p:blipFill>
          <a:blip r:embed="rId2"/>
          <a:stretch>
            <a:fillRect/>
          </a:stretch>
        </p:blipFill>
        <p:spPr>
          <a:xfrm>
            <a:off x="10151533" y="4833560"/>
            <a:ext cx="2036838" cy="1920119"/>
          </a:xfrm>
          <a:prstGeom prst="rect">
            <a:avLst/>
          </a:prstGeom>
        </p:spPr>
      </p:pic>
      <p:pic>
        <p:nvPicPr>
          <p:cNvPr id="12" name="Picture 12" descr="A vintage photo of a person and person posing for a picture&#10;&#10;Description generated with high confidence">
            <a:extLst>
              <a:ext uri="{FF2B5EF4-FFF2-40B4-BE49-F238E27FC236}">
                <a16:creationId xmlns:a16="http://schemas.microsoft.com/office/drawing/2014/main" id="{C5D42E2F-C1AD-475C-B42F-16AAD0671C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638" y="2251792"/>
            <a:ext cx="2598058" cy="1169082"/>
          </a:xfrm>
          <a:prstGeom prst="rect">
            <a:avLst/>
          </a:prstGeom>
        </p:spPr>
      </p:pic>
      <p:sp>
        <p:nvSpPr>
          <p:cNvPr id="13" name="TextBox 12">
            <a:extLst>
              <a:ext uri="{FF2B5EF4-FFF2-40B4-BE49-F238E27FC236}">
                <a16:creationId xmlns:a16="http://schemas.microsoft.com/office/drawing/2014/main" id="{ABC497F9-294E-4477-8A62-03EF1D961F7D}"/>
              </a:ext>
            </a:extLst>
          </p:cNvPr>
          <p:cNvSpPr txBox="1"/>
          <p:nvPr/>
        </p:nvSpPr>
        <p:spPr>
          <a:xfrm>
            <a:off x="5111448" y="5280781"/>
            <a:ext cx="48114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u="sng">
                <a:latin typeface="Calibri"/>
              </a:rPr>
              <a:t>Further reading/viewing: </a:t>
            </a:r>
            <a:r>
              <a:rPr lang="en-GB" sz="1000">
                <a:latin typeface="Calibri"/>
                <a:cs typeface="Calibri"/>
              </a:rPr>
              <a:t> </a:t>
            </a:r>
          </a:p>
          <a:p>
            <a:pPr algn="just"/>
            <a:r>
              <a:rPr lang="en-US" sz="1000">
                <a:solidFill>
                  <a:srgbClr val="000000"/>
                </a:solidFill>
                <a:latin typeface="Calibri"/>
              </a:rPr>
              <a:t> </a:t>
            </a:r>
            <a:r>
              <a:rPr lang="en-US" sz="1000" u="sng">
                <a:latin typeface="Calibri"/>
                <a:hlinkClick r:id="rId4"/>
              </a:rPr>
              <a:t>https://www.youtube.com/watch?v=66EOCMdEqCI</a:t>
            </a:r>
            <a:r>
              <a:rPr lang="en-US" sz="1000">
                <a:latin typeface="Calibri"/>
              </a:rPr>
              <a:t> VJ day celebrations </a:t>
            </a:r>
            <a:r>
              <a:rPr lang="en-GB" sz="1000">
                <a:latin typeface="Calibri"/>
                <a:cs typeface="Calibri"/>
              </a:rPr>
              <a:t> </a:t>
            </a:r>
          </a:p>
          <a:p>
            <a:pPr algn="just"/>
            <a:r>
              <a:rPr lang="en-US" sz="1000" u="sng">
                <a:latin typeface="Calibri"/>
                <a:hlinkClick r:id="rId5"/>
              </a:rPr>
              <a:t>https://www.history.com/news/gi-bill-black-wwii-veterans-benefits</a:t>
            </a:r>
            <a:r>
              <a:rPr lang="en-US" sz="1000">
                <a:latin typeface="Calibri"/>
              </a:rPr>
              <a:t> Impact of GI Bill of Rights in African-American returning soldiers.</a:t>
            </a:r>
            <a:r>
              <a:rPr lang="en-GB" sz="1000">
                <a:latin typeface="Calibri"/>
                <a:cs typeface="Calibri"/>
              </a:rPr>
              <a:t> </a:t>
            </a:r>
          </a:p>
          <a:p>
            <a:pPr algn="just"/>
            <a:r>
              <a:rPr lang="en-US" sz="1000" u="sng">
                <a:latin typeface="Calibri"/>
                <a:hlinkClick r:id="rId6"/>
              </a:rPr>
              <a:t>https://www.khanacademy.org/humanities/us-history/postwarera/postwar-era/a/the-gi-bill</a:t>
            </a:r>
            <a:r>
              <a:rPr lang="en-US" sz="1000">
                <a:latin typeface="Calibri"/>
              </a:rPr>
              <a:t> Article on the impact of GI Bill of Rights.</a:t>
            </a:r>
            <a:r>
              <a:rPr lang="en-GB" sz="1000">
                <a:latin typeface="Calibri"/>
                <a:cs typeface="Calibri"/>
              </a:rPr>
              <a:t> </a:t>
            </a:r>
          </a:p>
        </p:txBody>
      </p:sp>
    </p:spTree>
    <p:extLst>
      <p:ext uri="{BB962C8B-B14F-4D97-AF65-F5344CB8AC3E}">
        <p14:creationId xmlns:p14="http://schemas.microsoft.com/office/powerpoint/2010/main" val="216876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D4E4-27EA-4D8B-8A6D-785147DD03E0}"/>
              </a:ext>
            </a:extLst>
          </p:cNvPr>
          <p:cNvSpPr>
            <a:spLocks noGrp="1"/>
          </p:cNvSpPr>
          <p:nvPr>
            <p:ph type="title"/>
          </p:nvPr>
        </p:nvSpPr>
        <p:spPr>
          <a:xfrm>
            <a:off x="368300" y="91273"/>
            <a:ext cx="11137900" cy="1293028"/>
          </a:xfrm>
        </p:spPr>
        <p:txBody>
          <a:bodyPr>
            <a:normAutofit/>
          </a:bodyPr>
          <a:lstStyle/>
          <a:p>
            <a:r>
              <a:rPr lang="en-GB" sz="2800"/>
              <a:t>1945 – the American dream a reality or illusion – women</a:t>
            </a:r>
          </a:p>
        </p:txBody>
      </p:sp>
      <p:pic>
        <p:nvPicPr>
          <p:cNvPr id="4" name="Picture 4" descr="A picture containing person, man, holding, yellow&#10;&#10;Description generated with very high confidence">
            <a:extLst>
              <a:ext uri="{FF2B5EF4-FFF2-40B4-BE49-F238E27FC236}">
                <a16:creationId xmlns:a16="http://schemas.microsoft.com/office/drawing/2014/main" id="{DFACA4A1-6A84-4D17-9604-C5164C156C2C}"/>
              </a:ext>
            </a:extLst>
          </p:cNvPr>
          <p:cNvPicPr>
            <a:picLocks noGrp="1" noChangeAspect="1"/>
          </p:cNvPicPr>
          <p:nvPr>
            <p:ph idx="1"/>
          </p:nvPr>
        </p:nvPicPr>
        <p:blipFill>
          <a:blip r:embed="rId2"/>
          <a:stretch>
            <a:fillRect/>
          </a:stretch>
        </p:blipFill>
        <p:spPr>
          <a:xfrm>
            <a:off x="6235985" y="896376"/>
            <a:ext cx="1943100" cy="2524125"/>
          </a:xfrm>
        </p:spPr>
      </p:pic>
      <p:sp>
        <p:nvSpPr>
          <p:cNvPr id="6" name="TextBox 5">
            <a:extLst>
              <a:ext uri="{FF2B5EF4-FFF2-40B4-BE49-F238E27FC236}">
                <a16:creationId xmlns:a16="http://schemas.microsoft.com/office/drawing/2014/main" id="{2DB64D4D-EBC0-44AE-B51D-C84E02D95F90}"/>
              </a:ext>
            </a:extLst>
          </p:cNvPr>
          <p:cNvSpPr txBox="1"/>
          <p:nvPr/>
        </p:nvSpPr>
        <p:spPr>
          <a:xfrm>
            <a:off x="123645" y="885645"/>
            <a:ext cx="633753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Some 350,000 women served in the U.S. Armed Forces in World War II, both at home and abroad. They included the Women’s Airforce Service Pilots, who on March 10, 2010, were awarded the prestigious Congressional Gold Medal. Meanwhile, widespread male enlistment left gaping holes in the industrial labor force and defense industry. Women were critical to the war effort: Between 1940 and 1945, the age of “Rosie the Riveter,” the female percentage of the U.S. workforce increased from 27 percent to nearly 37 percent, and by 1945, nearly one out of every four married women worked outside the home. World War II opened the door for women to work in more types of jobs than ever before, but with the return of male soldiers at war’s end, women, especially married women, were once again pressured to return to a life at home, a prospect that, for thousands of American women, had shifted thanks to their wartime service.</a:t>
            </a:r>
          </a:p>
        </p:txBody>
      </p:sp>
      <p:pic>
        <p:nvPicPr>
          <p:cNvPr id="7" name="Picture 7">
            <a:extLst>
              <a:ext uri="{FF2B5EF4-FFF2-40B4-BE49-F238E27FC236}">
                <a16:creationId xmlns:a16="http://schemas.microsoft.com/office/drawing/2014/main" id="{DFA1FC48-6778-4C2D-805E-813BE712C5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46" y="4215136"/>
            <a:ext cx="1894938" cy="2395878"/>
          </a:xfrm>
          <a:prstGeom prst="rect">
            <a:avLst/>
          </a:prstGeom>
        </p:spPr>
      </p:pic>
      <p:sp>
        <p:nvSpPr>
          <p:cNvPr id="8" name="TextBox 7">
            <a:extLst>
              <a:ext uri="{FF2B5EF4-FFF2-40B4-BE49-F238E27FC236}">
                <a16:creationId xmlns:a16="http://schemas.microsoft.com/office/drawing/2014/main" id="{5680C565-CAD5-42C6-93B1-34DEB3592F14}"/>
              </a:ext>
            </a:extLst>
          </p:cNvPr>
          <p:cNvSpPr txBox="1"/>
          <p:nvPr/>
        </p:nvSpPr>
        <p:spPr>
          <a:xfrm>
            <a:off x="2136478" y="3991155"/>
            <a:ext cx="9946255" cy="2878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dirty="0">
                <a:cs typeface="Segoe UI"/>
              </a:rPr>
              <a:t>Working Conditions For Women in World War II​</a:t>
            </a:r>
          </a:p>
          <a:p>
            <a:r>
              <a:rPr lang="en-US" sz="1400" dirty="0">
                <a:cs typeface="Segoe UI"/>
              </a:rPr>
              <a:t>With many fathers off fighting, mothers were faced with the burden of balancing childcare and work, and absenteeism became the symptom that caused factory owners—and the United States government—to finally acknowledge the issue. The Lanham Act of 1940 gave war-related government grants for childcare services in communities where defense production was a major industry. In 1942, Eleanor Roosevelt stepped in, encouraging her husband, Franklin D. Roosevelt, to pass the Community Facilities Act, which led to the creation of the first U.S. government-sponsored childcare center. Roosevelt also urged for reforms like staggered working hours at factories to allow working mothers to go to grocery stores—stores that were often either closed or out of stock by the time women clocked out of work. ​</a:t>
            </a:r>
          </a:p>
          <a:p>
            <a:r>
              <a:rPr lang="en-US" sz="1400" dirty="0">
                <a:cs typeface="Segoe UI"/>
              </a:rPr>
              <a:t>Not all women were treated equally in the workplace. African American women found that white women were not always welcoming at work—if they were even granted the same job opportunities in the first place—and were paid less than their white peers. Japanese American women fared even worse, as they were sent off to Japanese Internment Camps under Executive Order 9066.​</a:t>
            </a:r>
          </a:p>
        </p:txBody>
      </p:sp>
      <p:sp>
        <p:nvSpPr>
          <p:cNvPr id="9" name="TextBox 8">
            <a:extLst>
              <a:ext uri="{FF2B5EF4-FFF2-40B4-BE49-F238E27FC236}">
                <a16:creationId xmlns:a16="http://schemas.microsoft.com/office/drawing/2014/main" id="{AC9F1BD1-67BF-4D56-88AA-329881EE6FB0}"/>
              </a:ext>
            </a:extLst>
          </p:cNvPr>
          <p:cNvSpPr txBox="1"/>
          <p:nvPr/>
        </p:nvSpPr>
        <p:spPr>
          <a:xfrm>
            <a:off x="8174967" y="900022"/>
            <a:ext cx="402278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t>Research sources to further understanding</a:t>
            </a:r>
          </a:p>
          <a:p>
            <a:r>
              <a:rPr lang="en-US" sz="1400">
                <a:hlinkClick r:id="rId4"/>
              </a:rPr>
              <a:t>https://www.khanacademy.org/humanities/us-history/rise-to-world-power/us-wwii/a/american-women-and-world-war-ii</a:t>
            </a:r>
            <a:r>
              <a:rPr lang="en-US" sz="1400"/>
              <a:t> </a:t>
            </a:r>
          </a:p>
          <a:p>
            <a:r>
              <a:rPr lang="en-US" sz="1400">
                <a:hlinkClick r:id="rId5"/>
              </a:rPr>
              <a:t>https://www.nationalww2museum.org/war/articles/gender-home-front</a:t>
            </a:r>
            <a:r>
              <a:rPr lang="en-US" sz="1400"/>
              <a:t> </a:t>
            </a:r>
          </a:p>
          <a:p>
            <a:r>
              <a:rPr lang="en-US" sz="1400">
                <a:hlinkClick r:id="rId6"/>
              </a:rPr>
              <a:t>https://www.pbs.org/wgbh/americanexperience/features/tupperware-work/</a:t>
            </a:r>
            <a:r>
              <a:rPr lang="en-US" sz="1400"/>
              <a:t> </a:t>
            </a:r>
          </a:p>
          <a:p>
            <a:r>
              <a:rPr lang="en-US" sz="1400"/>
              <a:t>Women at War 1939-1945 -Netflix documentary</a:t>
            </a:r>
          </a:p>
          <a:p>
            <a:r>
              <a:rPr lang="en-US" sz="1400">
                <a:hlinkClick r:id="rId7"/>
              </a:rPr>
              <a:t>https://www.history.com/news/black-woman-army-unit-mail-world-war-ii</a:t>
            </a:r>
            <a:r>
              <a:rPr lang="en-US" sz="1400"/>
              <a:t> </a:t>
            </a:r>
          </a:p>
          <a:p>
            <a:r>
              <a:rPr lang="en-US" sz="1400">
                <a:hlinkClick r:id="rId8"/>
              </a:rPr>
              <a:t>https://www.vox.com/21264250/rosie-the-riveter-labor-wwii</a:t>
            </a:r>
            <a:r>
              <a:rPr lang="en-US" sz="1400"/>
              <a:t> </a:t>
            </a:r>
          </a:p>
        </p:txBody>
      </p:sp>
    </p:spTree>
    <p:extLst>
      <p:ext uri="{BB962C8B-B14F-4D97-AF65-F5344CB8AC3E}">
        <p14:creationId xmlns:p14="http://schemas.microsoft.com/office/powerpoint/2010/main" val="428369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36302" y="1240971"/>
            <a:ext cx="4282225" cy="263088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2987" y="0"/>
            <a:ext cx="2809838" cy="4214757"/>
          </a:xfrm>
          <a:prstGeom prst="rect">
            <a:avLst/>
          </a:prstGeom>
        </p:spPr>
      </p:pic>
      <p:sp>
        <p:nvSpPr>
          <p:cNvPr id="2" name="Title 1"/>
          <p:cNvSpPr>
            <a:spLocks noGrp="1"/>
          </p:cNvSpPr>
          <p:nvPr>
            <p:ph type="title"/>
          </p:nvPr>
        </p:nvSpPr>
        <p:spPr>
          <a:xfrm>
            <a:off x="-809896" y="0"/>
            <a:ext cx="9426387" cy="1324708"/>
          </a:xfrm>
        </p:spPr>
        <p:txBody>
          <a:bodyPr>
            <a:normAutofit/>
          </a:bodyPr>
          <a:lstStyle/>
          <a:p>
            <a:r>
              <a:rPr lang="en-GB" sz="4300" b="1">
                <a:latin typeface="Corbel" panose="020B0503020204020204" pitchFamily="34" charset="0"/>
              </a:rPr>
              <a:t>Why study History and why study History at </a:t>
            </a:r>
            <a:r>
              <a:rPr lang="en-GB" sz="4300" b="1" err="1">
                <a:latin typeface="Corbel" panose="020B0503020204020204" pitchFamily="34" charset="0"/>
              </a:rPr>
              <a:t>Xaverian</a:t>
            </a:r>
            <a:r>
              <a:rPr lang="en-GB" sz="4300" b="1">
                <a:latin typeface="Corbel" panose="020B0503020204020204" pitchFamily="34"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8518" y="3582296"/>
            <a:ext cx="7110803" cy="32757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343" y="1555204"/>
            <a:ext cx="4547636" cy="1524347"/>
          </a:xfrm>
          <a:prstGeom prst="rect">
            <a:avLst/>
          </a:prstGeom>
          <a:solidFill>
            <a:schemeClr val="bg1"/>
          </a:solidFill>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582296"/>
            <a:ext cx="4948518" cy="3275704"/>
          </a:xfrm>
          <a:prstGeom prst="rect">
            <a:avLst/>
          </a:prstGeom>
        </p:spPr>
      </p:pic>
    </p:spTree>
    <p:extLst>
      <p:ext uri="{BB962C8B-B14F-4D97-AF65-F5344CB8AC3E}">
        <p14:creationId xmlns:p14="http://schemas.microsoft.com/office/powerpoint/2010/main" val="659138326"/>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C2F646-C020-41BA-9246-26493CA2F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73865C-3717-43A2-8C4B-9CDBBB16D7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r="50000"/>
          <a:stretch/>
        </p:blipFill>
        <p:spPr>
          <a:xfrm>
            <a:off x="0" y="0"/>
            <a:ext cx="6096000" cy="1441450"/>
          </a:xfrm>
          <a:prstGeom prst="rect">
            <a:avLst/>
          </a:prstGeom>
        </p:spPr>
      </p:pic>
      <p:sp>
        <p:nvSpPr>
          <p:cNvPr id="2" name="Title 1">
            <a:extLst>
              <a:ext uri="{FF2B5EF4-FFF2-40B4-BE49-F238E27FC236}">
                <a16:creationId xmlns:a16="http://schemas.microsoft.com/office/drawing/2014/main" id="{913ED4E4-27EA-4D8B-8A6D-785147DD03E0}"/>
              </a:ext>
            </a:extLst>
          </p:cNvPr>
          <p:cNvSpPr>
            <a:spLocks noGrp="1"/>
          </p:cNvSpPr>
          <p:nvPr>
            <p:ph type="title"/>
          </p:nvPr>
        </p:nvSpPr>
        <p:spPr>
          <a:xfrm>
            <a:off x="50800" y="-217827"/>
            <a:ext cx="11886452" cy="1293028"/>
          </a:xfrm>
        </p:spPr>
        <p:txBody>
          <a:bodyPr>
            <a:normAutofit/>
          </a:bodyPr>
          <a:lstStyle/>
          <a:p>
            <a:r>
              <a:rPr lang="en-GB" sz="2400"/>
              <a:t>1945 – the American dream a reality or illusion – African Americans</a:t>
            </a:r>
          </a:p>
        </p:txBody>
      </p:sp>
      <p:pic>
        <p:nvPicPr>
          <p:cNvPr id="6" name="Picture 9" descr="Tuskegee Airmen - Facts, History, Names, and Planes | Red Tails">
            <a:extLst>
              <a:ext uri="{FF2B5EF4-FFF2-40B4-BE49-F238E27FC236}">
                <a16:creationId xmlns:a16="http://schemas.microsoft.com/office/drawing/2014/main" id="{3FF0E623-974F-437F-B8E2-0FF7D24F857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46800" y="4582695"/>
            <a:ext cx="2549805" cy="249313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16C9470-CE68-4D69-8342-F67C37552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2174" y="2609193"/>
            <a:ext cx="2409825" cy="1324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1" descr="Civil Rights Movement timeline | Timetoast timelines">
            <a:extLst>
              <a:ext uri="{FF2B5EF4-FFF2-40B4-BE49-F238E27FC236}">
                <a16:creationId xmlns:a16="http://schemas.microsoft.com/office/drawing/2014/main" id="{7E729C83-C22C-4737-AB83-83B8B5C718D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21564" y="4505472"/>
            <a:ext cx="3070435" cy="25357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B13F1-29E0-4054-B97A-E6C715EEBD47}"/>
              </a:ext>
            </a:extLst>
          </p:cNvPr>
          <p:cNvSpPr txBox="1"/>
          <p:nvPr/>
        </p:nvSpPr>
        <p:spPr>
          <a:xfrm>
            <a:off x="0" y="4722146"/>
            <a:ext cx="6314746" cy="3477875"/>
          </a:xfrm>
          <a:prstGeom prst="rect">
            <a:avLst/>
          </a:prstGeom>
          <a:noFill/>
        </p:spPr>
        <p:txBody>
          <a:bodyPr wrap="square" rtlCol="0">
            <a:spAutoFit/>
          </a:bodyPr>
          <a:lstStyle/>
          <a:p>
            <a:pPr algn="ctr"/>
            <a:r>
              <a:rPr lang="en-GB" sz="1200" b="1" u="sng"/>
              <a:t>Additional reading and recommended viewing</a:t>
            </a:r>
          </a:p>
          <a:p>
            <a:pPr algn="ctr"/>
            <a:endParaRPr lang="en-GB" sz="1200"/>
          </a:p>
          <a:p>
            <a:pPr algn="ctr"/>
            <a:r>
              <a:rPr lang="en-GB" sz="1200"/>
              <a:t>13</a:t>
            </a:r>
            <a:r>
              <a:rPr lang="en-GB" sz="1200" baseline="30000"/>
              <a:t>th -</a:t>
            </a:r>
            <a:r>
              <a:rPr lang="en-GB" sz="1200"/>
              <a:t> documentary (mature content warning) available Netflix and </a:t>
            </a:r>
            <a:r>
              <a:rPr lang="en-GB" sz="1200" err="1"/>
              <a:t>Youtube</a:t>
            </a:r>
            <a:endParaRPr lang="en-GB" sz="1200"/>
          </a:p>
          <a:p>
            <a:pPr algn="ctr"/>
            <a:endParaRPr lang="en-GB" sz="1200"/>
          </a:p>
          <a:p>
            <a:pPr algn="ctr"/>
            <a:r>
              <a:rPr lang="en-GB" sz="1200">
                <a:hlinkClick r:id="rId5"/>
              </a:rPr>
              <a:t>https://www.history.com/topics/civil-rights-movement/naacp</a:t>
            </a:r>
            <a:endParaRPr lang="en-GB" sz="1200"/>
          </a:p>
          <a:p>
            <a:pPr algn="ctr"/>
            <a:endParaRPr lang="en-GB" sz="1200"/>
          </a:p>
          <a:p>
            <a:pPr algn="ctr"/>
            <a:r>
              <a:rPr lang="en-GB" sz="1200">
                <a:hlinkClick r:id="rId6"/>
              </a:rPr>
              <a:t>https://www.history.com/news/did-world-war-ii-launch-the-civil-rights-movement</a:t>
            </a:r>
            <a:endParaRPr lang="en-GB" sz="1200"/>
          </a:p>
          <a:p>
            <a:pPr algn="ctr"/>
            <a:endParaRPr lang="en-GB" sz="1200"/>
          </a:p>
          <a:p>
            <a:pPr algn="ctr"/>
            <a:r>
              <a:rPr lang="en-GB" sz="1200"/>
              <a:t>Some key figures you may want to research – Phillip A Randolph, Thurgood Marshall, Barnard Rustin, Brotherhood of sleeping car porters, Tuskegee airmen</a:t>
            </a:r>
          </a:p>
          <a:p>
            <a:pPr algn="ctr"/>
            <a:endParaRPr lang="en-GB" sz="1200"/>
          </a:p>
          <a:p>
            <a:pPr algn="ctr"/>
            <a:endParaRPr lang="en-GB" sz="1200"/>
          </a:p>
          <a:p>
            <a:pPr algn="ctr"/>
            <a:endParaRPr lang="en-GB" sz="1200"/>
          </a:p>
          <a:p>
            <a:pPr algn="ctr"/>
            <a:endParaRPr lang="en-GB" sz="1600"/>
          </a:p>
          <a:p>
            <a:pPr algn="ctr"/>
            <a:endParaRPr lang="en-GB" sz="1600"/>
          </a:p>
          <a:p>
            <a:pPr algn="ctr"/>
            <a:endParaRPr lang="en-GB" sz="1600"/>
          </a:p>
          <a:p>
            <a:pPr algn="ctr"/>
            <a:endParaRPr lang="en-GB" sz="1600"/>
          </a:p>
        </p:txBody>
      </p:sp>
      <p:sp>
        <p:nvSpPr>
          <p:cNvPr id="10" name="Rectangle 9">
            <a:extLst>
              <a:ext uri="{FF2B5EF4-FFF2-40B4-BE49-F238E27FC236}">
                <a16:creationId xmlns:a16="http://schemas.microsoft.com/office/drawing/2014/main" id="{C1622D1F-BEFF-440E-8A40-9765AB16C1EA}"/>
              </a:ext>
            </a:extLst>
          </p:cNvPr>
          <p:cNvSpPr/>
          <p:nvPr/>
        </p:nvSpPr>
        <p:spPr>
          <a:xfrm>
            <a:off x="218746" y="842354"/>
            <a:ext cx="6096000" cy="3539430"/>
          </a:xfrm>
          <a:prstGeom prst="rect">
            <a:avLst/>
          </a:prstGeom>
        </p:spPr>
        <p:txBody>
          <a:bodyPr anchor="t">
            <a:spAutoFit/>
          </a:bodyPr>
          <a:lstStyle/>
          <a:p>
            <a:pPr algn="ctr" fontAlgn="base"/>
            <a:r>
              <a:rPr lang="en-GB" sz="1400" dirty="0">
                <a:latin typeface="Calibri"/>
                <a:cs typeface="Calibri"/>
              </a:rPr>
              <a:t>Life for African Americans in 1945 was particularly difficult – for those living in the South they live in </a:t>
            </a:r>
            <a:r>
              <a:rPr lang="en-GB" sz="1400" b="1" dirty="0">
                <a:latin typeface="Calibri"/>
                <a:cs typeface="Calibri"/>
              </a:rPr>
              <a:t>De jure Segregation</a:t>
            </a:r>
            <a:r>
              <a:rPr lang="en-GB" sz="1400" dirty="0">
                <a:latin typeface="Calibri"/>
                <a:cs typeface="Calibri"/>
              </a:rPr>
              <a:t>. This meant their lives were dictated by the </a:t>
            </a:r>
            <a:r>
              <a:rPr lang="en-GB" sz="1400" b="1" dirty="0">
                <a:latin typeface="Calibri"/>
                <a:cs typeface="Calibri"/>
              </a:rPr>
              <a:t>Jim Crow Laws</a:t>
            </a:r>
            <a:r>
              <a:rPr lang="en-GB" sz="1400" dirty="0">
                <a:latin typeface="Calibri"/>
                <a:cs typeface="Calibri"/>
              </a:rPr>
              <a:t>. This meant complete and utter segregation. Slaves had been freed in 1863 however in many of the plantations the owners had merely changed the status of their slaves to that of </a:t>
            </a:r>
            <a:r>
              <a:rPr lang="en-GB" sz="1400" b="1" dirty="0">
                <a:latin typeface="Calibri"/>
                <a:cs typeface="Calibri"/>
              </a:rPr>
              <a:t>Share Croppers</a:t>
            </a:r>
            <a:r>
              <a:rPr lang="en-GB" sz="1400" dirty="0">
                <a:latin typeface="Calibri"/>
                <a:cs typeface="Calibri"/>
              </a:rPr>
              <a:t> – this meant the former slaves now worked the land for low pay and cheaper rent. For a lot of African Americans life was very similar to what it had been during slavery.</a:t>
            </a:r>
          </a:p>
          <a:p>
            <a:pPr algn="ctr" fontAlgn="base"/>
            <a:endParaRPr lang="en-GB" sz="1400">
              <a:latin typeface="Segoe UI" panose="020B0502040204020203" pitchFamily="34" charset="0"/>
            </a:endParaRPr>
          </a:p>
          <a:p>
            <a:pPr algn="ctr" fontAlgn="base"/>
            <a:r>
              <a:rPr lang="en-GB" sz="1400" dirty="0">
                <a:latin typeface="Calibri"/>
                <a:cs typeface="Calibri"/>
              </a:rPr>
              <a:t>After </a:t>
            </a:r>
            <a:r>
              <a:rPr lang="en-GB" sz="1400" b="1" dirty="0">
                <a:latin typeface="Calibri"/>
                <a:cs typeface="Calibri"/>
              </a:rPr>
              <a:t>Emancipation</a:t>
            </a:r>
            <a:r>
              <a:rPr lang="en-GB" sz="1400" dirty="0">
                <a:latin typeface="Calibri"/>
                <a:cs typeface="Calibri"/>
              </a:rPr>
              <a:t> some African Americans were able to leave the south and head North for better work and social conditions – this was referred to as the </a:t>
            </a:r>
            <a:r>
              <a:rPr lang="en-GB" sz="1400" b="1" dirty="0">
                <a:latin typeface="Calibri"/>
                <a:cs typeface="Calibri"/>
              </a:rPr>
              <a:t>Great Migration</a:t>
            </a:r>
            <a:r>
              <a:rPr lang="en-GB" sz="1400" dirty="0">
                <a:latin typeface="Calibri"/>
                <a:cs typeface="Calibri"/>
              </a:rPr>
              <a:t> (1916-1970). During the Great migration over 6 million African Americans moved to the North. Life in the North gave more employment opportunity but still life was segregated – this type of segregation was not through law but through the way society treated African Americans. This is called </a:t>
            </a:r>
            <a:r>
              <a:rPr lang="en-GB" sz="1400" b="1" dirty="0">
                <a:latin typeface="Calibri"/>
                <a:cs typeface="Calibri"/>
              </a:rPr>
              <a:t>De Facto segregation </a:t>
            </a:r>
            <a:r>
              <a:rPr lang="en-GB" sz="1400" dirty="0">
                <a:latin typeface="Calibri"/>
                <a:cs typeface="Calibri"/>
              </a:rPr>
              <a:t>– through this segregation African Americans had limited social and economic opportunities. </a:t>
            </a:r>
            <a:endParaRPr lang="en-GB" sz="1400" b="0" i="0" dirty="0">
              <a:effectLst/>
              <a:latin typeface="Calibri"/>
              <a:cs typeface="Calibri"/>
            </a:endParaRPr>
          </a:p>
        </p:txBody>
      </p:sp>
      <p:sp>
        <p:nvSpPr>
          <p:cNvPr id="12" name="Rectangle 11">
            <a:extLst>
              <a:ext uri="{FF2B5EF4-FFF2-40B4-BE49-F238E27FC236}">
                <a16:creationId xmlns:a16="http://schemas.microsoft.com/office/drawing/2014/main" id="{F372265B-EFCD-4C0B-82C4-CBC7BD44B4D7}"/>
              </a:ext>
            </a:extLst>
          </p:cNvPr>
          <p:cNvSpPr/>
          <p:nvPr/>
        </p:nvSpPr>
        <p:spPr>
          <a:xfrm>
            <a:off x="6227944" y="832879"/>
            <a:ext cx="5709308" cy="3539430"/>
          </a:xfrm>
          <a:prstGeom prst="rect">
            <a:avLst/>
          </a:prstGeom>
        </p:spPr>
        <p:txBody>
          <a:bodyPr wrap="square" anchor="t">
            <a:spAutoFit/>
          </a:bodyPr>
          <a:lstStyle/>
          <a:p>
            <a:pPr algn="ctr" fontAlgn="base"/>
            <a:r>
              <a:rPr lang="en-GB" sz="1400" dirty="0">
                <a:latin typeface="Calibri"/>
                <a:cs typeface="Calibri"/>
              </a:rPr>
              <a:t>World War 2 brought more opportunities for African Americans – as trade and industry prepared for war many African Americans were able to gain employment in factories to help with the War effort. Many African Americans </a:t>
            </a:r>
            <a:r>
              <a:rPr lang="en-GB" sz="1400">
                <a:latin typeface="Calibri"/>
                <a:cs typeface="Calibri"/>
              </a:rPr>
              <a:t>joined the army to fight in the war. African American soldiers </a:t>
            </a:r>
            <a:r>
              <a:rPr lang="en-GB" sz="1400" dirty="0">
                <a:latin typeface="Calibri"/>
                <a:cs typeface="Calibri"/>
              </a:rPr>
              <a:t>were kept separate to white soldiers. However, some African American units gained a reputation for their bravery (this included the</a:t>
            </a:r>
            <a:r>
              <a:rPr lang="en-GB" sz="1400" b="1" dirty="0">
                <a:latin typeface="Calibri"/>
                <a:cs typeface="Calibri"/>
              </a:rPr>
              <a:t> Tuskegee Airmen</a:t>
            </a:r>
            <a:r>
              <a:rPr lang="en-GB" sz="1400" dirty="0">
                <a:latin typeface="Calibri"/>
                <a:cs typeface="Calibri"/>
              </a:rPr>
              <a:t>). When soldiers returned they were still met with resentment and racism in some cases soldiers were killed by mobs (see </a:t>
            </a:r>
            <a:r>
              <a:rPr lang="en-GB" sz="1400" b="1" dirty="0">
                <a:latin typeface="Calibri"/>
                <a:cs typeface="Calibri"/>
              </a:rPr>
              <a:t>Harlem riot of 1943)</a:t>
            </a:r>
            <a:r>
              <a:rPr lang="en-GB" sz="1400" dirty="0">
                <a:latin typeface="Calibri"/>
                <a:cs typeface="Calibri"/>
              </a:rPr>
              <a:t> </a:t>
            </a:r>
          </a:p>
          <a:p>
            <a:pPr algn="ctr" fontAlgn="base"/>
            <a:endParaRPr lang="en-GB" sz="1400">
              <a:latin typeface="Segoe UI" panose="020B0502040204020203" pitchFamily="34" charset="0"/>
            </a:endParaRPr>
          </a:p>
          <a:p>
            <a:pPr algn="ctr" fontAlgn="base"/>
            <a:r>
              <a:rPr lang="en-GB" sz="1400" dirty="0">
                <a:latin typeface="Calibri"/>
                <a:cs typeface="Calibri"/>
              </a:rPr>
              <a:t>With the end of the war many of the factory workers lost their jobs, African American soldiers were met with violence and segregation and racism were still embedded in USA society - as a response many African Americans used the momentum of unity after the war to join Civil rights groups – </a:t>
            </a:r>
            <a:r>
              <a:rPr lang="en-GB" sz="1400">
                <a:latin typeface="Calibri"/>
                <a:cs typeface="Calibri"/>
              </a:rPr>
              <a:t>membership to these groups grew significantly (</a:t>
            </a:r>
            <a:r>
              <a:rPr lang="en-GB" sz="1400" b="1" dirty="0">
                <a:latin typeface="Calibri"/>
                <a:cs typeface="Calibri"/>
              </a:rPr>
              <a:t>The National Association for the Advancement of </a:t>
            </a:r>
            <a:r>
              <a:rPr lang="en-GB" sz="1400" b="1" dirty="0" err="1">
                <a:latin typeface="Calibri"/>
                <a:cs typeface="Calibri"/>
              </a:rPr>
              <a:t>Colored</a:t>
            </a:r>
            <a:r>
              <a:rPr lang="en-GB" sz="1400" b="1" dirty="0">
                <a:latin typeface="Calibri"/>
                <a:cs typeface="Calibri"/>
              </a:rPr>
              <a:t> People</a:t>
            </a:r>
            <a:r>
              <a:rPr lang="en-GB" sz="1400" dirty="0">
                <a:latin typeface="Calibri"/>
                <a:cs typeface="Calibri"/>
              </a:rPr>
              <a:t> went from 50,000 to 450,000 after the war) </a:t>
            </a:r>
            <a:endParaRPr lang="en-GB" sz="1400" b="0" i="0" dirty="0">
              <a:effectLst/>
              <a:latin typeface="Calibri"/>
              <a:cs typeface="Calibri"/>
            </a:endParaRPr>
          </a:p>
        </p:txBody>
      </p:sp>
    </p:spTree>
    <p:extLst>
      <p:ext uri="{BB962C8B-B14F-4D97-AF65-F5344CB8AC3E}">
        <p14:creationId xmlns:p14="http://schemas.microsoft.com/office/powerpoint/2010/main" val="2501926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D4E4-27EA-4D8B-8A6D-785147DD03E0}"/>
              </a:ext>
            </a:extLst>
          </p:cNvPr>
          <p:cNvSpPr>
            <a:spLocks noGrp="1"/>
          </p:cNvSpPr>
          <p:nvPr>
            <p:ph type="title"/>
          </p:nvPr>
        </p:nvSpPr>
        <p:spPr>
          <a:xfrm>
            <a:off x="368300" y="91273"/>
            <a:ext cx="11137900" cy="608960"/>
          </a:xfrm>
        </p:spPr>
        <p:txBody>
          <a:bodyPr>
            <a:normAutofit/>
          </a:bodyPr>
          <a:lstStyle/>
          <a:p>
            <a:r>
              <a:rPr lang="en-GB" sz="2800"/>
              <a:t>1945 – the American dream a reality or illusion – the rich</a:t>
            </a:r>
          </a:p>
        </p:txBody>
      </p:sp>
      <p:sp>
        <p:nvSpPr>
          <p:cNvPr id="4" name="TextBox 3">
            <a:extLst>
              <a:ext uri="{FF2B5EF4-FFF2-40B4-BE49-F238E27FC236}">
                <a16:creationId xmlns:a16="http://schemas.microsoft.com/office/drawing/2014/main" id="{A467813F-7C46-45E4-AF9B-2504D5CD3AE7}"/>
              </a:ext>
            </a:extLst>
          </p:cNvPr>
          <p:cNvSpPr txBox="1"/>
          <p:nvPr/>
        </p:nvSpPr>
        <p:spPr>
          <a:xfrm>
            <a:off x="777631" y="797169"/>
            <a:ext cx="106367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ea typeface="+mn-lt"/>
                <a:cs typeface="+mn-lt"/>
              </a:rPr>
              <a:t>Introduction</a:t>
            </a:r>
            <a:r>
              <a:rPr lang="en-US" sz="1200">
                <a:ea typeface="+mn-lt"/>
                <a:cs typeface="+mn-lt"/>
              </a:rPr>
              <a:t> - U.S. military spending surged over the course of the war. The annual defense budget rose from $1.9 billion in 1940 to $59.8 billion by 1945. </a:t>
            </a:r>
            <a:r>
              <a:rPr lang="en-US" sz="1200" b="1">
                <a:ea typeface="+mn-lt"/>
                <a:cs typeface="+mn-lt"/>
              </a:rPr>
              <a:t>Government contracts</a:t>
            </a:r>
            <a:r>
              <a:rPr lang="en-US" sz="1200">
                <a:ea typeface="+mn-lt"/>
                <a:cs typeface="+mn-lt"/>
              </a:rPr>
              <a:t> were given to </a:t>
            </a:r>
            <a:r>
              <a:rPr lang="en-US" sz="1200" b="1">
                <a:ea typeface="+mn-lt"/>
                <a:cs typeface="+mn-lt"/>
              </a:rPr>
              <a:t>private firms</a:t>
            </a:r>
            <a:r>
              <a:rPr lang="en-US" sz="1200">
                <a:ea typeface="+mn-lt"/>
                <a:cs typeface="+mn-lt"/>
              </a:rPr>
              <a:t> to provide the necessary war equipment. In 1943, the U.S. spent more than one and a half times on defense than Germany did, and more than </a:t>
            </a:r>
            <a:r>
              <a:rPr lang="en-US" sz="1200" i="1">
                <a:ea typeface="+mn-lt"/>
                <a:cs typeface="+mn-lt"/>
              </a:rPr>
              <a:t>10 times</a:t>
            </a:r>
            <a:r>
              <a:rPr lang="en-US" sz="1200">
                <a:ea typeface="+mn-lt"/>
                <a:cs typeface="+mn-lt"/>
              </a:rPr>
              <a:t> what Japan was spending. </a:t>
            </a:r>
            <a:endParaRPr lang="en-US" sz="1200"/>
          </a:p>
        </p:txBody>
      </p:sp>
      <p:sp>
        <p:nvSpPr>
          <p:cNvPr id="5" name="TextBox 4">
            <a:extLst>
              <a:ext uri="{FF2B5EF4-FFF2-40B4-BE49-F238E27FC236}">
                <a16:creationId xmlns:a16="http://schemas.microsoft.com/office/drawing/2014/main" id="{F99A6963-811D-4FB1-9EFA-6B5CC1B40FF4}"/>
              </a:ext>
            </a:extLst>
          </p:cNvPr>
          <p:cNvSpPr txBox="1"/>
          <p:nvPr/>
        </p:nvSpPr>
        <p:spPr>
          <a:xfrm>
            <a:off x="842352" y="1711813"/>
            <a:ext cx="50096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Henry Kaiser’s Liberty Ships</a:t>
            </a:r>
            <a:r>
              <a:rPr lang="en-GB" sz="1200">
                <a:ea typeface="+mn-lt"/>
                <a:cs typeface="+mn-lt"/>
              </a:rPr>
              <a:t> </a:t>
            </a:r>
            <a:endParaRPr lang="en-US" sz="1200"/>
          </a:p>
          <a:p>
            <a:r>
              <a:rPr lang="en-US" sz="1200">
                <a:ea typeface="+mn-lt"/>
                <a:cs typeface="+mn-lt"/>
              </a:rPr>
              <a:t>When Henry Kaiser built his big shipyard in California, the government paid for a twenty-four-hour child care center. It was a state-of-the-art facility with the best nursery school teachers, because it was seen as a pioneering test of early education. Workers on every shift could bring their children. If they worked at night they could bring their children to sleep. If they worked the day shift their children received an education that they had never had before. The children, especially those from lower class families, showed enormous gains. But when the war ended, all the centers were shut down. The day after the bomb was dropped on Hiroshima, the teachers got their dismissal notices.</a:t>
            </a:r>
            <a:r>
              <a:rPr lang="en-GB" sz="1200">
                <a:ea typeface="+mn-lt"/>
                <a:cs typeface="+mn-lt"/>
              </a:rPr>
              <a:t> </a:t>
            </a:r>
            <a:endParaRPr lang="en-GB" sz="1200"/>
          </a:p>
        </p:txBody>
      </p:sp>
      <p:sp>
        <p:nvSpPr>
          <p:cNvPr id="6" name="TextBox 5">
            <a:extLst>
              <a:ext uri="{FF2B5EF4-FFF2-40B4-BE49-F238E27FC236}">
                <a16:creationId xmlns:a16="http://schemas.microsoft.com/office/drawing/2014/main" id="{BDEA6701-BD0E-4BBB-9157-AF871740A16B}"/>
              </a:ext>
            </a:extLst>
          </p:cNvPr>
          <p:cNvSpPr txBox="1"/>
          <p:nvPr/>
        </p:nvSpPr>
        <p:spPr>
          <a:xfrm>
            <a:off x="6143381" y="1717919"/>
            <a:ext cx="57325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Fred Trump</a:t>
            </a:r>
            <a:r>
              <a:rPr lang="en-US" sz="1200">
                <a:ea typeface="+mn-lt"/>
                <a:cs typeface="+mn-lt"/>
              </a:rPr>
              <a:t> (Donald Trump’s father)</a:t>
            </a:r>
            <a:r>
              <a:rPr lang="en-GB" sz="1200">
                <a:ea typeface="+mn-lt"/>
                <a:cs typeface="+mn-lt"/>
              </a:rPr>
              <a:t> </a:t>
            </a:r>
            <a:endParaRPr lang="en-US" sz="1200"/>
          </a:p>
          <a:p>
            <a:endParaRPr lang="en-GB" sz="1200">
              <a:ea typeface="+mn-lt"/>
              <a:cs typeface="+mn-lt"/>
            </a:endParaRPr>
          </a:p>
          <a:p>
            <a:r>
              <a:rPr lang="en-US" sz="1200">
                <a:ea typeface="+mn-lt"/>
                <a:cs typeface="+mn-lt"/>
              </a:rPr>
              <a:t>During World War II, Trump built barracks and garden apartments for </a:t>
            </a:r>
            <a:r>
              <a:rPr lang="en-US" sz="1200">
                <a:ea typeface="+mn-lt"/>
                <a:cs typeface="+mn-lt"/>
                <a:hlinkClick r:id="rId2"/>
              </a:rPr>
              <a:t>U.S. Navy</a:t>
            </a:r>
            <a:r>
              <a:rPr lang="en-US" sz="1200">
                <a:ea typeface="+mn-lt"/>
                <a:cs typeface="+mn-lt"/>
              </a:rPr>
              <a:t> personnel near major </a:t>
            </a:r>
            <a:r>
              <a:rPr lang="en-US" sz="1200">
                <a:ea typeface="+mn-lt"/>
                <a:cs typeface="+mn-lt"/>
                <a:hlinkClick r:id="rId3"/>
              </a:rPr>
              <a:t>shipyards</a:t>
            </a:r>
            <a:r>
              <a:rPr lang="en-US" sz="1200">
                <a:ea typeface="+mn-lt"/>
                <a:cs typeface="+mn-lt"/>
              </a:rPr>
              <a:t> along the East Coast. After the war, he expanded into middle-income housing for the families of returning veterans, building Shore Haven in </a:t>
            </a:r>
            <a:r>
              <a:rPr lang="en-US" sz="1200">
                <a:ea typeface="+mn-lt"/>
                <a:cs typeface="+mn-lt"/>
                <a:hlinkClick r:id="rId4"/>
              </a:rPr>
              <a:t>Bensonhurst</a:t>
            </a:r>
            <a:r>
              <a:rPr lang="en-US" sz="1200">
                <a:ea typeface="+mn-lt"/>
                <a:cs typeface="+mn-lt"/>
              </a:rPr>
              <a:t> in 1949, and Beach Haven near </a:t>
            </a:r>
            <a:r>
              <a:rPr lang="en-US" sz="1200">
                <a:ea typeface="+mn-lt"/>
                <a:cs typeface="+mn-lt"/>
                <a:hlinkClick r:id="rId5"/>
              </a:rPr>
              <a:t>Coney Island</a:t>
            </a:r>
            <a:r>
              <a:rPr lang="en-US" sz="1200">
                <a:ea typeface="+mn-lt"/>
                <a:cs typeface="+mn-lt"/>
              </a:rPr>
              <a:t> in 1950 (a total of 2,700 apartments). The New York Times included Trump on a list of 35 city builders accused of profiteering from government contracts. He and others were investigated by a U.S. Senate Banking committee for windfall gains. Trump and his partner William Tomasello (who previously had mafia ties) were cited as examples of how profits were made by builders using the Federal Housing Administration</a:t>
            </a:r>
            <a:r>
              <a:rPr lang="en-GB" sz="1200">
                <a:ea typeface="+mn-lt"/>
                <a:cs typeface="+mn-lt"/>
              </a:rPr>
              <a:t> </a:t>
            </a:r>
            <a:endParaRPr lang="en-GB"/>
          </a:p>
        </p:txBody>
      </p:sp>
      <p:sp>
        <p:nvSpPr>
          <p:cNvPr id="7" name="TextBox 6">
            <a:extLst>
              <a:ext uri="{FF2B5EF4-FFF2-40B4-BE49-F238E27FC236}">
                <a16:creationId xmlns:a16="http://schemas.microsoft.com/office/drawing/2014/main" id="{E1BB8AE2-0E50-45BA-BBEF-74ED2598AB2A}"/>
              </a:ext>
            </a:extLst>
          </p:cNvPr>
          <p:cNvSpPr txBox="1"/>
          <p:nvPr/>
        </p:nvSpPr>
        <p:spPr>
          <a:xfrm>
            <a:off x="903410" y="4400794"/>
            <a:ext cx="705143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Henry Ford (Ford Motors)</a:t>
            </a:r>
            <a:r>
              <a:rPr lang="en-GB" sz="1200">
                <a:ea typeface="+mn-lt"/>
                <a:cs typeface="+mn-lt"/>
              </a:rPr>
              <a:t> </a:t>
            </a:r>
            <a:endParaRPr lang="en-US" sz="1200"/>
          </a:p>
          <a:p>
            <a:r>
              <a:rPr lang="en-US" sz="1200">
                <a:ea typeface="+mn-lt"/>
                <a:cs typeface="+mn-lt"/>
              </a:rPr>
              <a:t>Henry Ford was a well-known pacifist and publicly opposed U.S. entry into World War II. Nevertheless, he agreed to build airplane engines for the British government during the period that USA was neutral in the war.</a:t>
            </a:r>
            <a:r>
              <a:rPr lang="en-GB" sz="1200">
                <a:ea typeface="+mn-lt"/>
                <a:cs typeface="+mn-lt"/>
              </a:rPr>
              <a:t> </a:t>
            </a:r>
            <a:endParaRPr lang="en-GB" sz="1200"/>
          </a:p>
          <a:p>
            <a:r>
              <a:rPr lang="en-US" sz="1200">
                <a:ea typeface="+mn-lt"/>
                <a:cs typeface="+mn-lt"/>
              </a:rPr>
              <a:t>Even Henry Ford, however, could not resist being patriotically inspired by the Japanese attack on Pearl Harbor. Ford Motor Company built the giant Willow Run plant to produce B-24 Liberator bombers using an assembly line one mile long. The plant produced its’ first bomber in May 1942, and made several hundred aircraft a month from thereon. Willow Run produced at a record rate: one plane per hour! By the end of the war, Ford had built 86,865 complete aircraft, 57,851 airplane engines and 4,291 military gliders.</a:t>
            </a:r>
            <a:r>
              <a:rPr lang="en-GB" sz="1200">
                <a:ea typeface="+mn-lt"/>
                <a:cs typeface="+mn-lt"/>
              </a:rPr>
              <a:t> </a:t>
            </a:r>
            <a:endParaRPr lang="en-GB" sz="1200"/>
          </a:p>
        </p:txBody>
      </p:sp>
      <p:pic>
        <p:nvPicPr>
          <p:cNvPr id="8" name="Picture 8" descr="A close up of a sign&#10;&#10;Description generated with very high confidence">
            <a:extLst>
              <a:ext uri="{FF2B5EF4-FFF2-40B4-BE49-F238E27FC236}">
                <a16:creationId xmlns:a16="http://schemas.microsoft.com/office/drawing/2014/main" id="{0276900B-8AC3-4D13-8A0F-A902DF22FB19}"/>
              </a:ext>
            </a:extLst>
          </p:cNvPr>
          <p:cNvPicPr>
            <a:picLocks noChangeAspect="1"/>
          </p:cNvPicPr>
          <p:nvPr/>
        </p:nvPicPr>
        <p:blipFill>
          <a:blip r:embed="rId6"/>
          <a:stretch>
            <a:fillRect/>
          </a:stretch>
        </p:blipFill>
        <p:spPr>
          <a:xfrm>
            <a:off x="8026400" y="4477980"/>
            <a:ext cx="3348892" cy="1858577"/>
          </a:xfrm>
          <a:prstGeom prst="rect">
            <a:avLst/>
          </a:prstGeom>
        </p:spPr>
      </p:pic>
    </p:spTree>
    <p:extLst>
      <p:ext uri="{BB962C8B-B14F-4D97-AF65-F5344CB8AC3E}">
        <p14:creationId xmlns:p14="http://schemas.microsoft.com/office/powerpoint/2010/main" val="3738440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6ED99-1461-4A2D-A033-4ECF8C262CDC}"/>
              </a:ext>
            </a:extLst>
          </p:cNvPr>
          <p:cNvSpPr txBox="1">
            <a:spLocks/>
          </p:cNvSpPr>
          <p:nvPr/>
        </p:nvSpPr>
        <p:spPr>
          <a:xfrm>
            <a:off x="368300" y="91273"/>
            <a:ext cx="11137900" cy="608960"/>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GB" sz="2800"/>
              <a:t>1945 – the American dream a reality or illusion – the rich</a:t>
            </a:r>
          </a:p>
        </p:txBody>
      </p:sp>
      <p:sp>
        <p:nvSpPr>
          <p:cNvPr id="4" name="TextBox 3">
            <a:extLst>
              <a:ext uri="{FF2B5EF4-FFF2-40B4-BE49-F238E27FC236}">
                <a16:creationId xmlns:a16="http://schemas.microsoft.com/office/drawing/2014/main" id="{3CEFDE56-35CD-4B0B-A1C4-04DE54F66503}"/>
              </a:ext>
            </a:extLst>
          </p:cNvPr>
          <p:cNvSpPr txBox="1"/>
          <p:nvPr/>
        </p:nvSpPr>
        <p:spPr>
          <a:xfrm>
            <a:off x="445477" y="806938"/>
            <a:ext cx="4960814"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Jean Paul Getty </a:t>
            </a:r>
            <a:endParaRPr lang="en-US" sz="1200"/>
          </a:p>
          <a:p>
            <a:r>
              <a:rPr lang="en-US" sz="1200">
                <a:ea typeface="+mn-lt"/>
                <a:cs typeface="+mn-lt"/>
              </a:rPr>
              <a:t>He would earn the title of the richest man in the world after inheriting his father’s oil company and merging it with other energy company acquisitions to form Getty Oil and eventually amass enough wealth to be the first person in the world to be worth more than $1 billion in U.S. dollars.</a:t>
            </a:r>
            <a:r>
              <a:rPr lang="en-GB" sz="1200">
                <a:ea typeface="+mn-lt"/>
                <a:cs typeface="+mn-lt"/>
              </a:rPr>
              <a:t> </a:t>
            </a:r>
            <a:endParaRPr lang="en-GB" sz="1200"/>
          </a:p>
          <a:p>
            <a:r>
              <a:rPr lang="en-US" sz="1200">
                <a:ea typeface="+mn-lt"/>
                <a:cs typeface="+mn-lt"/>
              </a:rPr>
              <a:t>Like most oilmen of the times, Getty had long been interested in aviation for its market potential for new petroleum products. Getty understood the strategic role the companies could play with the inevitable entry of the U.S. into the war. During the war years Getty would gain ownership of aviation companies in decline.</a:t>
            </a:r>
            <a:r>
              <a:rPr lang="en-GB" sz="1200">
                <a:ea typeface="+mn-lt"/>
                <a:cs typeface="+mn-lt"/>
              </a:rPr>
              <a:t> </a:t>
            </a:r>
            <a:endParaRPr lang="en-GB" sz="1200"/>
          </a:p>
          <a:p>
            <a:r>
              <a:rPr lang="en-US" sz="1200">
                <a:ea typeface="+mn-lt"/>
                <a:cs typeface="+mn-lt"/>
              </a:rPr>
              <a:t>Through a hands-on management style and leadership he inspired the Spartan company workforce by evoking patriotism and dedication to the war cause. Utilizing his many contacts in Washington he began procuring war contracts to build first and foremost the NP-1, a navy training aircraft. Following came contracts for Grumman fighter planes wings and various bomber doors and fuselages for other wartime aircraft.</a:t>
            </a:r>
            <a:r>
              <a:rPr lang="en-GB" sz="1200">
                <a:ea typeface="+mn-lt"/>
                <a:cs typeface="+mn-lt"/>
              </a:rPr>
              <a:t> </a:t>
            </a:r>
            <a:endParaRPr lang="en-GB" sz="1200"/>
          </a:p>
        </p:txBody>
      </p:sp>
      <p:sp>
        <p:nvSpPr>
          <p:cNvPr id="5" name="TextBox 4">
            <a:extLst>
              <a:ext uri="{FF2B5EF4-FFF2-40B4-BE49-F238E27FC236}">
                <a16:creationId xmlns:a16="http://schemas.microsoft.com/office/drawing/2014/main" id="{BA760298-0AC3-4609-B271-CFD65A507F93}"/>
              </a:ext>
            </a:extLst>
          </p:cNvPr>
          <p:cNvSpPr txBox="1"/>
          <p:nvPr/>
        </p:nvSpPr>
        <p:spPr>
          <a:xfrm>
            <a:off x="5502275" y="2727813"/>
            <a:ext cx="6357814"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General Motors (GM)</a:t>
            </a:r>
            <a:r>
              <a:rPr lang="en-GB" sz="1200">
                <a:ea typeface="+mn-lt"/>
                <a:cs typeface="+mn-lt"/>
              </a:rPr>
              <a:t> </a:t>
            </a:r>
            <a:endParaRPr lang="en-US" sz="1200"/>
          </a:p>
          <a:p>
            <a:r>
              <a:rPr lang="en-US" sz="1200"/>
              <a:t>When FDR called, GM's president helped transform America's manufacturing might into a military supply line for World War II. It didn't take William S. Knudsen long to make up his mind. President Roosevelt needed him, so there was only one answer the General Motors president could give.</a:t>
            </a:r>
            <a:r>
              <a:rPr lang="en-GB" sz="1200"/>
              <a:t> </a:t>
            </a:r>
          </a:p>
          <a:p>
            <a:r>
              <a:rPr lang="en-US" sz="1200"/>
              <a:t>In May 1940, the United States was still at peace, but war was raging in Europe. Knudsen, a Danish immigrant, gathered family members in his Detroit living room and announced he was leaving GM to head FDR's new National Defense Advisory Commission.</a:t>
            </a:r>
            <a:r>
              <a:rPr lang="en-GB" sz="1200"/>
              <a:t> </a:t>
            </a:r>
          </a:p>
          <a:p>
            <a:r>
              <a:rPr lang="en-US" sz="1200"/>
              <a:t>"This country has been good to me, and I want to pay it back," Knudsen said. "Big Bill" Knudsen, who had become famous for his expertise in mass production, would lead a mobilization of U.S. industry to build the nation's defense arsenal.</a:t>
            </a:r>
            <a:r>
              <a:rPr lang="en-GB" sz="1200"/>
              <a:t> </a:t>
            </a:r>
          </a:p>
          <a:p>
            <a:r>
              <a:rPr lang="en-US" sz="1200"/>
              <a:t>No company answered the call to arms as completely as his former employer. By the end of World War II, GM was the nation's largest defense contractor, delivering an estimated $12.3 billion in material to the war effort. (That equals about $147 billion today.)</a:t>
            </a:r>
            <a:r>
              <a:rPr lang="en-GB" sz="1200"/>
              <a:t> </a:t>
            </a:r>
          </a:p>
          <a:p>
            <a:r>
              <a:rPr lang="en-US" sz="1200"/>
              <a:t>Overnight, it seemed, GM took plants that had been producing Cadillacs, Pontiacs and </a:t>
            </a:r>
            <a:r>
              <a:rPr lang="en-US" sz="1200" err="1"/>
              <a:t>Oldsmobiles</a:t>
            </a:r>
            <a:r>
              <a:rPr lang="en-US" sz="1200"/>
              <a:t> and turned them into tank, munitions, aircraft and military transport factories.</a:t>
            </a:r>
            <a:r>
              <a:rPr lang="en-GB" sz="1200"/>
              <a:t> </a:t>
            </a:r>
          </a:p>
        </p:txBody>
      </p:sp>
      <p:pic>
        <p:nvPicPr>
          <p:cNvPr id="6" name="Picture 6" descr="A close up of a car&#10;&#10;Description generated with high confidence">
            <a:extLst>
              <a:ext uri="{FF2B5EF4-FFF2-40B4-BE49-F238E27FC236}">
                <a16:creationId xmlns:a16="http://schemas.microsoft.com/office/drawing/2014/main" id="{4E773C1B-2DB0-4476-8183-24CBC9867B2A}"/>
              </a:ext>
            </a:extLst>
          </p:cNvPr>
          <p:cNvPicPr>
            <a:picLocks noChangeAspect="1"/>
          </p:cNvPicPr>
          <p:nvPr/>
        </p:nvPicPr>
        <p:blipFill>
          <a:blip r:embed="rId2"/>
          <a:stretch>
            <a:fillRect/>
          </a:stretch>
        </p:blipFill>
        <p:spPr>
          <a:xfrm>
            <a:off x="7443543" y="847847"/>
            <a:ext cx="2619375" cy="1743075"/>
          </a:xfrm>
          <a:prstGeom prst="rect">
            <a:avLst/>
          </a:prstGeom>
        </p:spPr>
      </p:pic>
      <p:pic>
        <p:nvPicPr>
          <p:cNvPr id="7" name="Picture 7" descr="A close up of a sign&#10;&#10;Description generated with very high confidence">
            <a:extLst>
              <a:ext uri="{FF2B5EF4-FFF2-40B4-BE49-F238E27FC236}">
                <a16:creationId xmlns:a16="http://schemas.microsoft.com/office/drawing/2014/main" id="{D547DA16-96B3-48CA-934D-11498C57D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0023" y="4527061"/>
            <a:ext cx="1182415" cy="1994877"/>
          </a:xfrm>
          <a:prstGeom prst="rect">
            <a:avLst/>
          </a:prstGeom>
        </p:spPr>
      </p:pic>
    </p:spTree>
    <p:extLst>
      <p:ext uri="{BB962C8B-B14F-4D97-AF65-F5344CB8AC3E}">
        <p14:creationId xmlns:p14="http://schemas.microsoft.com/office/powerpoint/2010/main" val="101613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C7D7-20CF-4B74-B998-F0774B79A839}"/>
              </a:ext>
            </a:extLst>
          </p:cNvPr>
          <p:cNvSpPr txBox="1">
            <a:spLocks/>
          </p:cNvSpPr>
          <p:nvPr/>
        </p:nvSpPr>
        <p:spPr>
          <a:xfrm>
            <a:off x="368300" y="91273"/>
            <a:ext cx="11137900" cy="608960"/>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GB" sz="2800"/>
              <a:t>1945 – the American dream a reality or illusion – the rich</a:t>
            </a:r>
          </a:p>
        </p:txBody>
      </p:sp>
      <p:sp>
        <p:nvSpPr>
          <p:cNvPr id="4" name="TextBox 3">
            <a:extLst>
              <a:ext uri="{FF2B5EF4-FFF2-40B4-BE49-F238E27FC236}">
                <a16:creationId xmlns:a16="http://schemas.microsoft.com/office/drawing/2014/main" id="{4E24459B-C3E8-4EA6-AC98-AFAB89526BF9}"/>
              </a:ext>
            </a:extLst>
          </p:cNvPr>
          <p:cNvSpPr txBox="1"/>
          <p:nvPr/>
        </p:nvSpPr>
        <p:spPr>
          <a:xfrm>
            <a:off x="494323" y="836246"/>
            <a:ext cx="7774352"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Arial"/>
                <a:ea typeface=""/>
              </a:rPr>
              <a:t>Rockefeller family</a:t>
            </a:r>
            <a:endParaRPr lang="en-US" sz="1000" b="1">
              <a:latin typeface="Arial"/>
              <a:ea typeface=""/>
              <a:cs typeface="Arial"/>
            </a:endParaRPr>
          </a:p>
          <a:p>
            <a:r>
              <a:rPr lang="en-US" sz="1000">
                <a:latin typeface="Arial"/>
                <a:ea typeface=""/>
              </a:rPr>
              <a:t>The Rockefeller family owned the largest share in the Standard Oil Company (along with I G Farben – a German chemical company that created the gas used in the chambers of Nazi death camps). </a:t>
            </a:r>
            <a:endParaRPr lang="en-US" sz="1000">
              <a:latin typeface="Arial"/>
              <a:ea typeface=""/>
              <a:cs typeface="Arial"/>
            </a:endParaRPr>
          </a:p>
          <a:p>
            <a:r>
              <a:rPr lang="en-US" sz="1000">
                <a:latin typeface="Arial"/>
                <a:ea typeface="Tinos"/>
              </a:rPr>
              <a:t>The planes that made up the Luftwaffe (Nazi air force) needed tetraethyl lead gasoline in order to fly. At the time, only Standard Oil, Du Pont, and General Motors had the ability to produce this vital substance. In 1938 the president of Standard Oil helped I.G. Farben to acquire 500 tons of tetraethyl lead. A year later they obtained an additional 15 million dollars worth of tetraethyl lead which was to be turned into aviation gasoline back in Germany.</a:t>
            </a:r>
            <a:endParaRPr lang="en-US" sz="1000">
              <a:latin typeface="Arial"/>
              <a:ea typeface="Tinos"/>
              <a:cs typeface="Arial"/>
            </a:endParaRPr>
          </a:p>
          <a:p>
            <a:r>
              <a:rPr lang="en-US" sz="1000">
                <a:latin typeface="Arial"/>
                <a:ea typeface="Tinos"/>
              </a:rPr>
              <a:t>After the war began in Europe, the British became angry about U.S. shipments of strategic materials to Nazi Germany. Standard Oil immediately changed the registration of their entire fleet to Panamanian to avoid British search or seizure. These ships continued to carry oil to Tenerife in the Canary Islands, where they refueled and siphoned oil to German tankers for shipment to Hamburg.</a:t>
            </a:r>
            <a:endParaRPr lang="en-US" sz="1000">
              <a:latin typeface="Arial"/>
              <a:ea typeface="Tinos"/>
              <a:cs typeface="Arial"/>
            </a:endParaRPr>
          </a:p>
          <a:p>
            <a:r>
              <a:rPr lang="en-US" sz="1000">
                <a:latin typeface="Arial"/>
                <a:ea typeface="Tinos"/>
              </a:rPr>
              <a:t>This deception was exposed on March 31, 1941 when the U.S. State Department issued a detailed report on refueling stations in Mexico and Central and South America that were suspected of furnishing oil to Italian and German merchant vessels. The report listed Standard Oil of New Jersey and Standard Oil of California among those fueling enemy ships, but there is no record of any action being taken as a result of this discovery.</a:t>
            </a:r>
            <a:endParaRPr lang="en-US" sz="1000">
              <a:latin typeface="Arial"/>
              <a:ea typeface="Tinos"/>
              <a:cs typeface="Arial"/>
            </a:endParaRPr>
          </a:p>
          <a:p>
            <a:r>
              <a:rPr lang="en-US" sz="1000">
                <a:latin typeface="Arial"/>
                <a:ea typeface=""/>
              </a:rPr>
              <a:t>Rockefellers were also majority shareholders in Chase Bank. A controversy arose during the </a:t>
            </a:r>
            <a:r>
              <a:rPr lang="en-US" sz="1000" u="none" strike="noStrike">
                <a:latin typeface="Arial"/>
                <a:ea typeface=""/>
                <a:hlinkClick r:id="rId2"/>
              </a:rPr>
              <a:t>occupation of France</a:t>
            </a:r>
            <a:r>
              <a:rPr lang="en-US" sz="1000">
                <a:latin typeface="Arial"/>
                <a:ea typeface=""/>
              </a:rPr>
              <a:t> by the Nazis. From the late 1930s until June 14, 1941, when President</a:t>
            </a:r>
            <a:r>
              <a:rPr lang="en-US" sz="1000" u="sng">
                <a:latin typeface="Arial"/>
                <a:ea typeface=""/>
              </a:rPr>
              <a:t> </a:t>
            </a:r>
            <a:r>
              <a:rPr lang="en-US" sz="1000" u="none" strike="noStrike">
                <a:latin typeface="Arial"/>
                <a:ea typeface=""/>
                <a:hlinkClick r:id="rId3"/>
              </a:rPr>
              <a:t>Franklin D. Roosevelt</a:t>
            </a:r>
            <a:r>
              <a:rPr lang="en-US" sz="1000">
                <a:latin typeface="Arial"/>
                <a:ea typeface=""/>
              </a:rPr>
              <a:t>  issued an </a:t>
            </a:r>
            <a:r>
              <a:rPr lang="en-US" sz="1000" u="none" strike="noStrike">
                <a:latin typeface="Arial"/>
                <a:ea typeface=""/>
                <a:hlinkClick r:id="rId4"/>
              </a:rPr>
              <a:t>Executive Order</a:t>
            </a:r>
            <a:r>
              <a:rPr lang="en-US" sz="1000">
                <a:latin typeface="Arial"/>
                <a:ea typeface=""/>
              </a:rPr>
              <a:t> freezing German assets, Chase National Bank worked with the Nazi government.  Within hours of Roosevelt’s order, Chase unblocked the accounts and the funds were transferred through </a:t>
            </a:r>
            <a:r>
              <a:rPr lang="en-US" sz="1000" u="none" strike="noStrike">
                <a:latin typeface="Arial"/>
                <a:ea typeface=""/>
                <a:hlinkClick r:id="rId5"/>
              </a:rPr>
              <a:t>South America</a:t>
            </a:r>
            <a:r>
              <a:rPr lang="en-US" sz="1000">
                <a:latin typeface="Arial"/>
                <a:ea typeface=""/>
              </a:rPr>
              <a:t> to Nazi Germany.</a:t>
            </a:r>
            <a:endParaRPr lang="en-US" sz="1000">
              <a:latin typeface="Arial"/>
              <a:ea typeface=""/>
              <a:cs typeface="Arial"/>
            </a:endParaRPr>
          </a:p>
          <a:p>
            <a:r>
              <a:rPr lang="en-US" sz="1000">
                <a:latin typeface="Arial"/>
                <a:ea typeface=""/>
              </a:rPr>
              <a:t>Following the end of WWII, the Rockefellers donated New York land worth $8.5m for the building of the United Nations headquarters</a:t>
            </a:r>
            <a:endParaRPr lang="en-GB"/>
          </a:p>
        </p:txBody>
      </p:sp>
      <p:pic>
        <p:nvPicPr>
          <p:cNvPr id="5" name="Picture 5" descr="A tall building in a city&#10;&#10;Description generated with very high confidence">
            <a:extLst>
              <a:ext uri="{FF2B5EF4-FFF2-40B4-BE49-F238E27FC236}">
                <a16:creationId xmlns:a16="http://schemas.microsoft.com/office/drawing/2014/main" id="{CF0F124E-5FFA-4711-8BBE-2BAD6BDCAE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3554" y="756139"/>
            <a:ext cx="2743200" cy="2786184"/>
          </a:xfrm>
          <a:prstGeom prst="rect">
            <a:avLst/>
          </a:prstGeom>
        </p:spPr>
      </p:pic>
      <p:pic>
        <p:nvPicPr>
          <p:cNvPr id="6" name="Picture 6" descr="A red and white shirt&#10;&#10;Description generated with high confidence">
            <a:extLst>
              <a:ext uri="{FF2B5EF4-FFF2-40B4-BE49-F238E27FC236}">
                <a16:creationId xmlns:a16="http://schemas.microsoft.com/office/drawing/2014/main" id="{2CA3DF32-9636-4069-95F3-93066421CC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00" y="3976935"/>
            <a:ext cx="4413738" cy="2264746"/>
          </a:xfrm>
          <a:prstGeom prst="rect">
            <a:avLst/>
          </a:prstGeom>
        </p:spPr>
      </p:pic>
      <p:pic>
        <p:nvPicPr>
          <p:cNvPr id="7" name="Picture 7" descr="A picture containing food&#10;&#10;Description generated with very high confidence">
            <a:extLst>
              <a:ext uri="{FF2B5EF4-FFF2-40B4-BE49-F238E27FC236}">
                <a16:creationId xmlns:a16="http://schemas.microsoft.com/office/drawing/2014/main" id="{A2378DDE-293C-4DAD-A73D-2925338C4D65}"/>
              </a:ext>
            </a:extLst>
          </p:cNvPr>
          <p:cNvPicPr>
            <a:picLocks noChangeAspect="1"/>
          </p:cNvPicPr>
          <p:nvPr/>
        </p:nvPicPr>
        <p:blipFill>
          <a:blip r:embed="rId8"/>
          <a:stretch>
            <a:fillRect/>
          </a:stretch>
        </p:blipFill>
        <p:spPr>
          <a:xfrm>
            <a:off x="5652477" y="3977749"/>
            <a:ext cx="4374661" cy="2155657"/>
          </a:xfrm>
          <a:prstGeom prst="rect">
            <a:avLst/>
          </a:prstGeom>
        </p:spPr>
      </p:pic>
      <p:sp>
        <p:nvSpPr>
          <p:cNvPr id="8" name="TextBox 7">
            <a:extLst>
              <a:ext uri="{FF2B5EF4-FFF2-40B4-BE49-F238E27FC236}">
                <a16:creationId xmlns:a16="http://schemas.microsoft.com/office/drawing/2014/main" id="{D0CD3A58-7F82-4935-BF60-0A5EB59152BC}"/>
              </a:ext>
            </a:extLst>
          </p:cNvPr>
          <p:cNvSpPr txBox="1"/>
          <p:nvPr/>
        </p:nvSpPr>
        <p:spPr>
          <a:xfrm>
            <a:off x="9032630" y="357163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t>Rockefeller Centre NYC</a:t>
            </a:r>
            <a:endParaRPr lang="en-US"/>
          </a:p>
        </p:txBody>
      </p:sp>
    </p:spTree>
    <p:extLst>
      <p:ext uri="{BB962C8B-B14F-4D97-AF65-F5344CB8AC3E}">
        <p14:creationId xmlns:p14="http://schemas.microsoft.com/office/powerpoint/2010/main" val="3221297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CA08-715B-429D-97C8-646092F52E6B}"/>
              </a:ext>
            </a:extLst>
          </p:cNvPr>
          <p:cNvSpPr>
            <a:spLocks noGrp="1"/>
          </p:cNvSpPr>
          <p:nvPr>
            <p:ph type="title"/>
          </p:nvPr>
        </p:nvSpPr>
        <p:spPr>
          <a:xfrm>
            <a:off x="2895600" y="331807"/>
            <a:ext cx="8610600" cy="1293028"/>
          </a:xfrm>
        </p:spPr>
        <p:txBody>
          <a:bodyPr/>
          <a:lstStyle/>
          <a:p>
            <a:r>
              <a:rPr lang="en-GB"/>
              <a:t>What can you do next?</a:t>
            </a:r>
          </a:p>
        </p:txBody>
      </p:sp>
      <p:sp>
        <p:nvSpPr>
          <p:cNvPr id="3" name="Content Placeholder 2">
            <a:extLst>
              <a:ext uri="{FF2B5EF4-FFF2-40B4-BE49-F238E27FC236}">
                <a16:creationId xmlns:a16="http://schemas.microsoft.com/office/drawing/2014/main" id="{2CA30921-58DC-43E8-8574-C52B2F32323B}"/>
              </a:ext>
            </a:extLst>
          </p:cNvPr>
          <p:cNvSpPr>
            <a:spLocks noGrp="1"/>
          </p:cNvSpPr>
          <p:nvPr>
            <p:ph idx="1"/>
          </p:nvPr>
        </p:nvSpPr>
        <p:spPr>
          <a:xfrm>
            <a:off x="141790" y="1273215"/>
            <a:ext cx="3191590" cy="5252978"/>
          </a:xfrm>
        </p:spPr>
        <p:txBody>
          <a:bodyPr>
            <a:normAutofit lnSpcReduction="10000"/>
          </a:bodyPr>
          <a:lstStyle/>
          <a:p>
            <a:r>
              <a:rPr lang="en-GB" sz="1800"/>
              <a:t>We would love to see your completed work – photos can be sent to History@xaverian.ac.uk</a:t>
            </a:r>
          </a:p>
          <a:p>
            <a:endParaRPr lang="en-GB" sz="1800"/>
          </a:p>
          <a:p>
            <a:r>
              <a:rPr lang="en-GB" sz="1800"/>
              <a:t>Take advantage of the further reading and viewing recommended in this session and investigate this topic further</a:t>
            </a:r>
          </a:p>
          <a:p>
            <a:endParaRPr lang="en-GB" sz="1800"/>
          </a:p>
          <a:p>
            <a:endParaRPr lang="en-GB" sz="1800"/>
          </a:p>
          <a:p>
            <a:r>
              <a:rPr lang="en-GB" sz="1800"/>
              <a:t>We  have also created a special podcast on the topic in this lesson – feel free to give it a listen – it is available via Spotify, Apple and </a:t>
            </a:r>
            <a:r>
              <a:rPr lang="en-GB" sz="1800" err="1"/>
              <a:t>youtube</a:t>
            </a:r>
            <a:endParaRPr lang="en-GB" sz="1800"/>
          </a:p>
        </p:txBody>
      </p:sp>
      <p:pic>
        <p:nvPicPr>
          <p:cNvPr id="4" name="Picture 3">
            <a:extLst>
              <a:ext uri="{FF2B5EF4-FFF2-40B4-BE49-F238E27FC236}">
                <a16:creationId xmlns:a16="http://schemas.microsoft.com/office/drawing/2014/main" id="{2AB2D475-7049-4F12-9AF8-C344BA7877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6757" y="2973661"/>
            <a:ext cx="7883453" cy="3345598"/>
          </a:xfrm>
          <a:prstGeom prst="rect">
            <a:avLst/>
          </a:prstGeom>
        </p:spPr>
      </p:pic>
      <p:pic>
        <p:nvPicPr>
          <p:cNvPr id="6" name="Picture 5">
            <a:extLst>
              <a:ext uri="{FF2B5EF4-FFF2-40B4-BE49-F238E27FC236}">
                <a16:creationId xmlns:a16="http://schemas.microsoft.com/office/drawing/2014/main" id="{486F5252-B3C5-42B4-81DC-178835FFDD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25583" y="1436484"/>
            <a:ext cx="1724627" cy="2639029"/>
          </a:xfrm>
          <a:prstGeom prst="rect">
            <a:avLst/>
          </a:prstGeom>
        </p:spPr>
      </p:pic>
    </p:spTree>
    <p:extLst>
      <p:ext uri="{BB962C8B-B14F-4D97-AF65-F5344CB8AC3E}">
        <p14:creationId xmlns:p14="http://schemas.microsoft.com/office/powerpoint/2010/main" val="289377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6485" y="-34545"/>
            <a:ext cx="3625516" cy="4446124"/>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7446" y="4219074"/>
            <a:ext cx="4644554" cy="2638926"/>
          </a:xfrm>
          <a:prstGeom prst="rect">
            <a:avLst/>
          </a:prstGeom>
        </p:spPr>
      </p:pic>
      <p:sp>
        <p:nvSpPr>
          <p:cNvPr id="2" name="TextBox 1"/>
          <p:cNvSpPr txBox="1"/>
          <p:nvPr/>
        </p:nvSpPr>
        <p:spPr>
          <a:xfrm>
            <a:off x="2280697" y="1616623"/>
            <a:ext cx="6285788" cy="615553"/>
          </a:xfrm>
          <a:prstGeom prst="rect">
            <a:avLst/>
          </a:prstGeom>
          <a:noFill/>
        </p:spPr>
        <p:txBody>
          <a:bodyPr wrap="square" rtlCol="0">
            <a:spAutoFit/>
          </a:bodyPr>
          <a:lstStyle/>
          <a:p>
            <a:pPr algn="ctr"/>
            <a:r>
              <a:rPr lang="en-GB" sz="3400" b="1">
                <a:latin typeface="Corbel" panose="020B0503020204020204" pitchFamily="34" charset="0"/>
              </a:rPr>
              <a:t>Why Study History at </a:t>
            </a:r>
            <a:r>
              <a:rPr lang="en-GB" sz="3400" b="1" err="1">
                <a:latin typeface="Corbel" panose="020B0503020204020204" pitchFamily="34" charset="0"/>
              </a:rPr>
              <a:t>Xaverian</a:t>
            </a:r>
            <a:r>
              <a:rPr lang="en-GB" sz="3400" b="1">
                <a:latin typeface="Corbel" panose="020B0503020204020204" pitchFamily="34" charset="0"/>
              </a:rPr>
              <a:t>?</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542015"/>
            <a:ext cx="2252056" cy="253267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4074695"/>
            <a:ext cx="2252056" cy="278330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5696" y="-1469"/>
            <a:ext cx="2666433" cy="1744586"/>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41" y="0"/>
            <a:ext cx="2280697" cy="1542015"/>
          </a:xfrm>
          <a:prstGeom prst="rect">
            <a:avLst/>
          </a:prstGeom>
        </p:spPr>
      </p:pic>
      <p:pic>
        <p:nvPicPr>
          <p:cNvPr id="10" name="Picture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72772" y="4219074"/>
            <a:ext cx="2112619" cy="2638926"/>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37811" y="4219074"/>
            <a:ext cx="1834961" cy="2831431"/>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51163" y="5030731"/>
            <a:ext cx="1092857" cy="1092857"/>
          </a:xfrm>
          <a:prstGeom prst="rect">
            <a:avLst/>
          </a:prstGeom>
        </p:spPr>
      </p:pic>
      <p:pic>
        <p:nvPicPr>
          <p:cNvPr id="9" name="Picture 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45769" y="-34545"/>
            <a:ext cx="3320716" cy="1744586"/>
          </a:xfrm>
          <a:prstGeom prst="rect">
            <a:avLst/>
          </a:prstGeom>
        </p:spPr>
      </p:pic>
      <p:sp>
        <p:nvSpPr>
          <p:cNvPr id="14" name="TextBox 13"/>
          <p:cNvSpPr txBox="1"/>
          <p:nvPr/>
        </p:nvSpPr>
        <p:spPr>
          <a:xfrm>
            <a:off x="2280697" y="2203970"/>
            <a:ext cx="6237297" cy="1200329"/>
          </a:xfrm>
          <a:prstGeom prst="rect">
            <a:avLst/>
          </a:prstGeom>
          <a:noFill/>
        </p:spPr>
        <p:txBody>
          <a:bodyPr wrap="square" rtlCol="0">
            <a:spAutoFit/>
          </a:bodyPr>
          <a:lstStyle/>
          <a:p>
            <a:r>
              <a:rPr lang="en-GB">
                <a:latin typeface="Corbel" panose="020B0503020204020204" pitchFamily="34" charset="0"/>
              </a:rPr>
              <a:t>Studying for your A Levels is not just about getting good grades. It is also about getting opportunities that will help you later on in life. At </a:t>
            </a:r>
            <a:r>
              <a:rPr lang="en-GB" err="1">
                <a:latin typeface="Corbel" panose="020B0503020204020204" pitchFamily="34" charset="0"/>
              </a:rPr>
              <a:t>Xaverian</a:t>
            </a:r>
            <a:r>
              <a:rPr lang="en-GB">
                <a:latin typeface="Corbel" panose="020B0503020204020204" pitchFamily="34" charset="0"/>
              </a:rPr>
              <a:t> we pride ourselves in providing more than just an academic education. </a:t>
            </a:r>
          </a:p>
        </p:txBody>
      </p:sp>
      <p:sp>
        <p:nvSpPr>
          <p:cNvPr id="15" name="Rounded Rectangle 14"/>
          <p:cNvSpPr/>
          <p:nvPr/>
        </p:nvSpPr>
        <p:spPr>
          <a:xfrm>
            <a:off x="5163197" y="3503379"/>
            <a:ext cx="1683834" cy="810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High Tower Text" panose="02040502050506030303" pitchFamily="18" charset="0"/>
              </a:rPr>
              <a:t>Be supported…</a:t>
            </a:r>
          </a:p>
        </p:txBody>
      </p:sp>
      <p:sp>
        <p:nvSpPr>
          <p:cNvPr id="16" name="Rounded Rectangle 15"/>
          <p:cNvSpPr/>
          <p:nvPr/>
        </p:nvSpPr>
        <p:spPr>
          <a:xfrm>
            <a:off x="1066163" y="3463231"/>
            <a:ext cx="1918009" cy="892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High Tower Text" panose="02040502050506030303" pitchFamily="18" charset="0"/>
              </a:rPr>
              <a:t>Be challenged</a:t>
            </a:r>
          </a:p>
        </p:txBody>
      </p:sp>
      <p:sp>
        <p:nvSpPr>
          <p:cNvPr id="17" name="Rounded Rectangle 16"/>
          <p:cNvSpPr/>
          <p:nvPr/>
        </p:nvSpPr>
        <p:spPr>
          <a:xfrm>
            <a:off x="6847031" y="3503379"/>
            <a:ext cx="1973766" cy="810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High Tower Text" panose="02040502050506030303" pitchFamily="18" charset="0"/>
              </a:rPr>
              <a:t>Go beyond the classroom…</a:t>
            </a:r>
          </a:p>
        </p:txBody>
      </p:sp>
      <p:sp>
        <p:nvSpPr>
          <p:cNvPr id="18" name="Rounded Rectangle 17"/>
          <p:cNvSpPr/>
          <p:nvPr/>
        </p:nvSpPr>
        <p:spPr>
          <a:xfrm>
            <a:off x="2997592" y="3463231"/>
            <a:ext cx="2152185" cy="892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High Tower Text" panose="02040502050506030303" pitchFamily="18" charset="0"/>
              </a:rPr>
              <a:t>Improve your future prospects…</a:t>
            </a:r>
          </a:p>
        </p:txBody>
      </p:sp>
      <p:sp>
        <p:nvSpPr>
          <p:cNvPr id="19" name="Rounded Rectangle 18"/>
          <p:cNvSpPr/>
          <p:nvPr/>
        </p:nvSpPr>
        <p:spPr>
          <a:xfrm>
            <a:off x="8820797" y="3503379"/>
            <a:ext cx="1683834" cy="839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High Tower Text" panose="02040502050506030303" pitchFamily="18" charset="0"/>
              </a:rPr>
              <a:t>Enjoy learning</a:t>
            </a:r>
          </a:p>
        </p:txBody>
      </p:sp>
    </p:spTree>
    <p:custDataLst>
      <p:tags r:id="rId1"/>
    </p:custDataLst>
    <p:extLst>
      <p:ext uri="{BB962C8B-B14F-4D97-AF65-F5344CB8AC3E}">
        <p14:creationId xmlns:p14="http://schemas.microsoft.com/office/powerpoint/2010/main" val="146823452"/>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a:latin typeface="Calibri" panose="020F0502020204030204" pitchFamily="34" charset="0"/>
              </a:rPr>
              <a:t>What do our students say about History at </a:t>
            </a:r>
            <a:r>
              <a:rPr lang="en-GB" sz="4800" err="1">
                <a:latin typeface="Calibri" panose="020F0502020204030204" pitchFamily="34" charset="0"/>
              </a:rPr>
              <a:t>Xaverian</a:t>
            </a:r>
            <a:r>
              <a:rPr lang="en-GB" sz="4800">
                <a:latin typeface="Calibri" panose="020F0502020204030204" pitchFamily="34" charset="0"/>
              </a:rPr>
              <a:t>?</a:t>
            </a:r>
          </a:p>
        </p:txBody>
      </p:sp>
      <p:sp>
        <p:nvSpPr>
          <p:cNvPr id="4" name="TextBox 3"/>
          <p:cNvSpPr txBox="1"/>
          <p:nvPr/>
        </p:nvSpPr>
        <p:spPr>
          <a:xfrm>
            <a:off x="358712" y="302708"/>
            <a:ext cx="2849571" cy="830997"/>
          </a:xfrm>
          <a:prstGeom prst="rect">
            <a:avLst/>
          </a:prstGeom>
          <a:solidFill>
            <a:srgbClr val="00B0F0"/>
          </a:solidFill>
        </p:spPr>
        <p:txBody>
          <a:bodyPr wrap="square" rtlCol="0">
            <a:spAutoFit/>
          </a:bodyPr>
          <a:lstStyle/>
          <a:p>
            <a:pPr algn="ctr"/>
            <a:r>
              <a:rPr lang="en-GB" sz="1600">
                <a:solidFill>
                  <a:srgbClr val="FFFF00"/>
                </a:solidFill>
              </a:rPr>
              <a:t>“Teachers go above and beyond to make sure we do well!”</a:t>
            </a:r>
          </a:p>
        </p:txBody>
      </p:sp>
      <p:sp>
        <p:nvSpPr>
          <p:cNvPr id="5" name="TextBox 4"/>
          <p:cNvSpPr txBox="1"/>
          <p:nvPr/>
        </p:nvSpPr>
        <p:spPr>
          <a:xfrm>
            <a:off x="358711" y="4458437"/>
            <a:ext cx="2849571" cy="830997"/>
          </a:xfrm>
          <a:prstGeom prst="rect">
            <a:avLst/>
          </a:prstGeom>
          <a:solidFill>
            <a:srgbClr val="00B0F0"/>
          </a:solidFill>
        </p:spPr>
        <p:txBody>
          <a:bodyPr wrap="square" rtlCol="0">
            <a:spAutoFit/>
          </a:bodyPr>
          <a:lstStyle/>
          <a:p>
            <a:pPr algn="ctr"/>
            <a:r>
              <a:rPr lang="en-GB" sz="1600">
                <a:solidFill>
                  <a:srgbClr val="FFFF00"/>
                </a:solidFill>
              </a:rPr>
              <a:t>“the lessons are varied and</a:t>
            </a:r>
          </a:p>
          <a:p>
            <a:pPr algn="ctr"/>
            <a:r>
              <a:rPr lang="en-GB" sz="1600">
                <a:solidFill>
                  <a:srgbClr val="FFFF00"/>
                </a:solidFill>
              </a:rPr>
              <a:t> interesting!”</a:t>
            </a:r>
          </a:p>
        </p:txBody>
      </p:sp>
      <p:sp>
        <p:nvSpPr>
          <p:cNvPr id="6" name="TextBox 5"/>
          <p:cNvSpPr txBox="1"/>
          <p:nvPr/>
        </p:nvSpPr>
        <p:spPr>
          <a:xfrm>
            <a:off x="358711" y="5508852"/>
            <a:ext cx="2849571" cy="584775"/>
          </a:xfrm>
          <a:prstGeom prst="rect">
            <a:avLst/>
          </a:prstGeom>
          <a:solidFill>
            <a:srgbClr val="00B0F0"/>
          </a:solidFill>
        </p:spPr>
        <p:txBody>
          <a:bodyPr wrap="square" rtlCol="0">
            <a:spAutoFit/>
          </a:bodyPr>
          <a:lstStyle/>
          <a:p>
            <a:pPr algn="ctr"/>
            <a:r>
              <a:rPr lang="en-GB" sz="1600">
                <a:solidFill>
                  <a:srgbClr val="FFFF00"/>
                </a:solidFill>
              </a:rPr>
              <a:t>“I feel really well prepared for University”</a:t>
            </a:r>
          </a:p>
        </p:txBody>
      </p:sp>
      <p:sp>
        <p:nvSpPr>
          <p:cNvPr id="7" name="TextBox 6"/>
          <p:cNvSpPr txBox="1"/>
          <p:nvPr/>
        </p:nvSpPr>
        <p:spPr>
          <a:xfrm>
            <a:off x="358711" y="3405109"/>
            <a:ext cx="2849571" cy="830997"/>
          </a:xfrm>
          <a:prstGeom prst="rect">
            <a:avLst/>
          </a:prstGeom>
          <a:solidFill>
            <a:srgbClr val="00B0F0"/>
          </a:solidFill>
        </p:spPr>
        <p:txBody>
          <a:bodyPr wrap="square" rtlCol="0">
            <a:spAutoFit/>
          </a:bodyPr>
          <a:lstStyle/>
          <a:p>
            <a:pPr algn="ctr"/>
            <a:r>
              <a:rPr lang="en-GB" sz="1600">
                <a:solidFill>
                  <a:srgbClr val="FFFF00"/>
                </a:solidFill>
              </a:rPr>
              <a:t>“The booklets that are used really help you to push yourself!”</a:t>
            </a:r>
          </a:p>
        </p:txBody>
      </p:sp>
      <p:sp>
        <p:nvSpPr>
          <p:cNvPr id="8" name="TextBox 7"/>
          <p:cNvSpPr txBox="1"/>
          <p:nvPr/>
        </p:nvSpPr>
        <p:spPr>
          <a:xfrm>
            <a:off x="358711" y="2598003"/>
            <a:ext cx="2849571" cy="584775"/>
          </a:xfrm>
          <a:prstGeom prst="rect">
            <a:avLst/>
          </a:prstGeom>
          <a:solidFill>
            <a:srgbClr val="00B0F0"/>
          </a:solidFill>
        </p:spPr>
        <p:txBody>
          <a:bodyPr wrap="square" rtlCol="0">
            <a:spAutoFit/>
          </a:bodyPr>
          <a:lstStyle/>
          <a:p>
            <a:pPr algn="ctr"/>
            <a:r>
              <a:rPr lang="en-GB" sz="1600">
                <a:solidFill>
                  <a:srgbClr val="FFFF00"/>
                </a:solidFill>
              </a:rPr>
              <a:t>“The teachers really know what they are doing”</a:t>
            </a:r>
          </a:p>
        </p:txBody>
      </p:sp>
      <p:sp>
        <p:nvSpPr>
          <p:cNvPr id="9" name="TextBox 8"/>
          <p:cNvSpPr txBox="1"/>
          <p:nvPr/>
        </p:nvSpPr>
        <p:spPr>
          <a:xfrm>
            <a:off x="358711" y="1321723"/>
            <a:ext cx="2849571" cy="1077218"/>
          </a:xfrm>
          <a:prstGeom prst="rect">
            <a:avLst/>
          </a:prstGeom>
          <a:solidFill>
            <a:srgbClr val="00B0F0"/>
          </a:solidFill>
        </p:spPr>
        <p:txBody>
          <a:bodyPr wrap="square" rtlCol="0">
            <a:spAutoFit/>
          </a:bodyPr>
          <a:lstStyle/>
          <a:p>
            <a:pPr algn="ctr"/>
            <a:r>
              <a:rPr lang="en-GB" sz="1600">
                <a:solidFill>
                  <a:srgbClr val="FFFF00"/>
                </a:solidFill>
              </a:rPr>
              <a:t>“I’m always pushed to do the best I can and I know my teacher will support me”</a:t>
            </a:r>
          </a:p>
        </p:txBody>
      </p:sp>
      <p:pic>
        <p:nvPicPr>
          <p:cNvPr id="10" name="Beth Compil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1066" y="3211007"/>
            <a:ext cx="609600" cy="609600"/>
          </a:xfrm>
          <a:prstGeom prst="rect">
            <a:avLst/>
          </a:prstGeom>
        </p:spPr>
      </p:pic>
      <p:sp>
        <p:nvSpPr>
          <p:cNvPr id="11" name="Subtitle 2">
            <a:extLst>
              <a:ext uri="{FF2B5EF4-FFF2-40B4-BE49-F238E27FC236}">
                <a16:creationId xmlns:a16="http://schemas.microsoft.com/office/drawing/2014/main" id="{E90CC41C-B346-4A8D-855B-12FBD6ADA7C1}"/>
              </a:ext>
            </a:extLst>
          </p:cNvPr>
          <p:cNvSpPr txBox="1">
            <a:spLocks/>
          </p:cNvSpPr>
          <p:nvPr/>
        </p:nvSpPr>
        <p:spPr>
          <a:xfrm>
            <a:off x="4197466" y="3010030"/>
            <a:ext cx="5796759" cy="7297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GB" sz="2400" dirty="0"/>
              <a:t>Beth talks about History at Xaverian – Click to play:</a:t>
            </a:r>
          </a:p>
          <a:p>
            <a:endParaRPr lang="en-GB" sz="3500" dirty="0"/>
          </a:p>
        </p:txBody>
      </p:sp>
      <p:pic>
        <p:nvPicPr>
          <p:cNvPr id="3" name="Noor Compilati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41066" y="4679834"/>
            <a:ext cx="609600" cy="609600"/>
          </a:xfrm>
          <a:prstGeom prst="rect">
            <a:avLst/>
          </a:prstGeom>
        </p:spPr>
      </p:pic>
      <p:sp>
        <p:nvSpPr>
          <p:cNvPr id="13" name="Subtitle 2">
            <a:extLst>
              <a:ext uri="{FF2B5EF4-FFF2-40B4-BE49-F238E27FC236}">
                <a16:creationId xmlns:a16="http://schemas.microsoft.com/office/drawing/2014/main" id="{E90CC41C-B346-4A8D-855B-12FBD6ADA7C1}"/>
              </a:ext>
            </a:extLst>
          </p:cNvPr>
          <p:cNvSpPr txBox="1">
            <a:spLocks/>
          </p:cNvSpPr>
          <p:nvPr/>
        </p:nvSpPr>
        <p:spPr>
          <a:xfrm>
            <a:off x="4197466" y="4485518"/>
            <a:ext cx="5796759" cy="7297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GB" sz="2400" dirty="0"/>
              <a:t>Noor talks about History at Xaverian – Click to play:</a:t>
            </a:r>
          </a:p>
          <a:p>
            <a:endParaRPr lang="en-GB" sz="3500" dirty="0"/>
          </a:p>
        </p:txBody>
      </p:sp>
    </p:spTree>
    <p:extLst>
      <p:ext uri="{BB962C8B-B14F-4D97-AF65-F5344CB8AC3E}">
        <p14:creationId xmlns:p14="http://schemas.microsoft.com/office/powerpoint/2010/main" val="297035985"/>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3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5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52596" y="357166"/>
            <a:ext cx="8358246" cy="2500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latin typeface="+mj-lt"/>
              </a:rPr>
              <a:t>What qualifications do I need to enrol on the History course?</a:t>
            </a:r>
          </a:p>
        </p:txBody>
      </p:sp>
      <p:sp>
        <p:nvSpPr>
          <p:cNvPr id="3" name="Rounded Rectangle 2"/>
          <p:cNvSpPr/>
          <p:nvPr/>
        </p:nvSpPr>
        <p:spPr>
          <a:xfrm>
            <a:off x="2095472" y="3286124"/>
            <a:ext cx="8286808" cy="3071834"/>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latin typeface="+mj-lt"/>
              </a:rPr>
              <a:t>If you are studying GCSE History you need </a:t>
            </a:r>
            <a:r>
              <a:rPr lang="en-GB" sz="2800" b="1">
                <a:solidFill>
                  <a:schemeClr val="bg1"/>
                </a:solidFill>
                <a:latin typeface="+mj-lt"/>
              </a:rPr>
              <a:t>at least a grade 5</a:t>
            </a:r>
            <a:r>
              <a:rPr lang="en-GB" sz="2800">
                <a:solidFill>
                  <a:schemeClr val="bg1"/>
                </a:solidFill>
                <a:latin typeface="+mj-lt"/>
              </a:rPr>
              <a:t>. If you are not studying History you need </a:t>
            </a:r>
            <a:r>
              <a:rPr lang="en-GB" sz="2800" b="1">
                <a:solidFill>
                  <a:schemeClr val="bg1"/>
                </a:solidFill>
                <a:latin typeface="+mj-lt"/>
              </a:rPr>
              <a:t>at least a grade 5 </a:t>
            </a:r>
            <a:r>
              <a:rPr lang="en-GB" sz="2800">
                <a:solidFill>
                  <a:schemeClr val="bg1"/>
                </a:solidFill>
                <a:latin typeface="+mj-lt"/>
              </a:rPr>
              <a:t>in your GCSE English Language. </a:t>
            </a:r>
          </a:p>
        </p:txBody>
      </p:sp>
    </p:spTree>
    <p:custDataLst>
      <p:tags r:id="rId1"/>
    </p:custDataLst>
    <p:extLst>
      <p:ext uri="{BB962C8B-B14F-4D97-AF65-F5344CB8AC3E}">
        <p14:creationId xmlns:p14="http://schemas.microsoft.com/office/powerpoint/2010/main" val="4169739258"/>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396061-CD8A-429E-A4BC-9FD911414D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280" y="-2820"/>
            <a:ext cx="3127412" cy="3733385"/>
          </a:xfrm>
          <a:prstGeom prst="rect">
            <a:avLst/>
          </a:prstGeom>
          <a:ln w="31750">
            <a:solidFill>
              <a:schemeClr val="bg1"/>
            </a:solidFill>
          </a:ln>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7820" y="3841395"/>
            <a:ext cx="4402385" cy="3124200"/>
          </a:xfrm>
          <a:prstGeom prst="rect">
            <a:avLst/>
          </a:prstGeom>
        </p:spPr>
      </p:pic>
      <p:sp>
        <p:nvSpPr>
          <p:cNvPr id="2" name="Title 1"/>
          <p:cNvSpPr>
            <a:spLocks noGrp="1"/>
          </p:cNvSpPr>
          <p:nvPr>
            <p:ph type="ctrTitle"/>
          </p:nvPr>
        </p:nvSpPr>
        <p:spPr>
          <a:xfrm>
            <a:off x="2937820" y="443227"/>
            <a:ext cx="6168080" cy="524000"/>
          </a:xfrm>
        </p:spPr>
        <p:txBody>
          <a:bodyPr>
            <a:noAutofit/>
          </a:bodyPr>
          <a:lstStyle/>
          <a:p>
            <a:pPr algn="ctr"/>
            <a:r>
              <a:rPr lang="en-GB" sz="3200" b="1" dirty="0">
                <a:latin typeface="Calibri" panose="020F0502020204030204" pitchFamily="34" charset="0"/>
              </a:rPr>
              <a:t>How well do our students do?</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05900" y="-2819"/>
            <a:ext cx="3086100" cy="4136669"/>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45414" y="4133849"/>
            <a:ext cx="2646585" cy="2932291"/>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82532" y="3730566"/>
            <a:ext cx="2520555" cy="3166623"/>
          </a:xfrm>
          <a:prstGeom prst="rect">
            <a:avLst/>
          </a:prstGeom>
        </p:spPr>
      </p:pic>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37820" y="850231"/>
            <a:ext cx="6168080" cy="2991163"/>
          </a:xfrm>
          <a:prstGeom prst="rect">
            <a:avLst/>
          </a:prstGeom>
        </p:spPr>
      </p:pic>
      <p:pic>
        <p:nvPicPr>
          <p:cNvPr id="11" name="Picture 10">
            <a:extLst>
              <a:ext uri="{FF2B5EF4-FFF2-40B4-BE49-F238E27FC236}">
                <a16:creationId xmlns:a16="http://schemas.microsoft.com/office/drawing/2014/main" id="{E282BB9B-B3E5-429B-95AD-25AACB3641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8281" y="3403245"/>
            <a:ext cx="3086100" cy="3733385"/>
          </a:xfrm>
          <a:prstGeom prst="rect">
            <a:avLst/>
          </a:prstGeom>
          <a:noFill/>
          <a:ln w="22225">
            <a:solidFill>
              <a:schemeClr val="bg1"/>
            </a:solidFill>
          </a:ln>
        </p:spPr>
      </p:pic>
    </p:spTree>
    <p:extLst>
      <p:ext uri="{BB962C8B-B14F-4D97-AF65-F5344CB8AC3E}">
        <p14:creationId xmlns:p14="http://schemas.microsoft.com/office/powerpoint/2010/main" val="1305469022"/>
      </p:ext>
    </p:extLst>
  </p:cSld>
  <p:clrMapOvr>
    <a:masterClrMapping/>
  </p:clrMapOvr>
  <mc:AlternateContent xmlns:mc="http://schemas.openxmlformats.org/markup-compatibility/2006" xmlns:p14="http://schemas.microsoft.com/office/powerpoint/2010/main">
    <mc:Choice Requires="p14">
      <p:transition p14:dur="100" advTm="9695"/>
    </mc:Choice>
    <mc:Fallback xmlns="">
      <p:transition advTm="96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2176-15EF-41EB-8162-5111EAED70B5}"/>
              </a:ext>
            </a:extLst>
          </p:cNvPr>
          <p:cNvSpPr>
            <a:spLocks noGrp="1"/>
          </p:cNvSpPr>
          <p:nvPr>
            <p:ph type="title"/>
          </p:nvPr>
        </p:nvSpPr>
        <p:spPr>
          <a:xfrm>
            <a:off x="238538" y="0"/>
            <a:ext cx="10734262" cy="1293028"/>
          </a:xfrm>
        </p:spPr>
        <p:txBody>
          <a:bodyPr/>
          <a:lstStyle/>
          <a:p>
            <a:r>
              <a:rPr lang="en-GB" dirty="0"/>
              <a:t>What do our ex students say…</a:t>
            </a:r>
          </a:p>
        </p:txBody>
      </p:sp>
      <p:pic>
        <p:nvPicPr>
          <p:cNvPr id="7" name="WhatsApp Video 2020-06-23 at 18.50.16">
            <a:hlinkClick r:id="" action="ppaction://media"/>
            <a:extLst>
              <a:ext uri="{FF2B5EF4-FFF2-40B4-BE49-F238E27FC236}">
                <a16:creationId xmlns:a16="http://schemas.microsoft.com/office/drawing/2014/main" id="{DC2FF7B4-BA56-4BBB-A826-53E571C309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4506" y="1787236"/>
            <a:ext cx="6361042" cy="3514747"/>
          </a:xfrm>
        </p:spPr>
      </p:pic>
      <p:pic>
        <p:nvPicPr>
          <p:cNvPr id="4" name="Picture 3">
            <a:extLst>
              <a:ext uri="{FF2B5EF4-FFF2-40B4-BE49-F238E27FC236}">
                <a16:creationId xmlns:a16="http://schemas.microsoft.com/office/drawing/2014/main" id="{26CD3576-BD91-4418-9F05-F068C97A1F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43" y="1470991"/>
            <a:ext cx="3086098" cy="4570825"/>
          </a:xfrm>
          <a:prstGeom prst="rect">
            <a:avLst/>
          </a:prstGeom>
          <a:ln w="34925">
            <a:solidFill>
              <a:schemeClr val="bg1"/>
            </a:solidFill>
          </a:ln>
        </p:spPr>
      </p:pic>
      <p:pic>
        <p:nvPicPr>
          <p:cNvPr id="6" name="Picture 5">
            <a:extLst>
              <a:ext uri="{FF2B5EF4-FFF2-40B4-BE49-F238E27FC236}">
                <a16:creationId xmlns:a16="http://schemas.microsoft.com/office/drawing/2014/main" id="{FCDE87F3-B7DB-4740-B6E1-18E9030697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35548" y="1470991"/>
            <a:ext cx="2835967" cy="4570825"/>
          </a:xfrm>
          <a:prstGeom prst="rect">
            <a:avLst/>
          </a:prstGeom>
        </p:spPr>
      </p:pic>
    </p:spTree>
    <p:extLst>
      <p:ext uri="{BB962C8B-B14F-4D97-AF65-F5344CB8AC3E}">
        <p14:creationId xmlns:p14="http://schemas.microsoft.com/office/powerpoint/2010/main" val="34222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6043-28DA-4943-8718-696890AC7A17}"/>
              </a:ext>
            </a:extLst>
          </p:cNvPr>
          <p:cNvSpPr>
            <a:spLocks noGrp="1"/>
          </p:cNvSpPr>
          <p:nvPr>
            <p:ph type="title"/>
          </p:nvPr>
        </p:nvSpPr>
        <p:spPr>
          <a:xfrm>
            <a:off x="1304452" y="52381"/>
            <a:ext cx="9469056" cy="960875"/>
          </a:xfrm>
        </p:spPr>
        <p:txBody>
          <a:bodyPr/>
          <a:lstStyle/>
          <a:p>
            <a:r>
              <a:rPr lang="en-GB"/>
              <a:t>HOW WELL DO OUR STUDENTS DO?</a:t>
            </a:r>
          </a:p>
        </p:txBody>
      </p:sp>
      <p:sp>
        <p:nvSpPr>
          <p:cNvPr id="3" name="Content Placeholder 2">
            <a:extLst>
              <a:ext uri="{FF2B5EF4-FFF2-40B4-BE49-F238E27FC236}">
                <a16:creationId xmlns:a16="http://schemas.microsoft.com/office/drawing/2014/main" id="{62FF6AA3-F06A-4F66-A3D3-50B6D90F510B}"/>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D9D44DC1-F36B-42C2-BB4D-B711E8AB3A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880" y="982909"/>
            <a:ext cx="4989592" cy="2396581"/>
          </a:xfrm>
          <a:prstGeom prst="rect">
            <a:avLst/>
          </a:prstGeom>
        </p:spPr>
      </p:pic>
      <p:pic>
        <p:nvPicPr>
          <p:cNvPr id="8" name="Picture 7">
            <a:extLst>
              <a:ext uri="{FF2B5EF4-FFF2-40B4-BE49-F238E27FC236}">
                <a16:creationId xmlns:a16="http://schemas.microsoft.com/office/drawing/2014/main" id="{823E7FB2-DAD3-41AF-B23E-2719A9680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6837" y="4079753"/>
            <a:ext cx="4751087" cy="2501839"/>
          </a:xfrm>
          <a:prstGeom prst="rect">
            <a:avLst/>
          </a:prstGeom>
        </p:spPr>
      </p:pic>
      <p:pic>
        <p:nvPicPr>
          <p:cNvPr id="10" name="Picture 9">
            <a:extLst>
              <a:ext uri="{FF2B5EF4-FFF2-40B4-BE49-F238E27FC236}">
                <a16:creationId xmlns:a16="http://schemas.microsoft.com/office/drawing/2014/main" id="{CC667B33-925A-49CD-A380-63BDC44904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880" y="3951100"/>
            <a:ext cx="4997913" cy="2628192"/>
          </a:xfrm>
          <a:prstGeom prst="rect">
            <a:avLst/>
          </a:prstGeom>
        </p:spPr>
      </p:pic>
      <p:sp>
        <p:nvSpPr>
          <p:cNvPr id="4" name="Rectangle 3">
            <a:extLst>
              <a:ext uri="{FF2B5EF4-FFF2-40B4-BE49-F238E27FC236}">
                <a16:creationId xmlns:a16="http://schemas.microsoft.com/office/drawing/2014/main" id="{E80F4F36-B6D7-423E-9E4B-BA1D956E37D1}"/>
              </a:ext>
            </a:extLst>
          </p:cNvPr>
          <p:cNvSpPr/>
          <p:nvPr/>
        </p:nvSpPr>
        <p:spPr>
          <a:xfrm>
            <a:off x="6762260" y="1017953"/>
            <a:ext cx="4747844" cy="296984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latin typeface="Comic Sans MS"/>
              </a:rPr>
              <a:t>2019 A level</a:t>
            </a:r>
          </a:p>
          <a:p>
            <a:pPr algn="ctr"/>
            <a:endParaRPr lang="en-US" sz="2400">
              <a:solidFill>
                <a:srgbClr val="FFFF00"/>
              </a:solidFill>
              <a:latin typeface="Comic Sans MS"/>
            </a:endParaRPr>
          </a:p>
          <a:p>
            <a:pPr algn="ctr"/>
            <a:r>
              <a:rPr lang="en-US" sz="2400">
                <a:solidFill>
                  <a:srgbClr val="FFFF00"/>
                </a:solidFill>
                <a:latin typeface="Comic Sans MS"/>
              </a:rPr>
              <a:t>A*s – Xaverian 7% of all students</a:t>
            </a:r>
          </a:p>
          <a:p>
            <a:pPr algn="ctr"/>
            <a:endParaRPr lang="en-US" sz="2400">
              <a:solidFill>
                <a:srgbClr val="FFFF00"/>
              </a:solidFill>
              <a:latin typeface="Comic Sans MS"/>
            </a:endParaRPr>
          </a:p>
          <a:p>
            <a:pPr algn="ctr"/>
            <a:r>
              <a:rPr lang="en-US" sz="2400">
                <a:solidFill>
                  <a:srgbClr val="FFFF00"/>
                </a:solidFill>
                <a:latin typeface="Comic Sans MS"/>
              </a:rPr>
              <a:t>National average – 5%</a:t>
            </a:r>
          </a:p>
          <a:p>
            <a:pPr algn="ctr"/>
            <a:endParaRPr lang="en-US" sz="2400">
              <a:solidFill>
                <a:srgbClr val="FFFF00"/>
              </a:solidFill>
              <a:latin typeface="Comic Sans MS"/>
            </a:endParaRPr>
          </a:p>
          <a:p>
            <a:pPr algn="ctr"/>
            <a:r>
              <a:rPr lang="en-US" sz="2400">
                <a:solidFill>
                  <a:srgbClr val="FFFF00"/>
                </a:solidFill>
                <a:latin typeface="Comic Sans MS"/>
              </a:rPr>
              <a:t>Similar </a:t>
            </a:r>
            <a:r>
              <a:rPr lang="en-US" sz="2400" err="1">
                <a:solidFill>
                  <a:srgbClr val="FFFF00"/>
                </a:solidFill>
                <a:latin typeface="Comic Sans MS"/>
              </a:rPr>
              <a:t>centres</a:t>
            </a:r>
            <a:r>
              <a:rPr lang="en-US" sz="2400">
                <a:solidFill>
                  <a:srgbClr val="FFFF00"/>
                </a:solidFill>
                <a:latin typeface="Comic Sans MS"/>
              </a:rPr>
              <a:t> – only 3%</a:t>
            </a:r>
          </a:p>
        </p:txBody>
      </p:sp>
    </p:spTree>
    <p:extLst>
      <p:ext uri="{BB962C8B-B14F-4D97-AF65-F5344CB8AC3E}">
        <p14:creationId xmlns:p14="http://schemas.microsoft.com/office/powerpoint/2010/main" val="303069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9E57-125D-4CBF-9184-1712986F14C3}"/>
              </a:ext>
            </a:extLst>
          </p:cNvPr>
          <p:cNvSpPr>
            <a:spLocks noGrp="1"/>
          </p:cNvSpPr>
          <p:nvPr>
            <p:ph type="title"/>
          </p:nvPr>
        </p:nvSpPr>
        <p:spPr>
          <a:xfrm>
            <a:off x="3129280" y="0"/>
            <a:ext cx="8610600" cy="1293028"/>
          </a:xfrm>
        </p:spPr>
        <p:txBody>
          <a:bodyPr/>
          <a:lstStyle/>
          <a:p>
            <a:r>
              <a:rPr lang="en-GB"/>
              <a:t>What do we study?</a:t>
            </a:r>
          </a:p>
        </p:txBody>
      </p:sp>
      <p:graphicFrame>
        <p:nvGraphicFramePr>
          <p:cNvPr id="4" name="Table 4">
            <a:extLst>
              <a:ext uri="{FF2B5EF4-FFF2-40B4-BE49-F238E27FC236}">
                <a16:creationId xmlns:a16="http://schemas.microsoft.com/office/drawing/2014/main" id="{EA20F1C5-AEC2-421C-B1FF-3580D6C9F52A}"/>
              </a:ext>
            </a:extLst>
          </p:cNvPr>
          <p:cNvGraphicFramePr>
            <a:graphicFrameLocks noGrp="1"/>
          </p:cNvGraphicFramePr>
          <p:nvPr>
            <p:extLst>
              <p:ext uri="{D42A27DB-BD31-4B8C-83A1-F6EECF244321}">
                <p14:modId xmlns:p14="http://schemas.microsoft.com/office/powerpoint/2010/main" val="1185427594"/>
              </p:ext>
            </p:extLst>
          </p:nvPr>
        </p:nvGraphicFramePr>
        <p:xfrm>
          <a:off x="252248" y="904241"/>
          <a:ext cx="11650719" cy="5614800"/>
        </p:xfrm>
        <a:graphic>
          <a:graphicData uri="http://schemas.openxmlformats.org/drawingml/2006/table">
            <a:tbl>
              <a:tblPr firstRow="1" bandRow="1">
                <a:tableStyleId>{5C22544A-7EE6-4342-B048-85BDC9FD1C3A}</a:tableStyleId>
              </a:tblPr>
              <a:tblGrid>
                <a:gridCol w="3883573">
                  <a:extLst>
                    <a:ext uri="{9D8B030D-6E8A-4147-A177-3AD203B41FA5}">
                      <a16:colId xmlns:a16="http://schemas.microsoft.com/office/drawing/2014/main" val="1172743166"/>
                    </a:ext>
                  </a:extLst>
                </a:gridCol>
                <a:gridCol w="3883573">
                  <a:extLst>
                    <a:ext uri="{9D8B030D-6E8A-4147-A177-3AD203B41FA5}">
                      <a16:colId xmlns:a16="http://schemas.microsoft.com/office/drawing/2014/main" val="1762484692"/>
                    </a:ext>
                  </a:extLst>
                </a:gridCol>
                <a:gridCol w="3883573">
                  <a:extLst>
                    <a:ext uri="{9D8B030D-6E8A-4147-A177-3AD203B41FA5}">
                      <a16:colId xmlns:a16="http://schemas.microsoft.com/office/drawing/2014/main" val="3001076026"/>
                    </a:ext>
                  </a:extLst>
                </a:gridCol>
              </a:tblGrid>
              <a:tr h="1437959">
                <a:tc>
                  <a:txBody>
                    <a:bodyPr/>
                    <a:lstStyle/>
                    <a:p>
                      <a:pPr algn="ctr">
                        <a:spcBef>
                          <a:spcPct val="0"/>
                        </a:spcBef>
                        <a:buFontTx/>
                        <a:buNone/>
                      </a:pPr>
                      <a:r>
                        <a:rPr lang="en-GB" altLang="en-US" sz="1600" b="1">
                          <a:latin typeface="Calibri" panose="020F0502020204030204" pitchFamily="34" charset="0"/>
                        </a:rPr>
                        <a:t>The Tudors: England 1485-1603</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altLang="en-US" sz="1600" b="1">
                          <a:latin typeface="Calibri" panose="020F0502020204030204" pitchFamily="34" charset="0"/>
                        </a:rPr>
                        <a:t>Breadth Study worth 40% of A Level </a:t>
                      </a:r>
                    </a:p>
                    <a:p>
                      <a:pPr algn="ctr">
                        <a:spcBef>
                          <a:spcPct val="0"/>
                        </a:spcBef>
                        <a:buFontTx/>
                        <a:buNone/>
                      </a:pPr>
                      <a:endParaRPr lang="en-GB" altLang="en-US" sz="1600">
                        <a:latin typeface="Comic Sans MS" pitchFamily="66" charset="0"/>
                      </a:endParaRPr>
                    </a:p>
                  </a:txBody>
                  <a:tcPr/>
                </a:tc>
                <a:tc>
                  <a:txBody>
                    <a:bodyPr/>
                    <a:lstStyle/>
                    <a:p>
                      <a:pPr algn="ctr">
                        <a:spcBef>
                          <a:spcPct val="0"/>
                        </a:spcBef>
                        <a:buFontTx/>
                        <a:buNone/>
                      </a:pPr>
                      <a:r>
                        <a:rPr lang="en-GB" altLang="en-US" sz="1600" b="1">
                          <a:latin typeface="Calibri" panose="020F0502020204030204" pitchFamily="34" charset="0"/>
                        </a:rPr>
                        <a:t>USA: The American Dream: Reality and Illusion </a:t>
                      </a:r>
                    </a:p>
                    <a:p>
                      <a:pPr algn="ctr">
                        <a:spcBef>
                          <a:spcPct val="0"/>
                        </a:spcBef>
                        <a:buFontTx/>
                        <a:buNone/>
                      </a:pPr>
                      <a:r>
                        <a:rPr lang="en-GB" altLang="en-US" sz="1600" b="1">
                          <a:latin typeface="Calibri" panose="020F0502020204030204" pitchFamily="34" charset="0"/>
                        </a:rPr>
                        <a:t>1945-1980 </a:t>
                      </a:r>
                      <a:endParaRPr lang="en-GB" altLang="en-US" sz="160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b="1">
                          <a:latin typeface="Calibri" panose="020F0502020204030204" pitchFamily="34" charset="0"/>
                        </a:rPr>
                        <a:t>Depth study worth 40% of A Level</a:t>
                      </a:r>
                    </a:p>
                    <a:p>
                      <a:endParaRPr lang="en-GB" sz="1600"/>
                    </a:p>
                  </a:txBody>
                  <a:tcPr/>
                </a:tc>
                <a:tc>
                  <a:txBody>
                    <a:bodyPr/>
                    <a:lstStyle/>
                    <a:p>
                      <a:pPr algn="ctr" eaLnBrk="1" hangingPunct="1">
                        <a:spcBef>
                          <a:spcPct val="0"/>
                        </a:spcBef>
                        <a:buFontTx/>
                        <a:buNone/>
                      </a:pPr>
                      <a:r>
                        <a:rPr lang="en-GB" altLang="en-US" sz="1600">
                          <a:latin typeface="Calibri" panose="020F0502020204030204" pitchFamily="34" charset="0"/>
                        </a:rPr>
                        <a:t>Component 3: Historical Investigation/</a:t>
                      </a:r>
                    </a:p>
                    <a:p>
                      <a:pPr algn="ctr" eaLnBrk="1" hangingPunct="1">
                        <a:spcBef>
                          <a:spcPct val="0"/>
                        </a:spcBef>
                        <a:buFontTx/>
                        <a:buNone/>
                      </a:pPr>
                      <a:r>
                        <a:rPr lang="en-GB" altLang="en-US" sz="1600">
                          <a:latin typeface="Calibri" panose="020F0502020204030204" pitchFamily="34" charset="0"/>
                        </a:rPr>
                        <a:t>Personal study </a:t>
                      </a:r>
                    </a:p>
                    <a:p>
                      <a:pPr algn="ctr" eaLnBrk="1" hangingPunct="1">
                        <a:spcBef>
                          <a:spcPct val="0"/>
                        </a:spcBef>
                        <a:buFontTx/>
                        <a:buNone/>
                      </a:pPr>
                      <a:r>
                        <a:rPr lang="en-GB" altLang="en-US" sz="1600">
                          <a:latin typeface="Calibri" panose="020F0502020204030204" pitchFamily="34" charset="0"/>
                        </a:rPr>
                        <a:t>c4000 word essay</a:t>
                      </a:r>
                    </a:p>
                    <a:p>
                      <a:pPr algn="ctr" eaLnBrk="1" hangingPunct="1">
                        <a:spcBef>
                          <a:spcPct val="0"/>
                        </a:spcBef>
                        <a:buFontTx/>
                        <a:buNone/>
                      </a:pPr>
                      <a:r>
                        <a:rPr lang="en-GB" altLang="en-US" sz="1600">
                          <a:latin typeface="Calibri" panose="020F0502020204030204" pitchFamily="34" charset="0"/>
                        </a:rPr>
                        <a:t>20% of A Level</a:t>
                      </a:r>
                    </a:p>
                    <a:p>
                      <a:endParaRPr lang="en-GB" sz="1600"/>
                    </a:p>
                  </a:txBody>
                  <a:tcPr/>
                </a:tc>
                <a:extLst>
                  <a:ext uri="{0D108BD9-81ED-4DB2-BD59-A6C34878D82A}">
                    <a16:rowId xmlns:a16="http://schemas.microsoft.com/office/drawing/2014/main" val="1005676191"/>
                  </a:ext>
                </a:extLst>
              </a:tr>
              <a:tr h="417684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5971342"/>
                  </a:ext>
                </a:extLst>
              </a:tr>
            </a:tbl>
          </a:graphicData>
        </a:graphic>
      </p:graphicFrame>
      <p:pic>
        <p:nvPicPr>
          <p:cNvPr id="6" name="Picture 5">
            <a:extLst>
              <a:ext uri="{FF2B5EF4-FFF2-40B4-BE49-F238E27FC236}">
                <a16:creationId xmlns:a16="http://schemas.microsoft.com/office/drawing/2014/main" id="{E882DE1F-FC4E-4484-A1F2-3005B15F3B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3034" y="3542163"/>
            <a:ext cx="2275840" cy="1603925"/>
          </a:xfrm>
          <a:prstGeom prst="rect">
            <a:avLst/>
          </a:prstGeom>
        </p:spPr>
      </p:pic>
      <p:pic>
        <p:nvPicPr>
          <p:cNvPr id="7" name="Picture 6">
            <a:extLst>
              <a:ext uri="{FF2B5EF4-FFF2-40B4-BE49-F238E27FC236}">
                <a16:creationId xmlns:a16="http://schemas.microsoft.com/office/drawing/2014/main" id="{F5B92CBD-85A0-4041-983D-EB5FB6873A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33" y="2340879"/>
            <a:ext cx="1839312" cy="1458610"/>
          </a:xfrm>
          <a:prstGeom prst="rect">
            <a:avLst/>
          </a:prstGeom>
        </p:spPr>
      </p:pic>
      <p:pic>
        <p:nvPicPr>
          <p:cNvPr id="8" name="Picture 7">
            <a:extLst>
              <a:ext uri="{FF2B5EF4-FFF2-40B4-BE49-F238E27FC236}">
                <a16:creationId xmlns:a16="http://schemas.microsoft.com/office/drawing/2014/main" id="{BEA76E95-8CFD-44B8-950D-0B33434390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2248" y="5000773"/>
            <a:ext cx="2858948" cy="1592599"/>
          </a:xfrm>
          <a:prstGeom prst="rect">
            <a:avLst/>
          </a:prstGeom>
        </p:spPr>
      </p:pic>
      <p:pic>
        <p:nvPicPr>
          <p:cNvPr id="9" name="Picture 3">
            <a:extLst>
              <a:ext uri="{FF2B5EF4-FFF2-40B4-BE49-F238E27FC236}">
                <a16:creationId xmlns:a16="http://schemas.microsoft.com/office/drawing/2014/main" id="{F7A836CD-C735-4664-AA89-0F176369176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4321" y="3542163"/>
            <a:ext cx="1942669" cy="145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https://encrypted-tbn2.gstatic.com/images?q=tbn:ANd9GcS-NZVfrt-aPTisNqkDkArY5XIByWBNH4qlMgMlNLXSy-fqhKPH">
            <a:hlinkClick r:id="rId6"/>
            <a:extLst>
              <a:ext uri="{FF2B5EF4-FFF2-40B4-BE49-F238E27FC236}">
                <a16:creationId xmlns:a16="http://schemas.microsoft.com/office/drawing/2014/main" id="{96697D77-9FEC-4DB4-8A92-D63BB11D77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88874" y="4822433"/>
            <a:ext cx="2133600" cy="18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12429AD-7B3E-437D-BB02-FDE2112DF8A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97751" y="2340879"/>
            <a:ext cx="1751635" cy="1293028"/>
          </a:xfrm>
          <a:prstGeom prst="rect">
            <a:avLst/>
          </a:prstGeom>
        </p:spPr>
      </p:pic>
      <p:sp>
        <p:nvSpPr>
          <p:cNvPr id="13" name="TextBox 12">
            <a:extLst>
              <a:ext uri="{FF2B5EF4-FFF2-40B4-BE49-F238E27FC236}">
                <a16:creationId xmlns:a16="http://schemas.microsoft.com/office/drawing/2014/main" id="{B7AEAB42-73B5-4755-B9F4-899EEE0E7795}"/>
              </a:ext>
            </a:extLst>
          </p:cNvPr>
          <p:cNvSpPr txBox="1"/>
          <p:nvPr/>
        </p:nvSpPr>
        <p:spPr>
          <a:xfrm flipH="1">
            <a:off x="2237222" y="2398509"/>
            <a:ext cx="1730586" cy="923330"/>
          </a:xfrm>
          <a:prstGeom prst="rect">
            <a:avLst/>
          </a:prstGeom>
          <a:noFill/>
        </p:spPr>
        <p:txBody>
          <a:bodyPr wrap="square" rtlCol="0">
            <a:spAutoFit/>
          </a:bodyPr>
          <a:lstStyle/>
          <a:p>
            <a:r>
              <a:rPr lang="en-GB">
                <a:solidFill>
                  <a:schemeClr val="bg1"/>
                </a:solidFill>
                <a:latin typeface="Calibri" panose="020F0502020204030204" pitchFamily="34" charset="0"/>
              </a:rPr>
              <a:t>Year 1</a:t>
            </a:r>
          </a:p>
          <a:p>
            <a:r>
              <a:rPr lang="en-GB">
                <a:solidFill>
                  <a:schemeClr val="bg1"/>
                </a:solidFill>
                <a:latin typeface="Calibri" panose="020F0502020204030204" pitchFamily="34" charset="0"/>
              </a:rPr>
              <a:t>Henry VII and Henry VIII</a:t>
            </a:r>
          </a:p>
        </p:txBody>
      </p:sp>
      <p:sp>
        <p:nvSpPr>
          <p:cNvPr id="14" name="TextBox 13">
            <a:extLst>
              <a:ext uri="{FF2B5EF4-FFF2-40B4-BE49-F238E27FC236}">
                <a16:creationId xmlns:a16="http://schemas.microsoft.com/office/drawing/2014/main" id="{3F9518CC-372C-4C47-BA65-762193934E20}"/>
              </a:ext>
            </a:extLst>
          </p:cNvPr>
          <p:cNvSpPr txBox="1"/>
          <p:nvPr/>
        </p:nvSpPr>
        <p:spPr>
          <a:xfrm flipH="1">
            <a:off x="252248" y="3836701"/>
            <a:ext cx="1730586" cy="923330"/>
          </a:xfrm>
          <a:prstGeom prst="rect">
            <a:avLst/>
          </a:prstGeom>
          <a:noFill/>
        </p:spPr>
        <p:txBody>
          <a:bodyPr wrap="square" rtlCol="0">
            <a:spAutoFit/>
          </a:bodyPr>
          <a:lstStyle/>
          <a:p>
            <a:r>
              <a:rPr lang="en-GB">
                <a:solidFill>
                  <a:schemeClr val="bg1"/>
                </a:solidFill>
                <a:latin typeface="Calibri" panose="020F0502020204030204" pitchFamily="34" charset="0"/>
              </a:rPr>
              <a:t>Year 2</a:t>
            </a:r>
          </a:p>
          <a:p>
            <a:r>
              <a:rPr lang="en-GB">
                <a:solidFill>
                  <a:schemeClr val="bg1"/>
                </a:solidFill>
                <a:latin typeface="Calibri" panose="020F0502020204030204" pitchFamily="34" charset="0"/>
              </a:rPr>
              <a:t>Edward, Mary and Elizabeth</a:t>
            </a:r>
          </a:p>
        </p:txBody>
      </p:sp>
      <p:sp>
        <p:nvSpPr>
          <p:cNvPr id="15" name="TextBox 14">
            <a:extLst>
              <a:ext uri="{FF2B5EF4-FFF2-40B4-BE49-F238E27FC236}">
                <a16:creationId xmlns:a16="http://schemas.microsoft.com/office/drawing/2014/main" id="{D4D1FFD3-19EC-4A41-9B30-F8181E461E8F}"/>
              </a:ext>
            </a:extLst>
          </p:cNvPr>
          <p:cNvSpPr txBox="1"/>
          <p:nvPr/>
        </p:nvSpPr>
        <p:spPr>
          <a:xfrm flipH="1">
            <a:off x="5949386" y="2311910"/>
            <a:ext cx="2133600" cy="923330"/>
          </a:xfrm>
          <a:prstGeom prst="rect">
            <a:avLst/>
          </a:prstGeom>
          <a:noFill/>
        </p:spPr>
        <p:txBody>
          <a:bodyPr wrap="square" rtlCol="0">
            <a:spAutoFit/>
          </a:bodyPr>
          <a:lstStyle/>
          <a:p>
            <a:r>
              <a:rPr lang="en-GB">
                <a:solidFill>
                  <a:schemeClr val="bg1"/>
                </a:solidFill>
                <a:latin typeface="Calibri" panose="020F0502020204030204" pitchFamily="34" charset="0"/>
              </a:rPr>
              <a:t>Year 1</a:t>
            </a:r>
          </a:p>
          <a:p>
            <a:r>
              <a:rPr lang="en-GB">
                <a:solidFill>
                  <a:schemeClr val="bg1"/>
                </a:solidFill>
                <a:latin typeface="Calibri" panose="020F0502020204030204" pitchFamily="34" charset="0"/>
              </a:rPr>
              <a:t>Presidents Truman, Eisenhower and JFK</a:t>
            </a:r>
          </a:p>
        </p:txBody>
      </p:sp>
      <p:sp>
        <p:nvSpPr>
          <p:cNvPr id="16" name="TextBox 15">
            <a:extLst>
              <a:ext uri="{FF2B5EF4-FFF2-40B4-BE49-F238E27FC236}">
                <a16:creationId xmlns:a16="http://schemas.microsoft.com/office/drawing/2014/main" id="{E0D8C121-887F-4EFC-B772-80C190513230}"/>
              </a:ext>
            </a:extLst>
          </p:cNvPr>
          <p:cNvSpPr txBox="1"/>
          <p:nvPr/>
        </p:nvSpPr>
        <p:spPr>
          <a:xfrm flipH="1">
            <a:off x="4197751" y="3622104"/>
            <a:ext cx="1730586" cy="1200329"/>
          </a:xfrm>
          <a:prstGeom prst="rect">
            <a:avLst/>
          </a:prstGeom>
          <a:noFill/>
        </p:spPr>
        <p:txBody>
          <a:bodyPr wrap="square" rtlCol="0">
            <a:spAutoFit/>
          </a:bodyPr>
          <a:lstStyle/>
          <a:p>
            <a:r>
              <a:rPr lang="en-GB">
                <a:solidFill>
                  <a:schemeClr val="bg1"/>
                </a:solidFill>
                <a:latin typeface="Calibri" panose="020F0502020204030204" pitchFamily="34" charset="0"/>
              </a:rPr>
              <a:t>Year 2</a:t>
            </a:r>
          </a:p>
          <a:p>
            <a:r>
              <a:rPr lang="en-GB">
                <a:solidFill>
                  <a:schemeClr val="bg1"/>
                </a:solidFill>
                <a:latin typeface="Calibri" panose="020F0502020204030204" pitchFamily="34" charset="0"/>
              </a:rPr>
              <a:t>Johnson, Nixon, Ford, Carter and Reagan</a:t>
            </a:r>
          </a:p>
        </p:txBody>
      </p:sp>
      <p:pic>
        <p:nvPicPr>
          <p:cNvPr id="17" name="Picture 16">
            <a:extLst>
              <a:ext uri="{FF2B5EF4-FFF2-40B4-BE49-F238E27FC236}">
                <a16:creationId xmlns:a16="http://schemas.microsoft.com/office/drawing/2014/main" id="{F1EC2591-DAB5-48A5-B989-1F45C04EADD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02974" y="2368828"/>
            <a:ext cx="1446835" cy="1501825"/>
          </a:xfrm>
          <a:prstGeom prst="rect">
            <a:avLst/>
          </a:prstGeom>
        </p:spPr>
      </p:pic>
      <p:pic>
        <p:nvPicPr>
          <p:cNvPr id="18" name="Picture 17">
            <a:extLst>
              <a:ext uri="{FF2B5EF4-FFF2-40B4-BE49-F238E27FC236}">
                <a16:creationId xmlns:a16="http://schemas.microsoft.com/office/drawing/2014/main" id="{8316A9DF-1830-4348-9C75-24152DC74FB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85480" y="2398224"/>
            <a:ext cx="1751635" cy="1313417"/>
          </a:xfrm>
          <a:prstGeom prst="rect">
            <a:avLst/>
          </a:prstGeom>
        </p:spPr>
      </p:pic>
      <p:sp>
        <p:nvSpPr>
          <p:cNvPr id="19" name="TextBox 18">
            <a:extLst>
              <a:ext uri="{FF2B5EF4-FFF2-40B4-BE49-F238E27FC236}">
                <a16:creationId xmlns:a16="http://schemas.microsoft.com/office/drawing/2014/main" id="{C3FD3ABB-3366-4471-841E-FF3AC6DE6631}"/>
              </a:ext>
            </a:extLst>
          </p:cNvPr>
          <p:cNvSpPr txBox="1"/>
          <p:nvPr/>
        </p:nvSpPr>
        <p:spPr>
          <a:xfrm flipH="1">
            <a:off x="8452343" y="4061245"/>
            <a:ext cx="3076042" cy="923330"/>
          </a:xfrm>
          <a:prstGeom prst="rect">
            <a:avLst/>
          </a:prstGeom>
          <a:noFill/>
        </p:spPr>
        <p:txBody>
          <a:bodyPr wrap="square" rtlCol="0">
            <a:spAutoFit/>
          </a:bodyPr>
          <a:lstStyle/>
          <a:p>
            <a:r>
              <a:rPr lang="en-GB">
                <a:solidFill>
                  <a:schemeClr val="bg1"/>
                </a:solidFill>
                <a:latin typeface="Calibri" panose="020F0502020204030204" pitchFamily="34" charset="0"/>
              </a:rPr>
              <a:t>Independent work completed by students at the end of year 1 and beginning of year 2.</a:t>
            </a:r>
          </a:p>
        </p:txBody>
      </p:sp>
    </p:spTree>
    <p:extLst>
      <p:ext uri="{BB962C8B-B14F-4D97-AF65-F5344CB8AC3E}">
        <p14:creationId xmlns:p14="http://schemas.microsoft.com/office/powerpoint/2010/main" val="27199388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5|1.2|0.9|1.4"/>
</p:tagLst>
</file>

<file path=ppt/tags/tag2.xml><?xml version="1.0" encoding="utf-8"?>
<p:tagLst xmlns:a="http://schemas.openxmlformats.org/drawingml/2006/main" xmlns:r="http://schemas.openxmlformats.org/officeDocument/2006/relationships" xmlns:p="http://schemas.openxmlformats.org/presentationml/2006/main">
  <p:tag name="TIMING" val="|5|1.4"/>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C14709283F3F4FA3809636342DB01F" ma:contentTypeVersion="4" ma:contentTypeDescription="Create a new document." ma:contentTypeScope="" ma:versionID="1e4fc9659b43876e83c202a03a878d92">
  <xsd:schema xmlns:xsd="http://www.w3.org/2001/XMLSchema" xmlns:xs="http://www.w3.org/2001/XMLSchema" xmlns:p="http://schemas.microsoft.com/office/2006/metadata/properties" xmlns:ns2="7f10b338-5258-41cb-b2f3-089b580f4602" targetNamespace="http://schemas.microsoft.com/office/2006/metadata/properties" ma:root="true" ma:fieldsID="e3b45fe972d56180ff45a9d44c7ac8f5" ns2:_="">
    <xsd:import namespace="7f10b338-5258-41cb-b2f3-089b580f46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10b338-5258-41cb-b2f3-089b580f46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7794E6-216B-4B84-928B-769715FBA125}">
  <ds:schemaRefs>
    <ds:schemaRef ds:uri="7f10b338-5258-41cb-b2f3-089b580f46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4E476E-C204-4F12-B364-688516C8676C}">
  <ds:schemaRefs>
    <ds:schemaRef ds:uri="http://schemas.microsoft.com/sharepoint/v3/contenttype/forms"/>
  </ds:schemaRefs>
</ds:datastoreItem>
</file>

<file path=customXml/itemProps3.xml><?xml version="1.0" encoding="utf-8"?>
<ds:datastoreItem xmlns:ds="http://schemas.openxmlformats.org/officeDocument/2006/customXml" ds:itemID="{15948F5F-AAE7-4C66-BC90-30BE9DB69D3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7f10b338-5258-41cb-b2f3-089b580f460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TotalTime>
  <Words>3696</Words>
  <Application>Microsoft Office PowerPoint</Application>
  <PresentationFormat>Widescreen</PresentationFormat>
  <Paragraphs>181</Paragraphs>
  <Slides>24</Slides>
  <Notes>1</Notes>
  <HiddenSlides>0</HiddenSlides>
  <MMClips>5</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Vapor Trail</vt:lpstr>
      <vt:lpstr>Xaverian college NEW STUDENTS DAY 2020</vt:lpstr>
      <vt:lpstr>Why study History and why study History at Xaverian?</vt:lpstr>
      <vt:lpstr>PowerPoint Presentation</vt:lpstr>
      <vt:lpstr>What do our students say about History at Xaverian?</vt:lpstr>
      <vt:lpstr>PowerPoint Presentation</vt:lpstr>
      <vt:lpstr>How well do our students do?</vt:lpstr>
      <vt:lpstr>What do our ex students say…</vt:lpstr>
      <vt:lpstr>HOW WELL DO OUR STUDENTS DO?</vt:lpstr>
      <vt:lpstr>What do we study?</vt:lpstr>
      <vt:lpstr>Taster lesson</vt:lpstr>
      <vt:lpstr>Lesson aims</vt:lpstr>
      <vt:lpstr>The American Dream 1945: reality or illusion? What exactly is the American dream? </vt:lpstr>
      <vt:lpstr>The American Dream 1945 : reality or illusion? </vt:lpstr>
      <vt:lpstr>Why this topic for virtual students day?</vt:lpstr>
      <vt:lpstr>The situation for the usa in 1945?</vt:lpstr>
      <vt:lpstr>TASK INFORMATION</vt:lpstr>
      <vt:lpstr>THE AMERICAN DREAM IN 1945 – REALITY OR ILLUSION?</vt:lpstr>
      <vt:lpstr>1945 – the American dream a reality or illusion – returning soldiers</vt:lpstr>
      <vt:lpstr>1945 – the American dream a reality or illusion – women</vt:lpstr>
      <vt:lpstr>1945 – the American dream a reality or illusion – African Americans</vt:lpstr>
      <vt:lpstr>1945 – the American dream a reality or illusion – the rich</vt:lpstr>
      <vt:lpstr>PowerPoint Presentation</vt:lpstr>
      <vt:lpstr>PowerPoint Presentation</vt:lpstr>
      <vt:lpstr>What can you do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Xaverian college NEW STUDENTS DAY 2020</dc:title>
  <dc:creator>hjflanagan2004@gmail.com</dc:creator>
  <cp:lastModifiedBy>Stephen Hall</cp:lastModifiedBy>
  <cp:revision>23</cp:revision>
  <dcterms:created xsi:type="dcterms:W3CDTF">2020-06-02T09:28:24Z</dcterms:created>
  <dcterms:modified xsi:type="dcterms:W3CDTF">2020-06-25T10:35:54Z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0x01010050C14709283F3F4FA3809636342DB01F</vt:lpwstr>
  </property>
</Properties>
</file>