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Lst>
  <p:sldIdLst>
    <p:sldId id="307" r:id="rId5"/>
    <p:sldId id="303" r:id="rId6"/>
    <p:sldId id="258" r:id="rId7"/>
    <p:sldId id="266" r:id="rId8"/>
    <p:sldId id="267" r:id="rId9"/>
    <p:sldId id="275" r:id="rId10"/>
    <p:sldId id="268" r:id="rId11"/>
    <p:sldId id="304" r:id="rId12"/>
    <p:sldId id="260" r:id="rId13"/>
    <p:sldId id="261" r:id="rId14"/>
    <p:sldId id="265" r:id="rId15"/>
    <p:sldId id="270" r:id="rId16"/>
    <p:sldId id="310" r:id="rId17"/>
    <p:sldId id="262" r:id="rId18"/>
    <p:sldId id="309" r:id="rId19"/>
    <p:sldId id="269" r:id="rId20"/>
    <p:sldId id="263" r:id="rId21"/>
    <p:sldId id="264" r:id="rId22"/>
    <p:sldId id="273" r:id="rId23"/>
    <p:sldId id="271" r:id="rId24"/>
    <p:sldId id="301" r:id="rId25"/>
    <p:sldId id="300"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74" r:id="rId44"/>
    <p:sldId id="294" r:id="rId45"/>
    <p:sldId id="295" r:id="rId46"/>
    <p:sldId id="296" r:id="rId47"/>
    <p:sldId id="297" r:id="rId48"/>
    <p:sldId id="298" r:id="rId49"/>
    <p:sldId id="299" r:id="rId50"/>
    <p:sldId id="3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05BB5-9E62-413E-AC3E-71FD2CD9BA22}" v="3" dt="2020-06-22T12:22:40.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78" y="1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radshaw-Smith" userId="S::c.bradshaw@xaverian.ac.uk::baa2b0d8-dc9a-4cb0-8d5e-349e9949de6f" providerId="AD" clId="Web-{5A805BB5-9E62-413E-AC3E-71FD2CD9BA22}"/>
    <pc:docChg chg="modSld">
      <pc:chgData name="Charlotte Bradshaw-Smith" userId="S::c.bradshaw@xaverian.ac.uk::baa2b0d8-dc9a-4cb0-8d5e-349e9949de6f" providerId="AD" clId="Web-{5A805BB5-9E62-413E-AC3E-71FD2CD9BA22}" dt="2020-06-22T12:22:40.980" v="2" actId="20577"/>
      <pc:docMkLst>
        <pc:docMk/>
      </pc:docMkLst>
      <pc:sldChg chg="modSp">
        <pc:chgData name="Charlotte Bradshaw-Smith" userId="S::c.bradshaw@xaverian.ac.uk::baa2b0d8-dc9a-4cb0-8d5e-349e9949de6f" providerId="AD" clId="Web-{5A805BB5-9E62-413E-AC3E-71FD2CD9BA22}" dt="2020-06-22T12:22:37.792" v="1" actId="20577"/>
        <pc:sldMkLst>
          <pc:docMk/>
          <pc:sldMk cId="3001371599" sldId="266"/>
        </pc:sldMkLst>
        <pc:spChg chg="mod">
          <ac:chgData name="Charlotte Bradshaw-Smith" userId="S::c.bradshaw@xaverian.ac.uk::baa2b0d8-dc9a-4cb0-8d5e-349e9949de6f" providerId="AD" clId="Web-{5A805BB5-9E62-413E-AC3E-71FD2CD9BA22}" dt="2020-06-22T12:22:37.792" v="1" actId="20577"/>
          <ac:spMkLst>
            <pc:docMk/>
            <pc:sldMk cId="3001371599" sldId="266"/>
            <ac:spMk id="3" creationId="{1DA958F2-99A6-41DD-9F57-4B6998881D5C}"/>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4T13:36:01.92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4T20:40:44.756"/>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8849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15487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0643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05629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589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395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025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232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3635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6950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2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6/25/2020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77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6/25/2020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73628504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38" r:id="rId6"/>
    <p:sldLayoutId id="2147483734" r:id="rId7"/>
    <p:sldLayoutId id="2147483735" r:id="rId8"/>
    <p:sldLayoutId id="2147483736" r:id="rId9"/>
    <p:sldLayoutId id="2147483737" r:id="rId10"/>
    <p:sldLayoutId id="2147483739" r:id="rId11"/>
    <p:sldLayoutId id="2147483746" r:id="rId12"/>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Qw7XLE9csDY" TargetMode="External"/><Relationship Id="rId2" Type="http://schemas.openxmlformats.org/officeDocument/2006/relationships/slideLayout" Target="../slideLayouts/slideLayout2.xml"/><Relationship Id="rId1" Type="http://schemas.openxmlformats.org/officeDocument/2006/relationships/video" Target="https://www.youtube.com/embed/Qw7XLE9csDY?feature=oembed"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_rU7L9480hk?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hyperlink" Target="https://careers.bps.org.uk/"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forms.office.com/Pages/ResponsePage.aspx?id=7Vldf7WoRki02jnekFTas9iworqa3LBMjV40nplJ3m9UNFA1NlpCTkxFNFZSM0wwSTZDM0pQRzNUTi4u" TargetMode="Externa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27.tif"/></Relationships>
</file>

<file path=ppt/slides/_rels/slide3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mailto:c.Bradshaw-smith@xaverian.ac.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emf"/><Relationship Id="rId5" Type="http://schemas.openxmlformats.org/officeDocument/2006/relationships/customXml" Target="../ink/ink2.xml"/><Relationship Id="rId4" Type="http://schemas.openxmlformats.org/officeDocument/2006/relationships/hyperlink" Target="https://play.acast.com/s/storiesofourtimes/acbc5a3f-aef4-44c0-8eb1-6ac287bdf92a"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hyperlink" Target="https://www.aqa.org.uk/subjects/psychology/as-and-a-level/psychology-7181-7182"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57F69E0-C4B0-4BEC-A689-4F8D877F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82CB598-9B4E-4D06-8DE2-A176B21ADA60}"/>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r="-1" b="3408"/>
          <a:stretch/>
        </p:blipFill>
        <p:spPr>
          <a:xfrm>
            <a:off x="20" y="10"/>
            <a:ext cx="12188930" cy="6857990"/>
          </a:xfrm>
          <a:prstGeom prst="rect">
            <a:avLst/>
          </a:prstGeom>
        </p:spPr>
      </p:pic>
      <p:sp>
        <p:nvSpPr>
          <p:cNvPr id="2" name="Title 1">
            <a:extLst>
              <a:ext uri="{FF2B5EF4-FFF2-40B4-BE49-F238E27FC236}">
                <a16:creationId xmlns:a16="http://schemas.microsoft.com/office/drawing/2014/main" id="{3F092A27-A0E4-4EB6-879E-0B58921830E9}"/>
              </a:ext>
            </a:extLst>
          </p:cNvPr>
          <p:cNvSpPr>
            <a:spLocks noGrp="1"/>
          </p:cNvSpPr>
          <p:nvPr>
            <p:ph type="ctrTitle"/>
          </p:nvPr>
        </p:nvSpPr>
        <p:spPr>
          <a:xfrm>
            <a:off x="1524000" y="1122363"/>
            <a:ext cx="9144000" cy="3063240"/>
          </a:xfrm>
        </p:spPr>
        <p:txBody>
          <a:bodyPr>
            <a:normAutofit fontScale="90000"/>
          </a:bodyPr>
          <a:lstStyle/>
          <a:p>
            <a:pPr algn="ctr"/>
            <a:r>
              <a:rPr lang="en-GB" sz="10800"/>
              <a:t>Psychology at xaverian</a:t>
            </a:r>
          </a:p>
        </p:txBody>
      </p:sp>
      <p:sp>
        <p:nvSpPr>
          <p:cNvPr id="43" name="Rectangle 6">
            <a:extLst>
              <a:ext uri="{FF2B5EF4-FFF2-40B4-BE49-F238E27FC236}">
                <a16:creationId xmlns:a16="http://schemas.microsoft.com/office/drawing/2014/main" id="{9F6380B4-6A1C-481E-8408-B4E6C75B9B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0EE1B2AF-1FF0-4589-92F9-C76DF55BE7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4100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887"/>
    </mc:Choice>
    <mc:Fallback xmlns="">
      <p:transition spd="slow" advTm="2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40080" y="325370"/>
            <a:ext cx="6894576" cy="1784538"/>
          </a:xfrm>
        </p:spPr>
        <p:txBody>
          <a:bodyPr anchor="b">
            <a:normAutofit fontScale="90000"/>
          </a:bodyPr>
          <a:lstStyle/>
          <a:p>
            <a:r>
              <a:rPr lang="en-GB" sz="7200"/>
              <a:t>ENTRY REQUIREMENTS </a:t>
            </a:r>
          </a:p>
        </p:txBody>
      </p:sp>
      <p:sp>
        <p:nvSpPr>
          <p:cNvPr id="17"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77E5F"/>
          </a:solidFill>
          <a:ln w="38100" cap="rnd">
            <a:solidFill>
              <a:srgbClr val="F77E5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640080" y="2708307"/>
            <a:ext cx="6894576" cy="3485260"/>
          </a:xfrm>
        </p:spPr>
        <p:txBody>
          <a:bodyPr>
            <a:normAutofit/>
          </a:bodyPr>
          <a:lstStyle/>
          <a:p>
            <a:pPr marL="0" indent="0">
              <a:lnSpc>
                <a:spcPct val="100000"/>
              </a:lnSpc>
              <a:buNone/>
            </a:pPr>
            <a:r>
              <a:rPr lang="en-GB" sz="2200" dirty="0">
                <a:latin typeface="Consolas" panose="020B0609020204030204" pitchFamily="49" charset="0"/>
              </a:rPr>
              <a:t>Grade 5 in English, Maths and Science (Grade 4 is considered)</a:t>
            </a:r>
          </a:p>
          <a:p>
            <a:pPr marL="0" indent="0">
              <a:lnSpc>
                <a:spcPct val="100000"/>
              </a:lnSpc>
              <a:buNone/>
            </a:pPr>
            <a:endParaRPr lang="en-GB" sz="2200" dirty="0">
              <a:latin typeface="Consolas" panose="020B0609020204030204" pitchFamily="49" charset="0"/>
            </a:endParaRPr>
          </a:p>
          <a:p>
            <a:pPr>
              <a:lnSpc>
                <a:spcPct val="100000"/>
              </a:lnSpc>
            </a:pPr>
            <a:r>
              <a:rPr lang="en-GB" sz="2200" dirty="0">
                <a:latin typeface="Consolas" panose="020B0609020204030204" pitchFamily="49" charset="0"/>
              </a:rPr>
              <a:t>10% of the course is maths</a:t>
            </a:r>
          </a:p>
          <a:p>
            <a:pPr>
              <a:lnSpc>
                <a:spcPct val="100000"/>
              </a:lnSpc>
            </a:pPr>
            <a:r>
              <a:rPr lang="en-GB" sz="2200" dirty="0">
                <a:latin typeface="Consolas" panose="020B0609020204030204" pitchFamily="49" charset="0"/>
              </a:rPr>
              <a:t>Essay writing (less than 1,000 words)</a:t>
            </a:r>
          </a:p>
          <a:p>
            <a:pPr>
              <a:lnSpc>
                <a:spcPct val="100000"/>
              </a:lnSpc>
            </a:pPr>
            <a:r>
              <a:rPr lang="en-GB" sz="2200" dirty="0">
                <a:latin typeface="Consolas" panose="020B0609020204030204" pitchFamily="49" charset="0"/>
              </a:rPr>
              <a:t>There are some topics that contain some biology e.g. the Biopsychology and Stress topics</a:t>
            </a:r>
          </a:p>
          <a:p>
            <a:pPr>
              <a:lnSpc>
                <a:spcPct val="100000"/>
              </a:lnSpc>
            </a:pPr>
            <a:endParaRPr lang="en-GB" sz="2200" dirty="0">
              <a:latin typeface="Consolas" panose="020B0609020204030204" pitchFamily="49" charset="0"/>
            </a:endParaRPr>
          </a:p>
          <a:p>
            <a:pPr marL="0" indent="0">
              <a:lnSpc>
                <a:spcPct val="100000"/>
              </a:lnSpc>
              <a:buNone/>
            </a:pPr>
            <a:endParaRPr lang="en-GB" sz="2200" dirty="0">
              <a:latin typeface="Consolas" panose="020B0609020204030204" pitchFamily="49" charset="0"/>
            </a:endParaRPr>
          </a:p>
          <a:p>
            <a:pPr marL="0" indent="0">
              <a:lnSpc>
                <a:spcPct val="100000"/>
              </a:lnSpc>
              <a:buNone/>
            </a:pPr>
            <a:endParaRPr lang="en-GB" sz="2200" dirty="0">
              <a:latin typeface="Consolas" panose="020B0609020204030204" pitchFamily="49" charset="0"/>
            </a:endParaRPr>
          </a:p>
          <a:p>
            <a:pPr marL="0" indent="0">
              <a:lnSpc>
                <a:spcPct val="100000"/>
              </a:lnSpc>
              <a:buNone/>
            </a:pPr>
            <a:endParaRPr lang="en-GB" sz="2200" dirty="0">
              <a:latin typeface="Consolas" panose="020B0609020204030204" pitchFamily="49" charset="0"/>
            </a:endParaRPr>
          </a:p>
        </p:txBody>
      </p:sp>
      <p:pic>
        <p:nvPicPr>
          <p:cNvPr id="5" name="Picture 4" descr="A picture containing drawing&#10;&#10;Description automatically generated">
            <a:extLst>
              <a:ext uri="{FF2B5EF4-FFF2-40B4-BE49-F238E27FC236}">
                <a16:creationId xmlns:a16="http://schemas.microsoft.com/office/drawing/2014/main" id="{28885F42-FF4A-41B8-9183-B4410473D712}"/>
              </a:ext>
            </a:extLst>
          </p:cNvPr>
          <p:cNvPicPr>
            <a:picLocks noChangeAspect="1"/>
          </p:cNvPicPr>
          <p:nvPr/>
        </p:nvPicPr>
        <p:blipFill rotWithShape="1">
          <a:blip r:embed="rId4">
            <a:extLst>
              <a:ext uri="{28A0092B-C50C-407E-A947-70E740481C1C}">
                <a14:useLocalDpi xmlns:a14="http://schemas.microsoft.com/office/drawing/2010/main" val="0"/>
              </a:ext>
            </a:extLst>
          </a:blip>
          <a:srcRect l="26809" r="28893"/>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pic>
        <p:nvPicPr>
          <p:cNvPr id="7" name="Audio 6">
            <a:hlinkClick r:id="" action="ppaction://media"/>
            <a:extLst>
              <a:ext uri="{FF2B5EF4-FFF2-40B4-BE49-F238E27FC236}">
                <a16:creationId xmlns:a16="http://schemas.microsoft.com/office/drawing/2014/main" id="{DD14D036-BC5C-4311-9861-9EDA5007B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6387049"/>
      </p:ext>
    </p:extLst>
  </p:cSld>
  <p:clrMapOvr>
    <a:masterClrMapping/>
  </p:clrMapOvr>
  <mc:AlternateContent xmlns:mc="http://schemas.openxmlformats.org/markup-compatibility/2006" xmlns:p14="http://schemas.microsoft.com/office/powerpoint/2010/main">
    <mc:Choice Requires="p14">
      <p:transition spd="slow" p14:dur="2000" advTm="86484"/>
    </mc:Choice>
    <mc:Fallback xmlns="">
      <p:transition spd="slow" advTm="8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5" name="Rectangle 74">
            <a:extLst>
              <a:ext uri="{FF2B5EF4-FFF2-40B4-BE49-F238E27FC236}">
                <a16:creationId xmlns:a16="http://schemas.microsoft.com/office/drawing/2014/main" id="{665DBBEF-238B-476B-96AB-8AAC3224EC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pPr>
              <a:lnSpc>
                <a:spcPct val="90000"/>
              </a:lnSpc>
            </a:pPr>
            <a:r>
              <a:rPr lang="en-US" sz="4900"/>
              <a:t>WHAT DO PSYCHOLOGY STUDENTS SAY ABOUT STUDYING A LEVEL PSYCHOLOGY AT XAVERIAN?</a:t>
            </a:r>
          </a:p>
        </p:txBody>
      </p:sp>
      <p:sp>
        <p:nvSpPr>
          <p:cNvPr id="77"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necklace&#10;&#10;Description automatically generated">
            <a:extLst>
              <a:ext uri="{FF2B5EF4-FFF2-40B4-BE49-F238E27FC236}">
                <a16:creationId xmlns:a16="http://schemas.microsoft.com/office/drawing/2014/main" id="{13745BB4-C17F-4005-8645-D3D8E5090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284" y="640080"/>
            <a:ext cx="6478640" cy="5550408"/>
          </a:xfrm>
          <a:prstGeom prst="rect">
            <a:avLst/>
          </a:prstGeom>
        </p:spPr>
      </p:pic>
      <p:pic>
        <p:nvPicPr>
          <p:cNvPr id="4" name="Audio 3">
            <a:hlinkClick r:id="" action="ppaction://media"/>
            <a:extLst>
              <a:ext uri="{FF2B5EF4-FFF2-40B4-BE49-F238E27FC236}">
                <a16:creationId xmlns:a16="http://schemas.microsoft.com/office/drawing/2014/main" id="{7C8511A7-0041-4214-8DA5-5BB27D6547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0308961"/>
      </p:ext>
    </p:extLst>
  </p:cSld>
  <p:clrMapOvr>
    <a:masterClrMapping/>
  </p:clrMapOvr>
  <mc:AlternateContent xmlns:mc="http://schemas.openxmlformats.org/markup-compatibility/2006" xmlns:p14="http://schemas.microsoft.com/office/powerpoint/2010/main">
    <mc:Choice Requires="p14">
      <p:transition spd="slow" p14:dur="2000" advTm="42357"/>
    </mc:Choice>
    <mc:Fallback xmlns="">
      <p:transition spd="slow" advTm="4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p:txBody>
          <a:bodyPr/>
          <a:lstStyle/>
          <a:p>
            <a:r>
              <a:rPr lang="en-GB" dirty="0">
                <a:hlinkClick r:id="rId3"/>
              </a:rPr>
              <a:t>CLICK TO WATCH THE VIDEO</a:t>
            </a:r>
            <a:endParaRPr lang="en-GB" dirty="0"/>
          </a:p>
        </p:txBody>
      </p:sp>
      <p:pic>
        <p:nvPicPr>
          <p:cNvPr id="4" name="Online Media 3" title="Xaverian Psychology Student 2020">
            <a:hlinkClick r:id="" action="ppaction://media"/>
            <a:extLst>
              <a:ext uri="{FF2B5EF4-FFF2-40B4-BE49-F238E27FC236}">
                <a16:creationId xmlns:a16="http://schemas.microsoft.com/office/drawing/2014/main" id="{0FDD61D3-B22E-4859-BD74-FFC2E9A5AD31}"/>
              </a:ext>
            </a:extLst>
          </p:cNvPr>
          <p:cNvPicPr>
            <a:picLocks noRot="1" noChangeAspect="1"/>
          </p:cNvPicPr>
          <p:nvPr>
            <a:videoFile r:link="rId1"/>
          </p:nvPr>
        </p:nvPicPr>
        <p:blipFill>
          <a:blip r:embed="rId4"/>
          <a:stretch>
            <a:fillRect/>
          </a:stretch>
        </p:blipFill>
        <p:spPr>
          <a:xfrm>
            <a:off x="2430878" y="1914004"/>
            <a:ext cx="6879262" cy="3869585"/>
          </a:xfrm>
          <a:prstGeom prst="rect">
            <a:avLst/>
          </a:prstGeom>
        </p:spPr>
      </p:pic>
      <p:sp>
        <p:nvSpPr>
          <p:cNvPr id="6" name="TextBox 5">
            <a:extLst>
              <a:ext uri="{FF2B5EF4-FFF2-40B4-BE49-F238E27FC236}">
                <a16:creationId xmlns:a16="http://schemas.microsoft.com/office/drawing/2014/main" id="{53A3ADD0-A083-4F7D-80CA-7A16BA59E048}"/>
              </a:ext>
            </a:extLst>
          </p:cNvPr>
          <p:cNvSpPr txBox="1"/>
          <p:nvPr/>
        </p:nvSpPr>
        <p:spPr>
          <a:xfrm>
            <a:off x="323557" y="5894364"/>
            <a:ext cx="11868443" cy="646331"/>
          </a:xfrm>
          <a:prstGeom prst="rect">
            <a:avLst/>
          </a:prstGeom>
          <a:noFill/>
        </p:spPr>
        <p:txBody>
          <a:bodyPr wrap="square" rtlCol="0">
            <a:spAutoFit/>
          </a:bodyPr>
          <a:lstStyle/>
          <a:p>
            <a:r>
              <a:rPr lang="en-GB" sz="3600" b="1" dirty="0"/>
              <a:t>Aisha is has just finished her studies at Xaverian and hopes to study Psychology at university next year</a:t>
            </a:r>
          </a:p>
        </p:txBody>
      </p:sp>
    </p:spTree>
    <p:extLst>
      <p:ext uri="{BB962C8B-B14F-4D97-AF65-F5344CB8AC3E}">
        <p14:creationId xmlns:p14="http://schemas.microsoft.com/office/powerpoint/2010/main" val="7007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4D48-0A68-4848-BA1E-8AAF01EAA20A}"/>
              </a:ext>
            </a:extLst>
          </p:cNvPr>
          <p:cNvSpPr>
            <a:spLocks noGrp="1"/>
          </p:cNvSpPr>
          <p:nvPr>
            <p:ph type="title"/>
          </p:nvPr>
        </p:nvSpPr>
        <p:spPr/>
        <p:txBody>
          <a:bodyPr/>
          <a:lstStyle/>
          <a:p>
            <a:r>
              <a:rPr lang="en-GB" dirty="0"/>
              <a:t>CLICK TO WATCH THE VIDEO </a:t>
            </a:r>
          </a:p>
        </p:txBody>
      </p:sp>
      <p:pic>
        <p:nvPicPr>
          <p:cNvPr id="4" name="Online Media 3" title="Xaverian Psychology Student">
            <a:hlinkClick r:id="" action="ppaction://media"/>
            <a:extLst>
              <a:ext uri="{FF2B5EF4-FFF2-40B4-BE49-F238E27FC236}">
                <a16:creationId xmlns:a16="http://schemas.microsoft.com/office/drawing/2014/main" id="{4327D876-7696-4AAC-9A67-EA0A7DE7F04E}"/>
              </a:ext>
            </a:extLst>
          </p:cNvPr>
          <p:cNvPicPr>
            <a:picLocks noGrp="1" noRot="1" noChangeAspect="1"/>
          </p:cNvPicPr>
          <p:nvPr>
            <p:ph idx="1"/>
            <a:videoFile r:link="rId1"/>
          </p:nvPr>
        </p:nvPicPr>
        <p:blipFill>
          <a:blip r:embed="rId3"/>
          <a:stretch>
            <a:fillRect/>
          </a:stretch>
        </p:blipFill>
        <p:spPr>
          <a:xfrm>
            <a:off x="2513110" y="1928813"/>
            <a:ext cx="6968514" cy="3919515"/>
          </a:xfrm>
          <a:prstGeom prst="rect">
            <a:avLst/>
          </a:prstGeom>
        </p:spPr>
      </p:pic>
      <p:sp>
        <p:nvSpPr>
          <p:cNvPr id="5" name="TextBox 4">
            <a:extLst>
              <a:ext uri="{FF2B5EF4-FFF2-40B4-BE49-F238E27FC236}">
                <a16:creationId xmlns:a16="http://schemas.microsoft.com/office/drawing/2014/main" id="{CC4AA453-86E1-4AA0-A1F6-3858F7D5BE21}"/>
              </a:ext>
            </a:extLst>
          </p:cNvPr>
          <p:cNvSpPr txBox="1"/>
          <p:nvPr/>
        </p:nvSpPr>
        <p:spPr>
          <a:xfrm>
            <a:off x="1242390" y="5964701"/>
            <a:ext cx="10949610" cy="707886"/>
          </a:xfrm>
          <a:prstGeom prst="rect">
            <a:avLst/>
          </a:prstGeom>
          <a:noFill/>
        </p:spPr>
        <p:txBody>
          <a:bodyPr wrap="square" rtlCol="0">
            <a:spAutoFit/>
          </a:bodyPr>
          <a:lstStyle/>
          <a:p>
            <a:r>
              <a:rPr lang="en-GB" sz="4000" b="1" dirty="0"/>
              <a:t>Simi has just finished her studies at Xaverian and took the Psychology A level</a:t>
            </a:r>
          </a:p>
        </p:txBody>
      </p:sp>
    </p:spTree>
    <p:extLst>
      <p:ext uri="{BB962C8B-B14F-4D97-AF65-F5344CB8AC3E}">
        <p14:creationId xmlns:p14="http://schemas.microsoft.com/office/powerpoint/2010/main" val="16286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40080" y="325370"/>
            <a:ext cx="6894576" cy="1784538"/>
          </a:xfrm>
        </p:spPr>
        <p:txBody>
          <a:bodyPr anchor="b">
            <a:normAutofit/>
          </a:bodyPr>
          <a:lstStyle/>
          <a:p>
            <a:r>
              <a:rPr lang="en-GB" sz="7200"/>
              <a:t>Taabish</a:t>
            </a:r>
            <a:r>
              <a:rPr lang="en-GB" sz="7200" dirty="0"/>
              <a:t> says…</a:t>
            </a:r>
          </a:p>
        </p:txBody>
      </p:sp>
      <p:sp>
        <p:nvSpPr>
          <p:cNvPr id="137"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CA77"/>
          </a:solidFill>
          <a:ln w="38100" cap="rnd">
            <a:solidFill>
              <a:srgbClr val="FFCA77"/>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640080" y="2708307"/>
            <a:ext cx="6894576" cy="3485260"/>
          </a:xfrm>
        </p:spPr>
        <p:txBody>
          <a:bodyPr>
            <a:normAutofit/>
          </a:bodyPr>
          <a:lstStyle/>
          <a:p>
            <a:pPr marL="0" indent="0">
              <a:lnSpc>
                <a:spcPct val="100000"/>
              </a:lnSpc>
              <a:buNone/>
            </a:pPr>
            <a:r>
              <a:rPr lang="en-GB" sz="1500" dirty="0">
                <a:latin typeface="MV Boli" panose="02000500030200090000" pitchFamily="2" charset="0"/>
                <a:cs typeface="MV Boli" panose="02000500030200090000" pitchFamily="2" charset="0"/>
              </a:rPr>
              <a:t>“Doing Psychology at A level has introduced me  to some amazing topics such as Psychopathology where we learnt about the causes of depression, OCD, phobias and ways of treating these mental disorders.</a:t>
            </a:r>
          </a:p>
          <a:p>
            <a:pPr marL="0" indent="0">
              <a:lnSpc>
                <a:spcPct val="100000"/>
              </a:lnSpc>
              <a:buNone/>
            </a:pPr>
            <a:r>
              <a:rPr lang="en-GB" sz="1500" dirty="0">
                <a:latin typeface="MV Boli" panose="02000500030200090000" pitchFamily="2" charset="0"/>
                <a:cs typeface="MV Boli" panose="02000500030200090000" pitchFamily="2" charset="0"/>
              </a:rPr>
              <a:t>I chose Psychology because it is a subject that has allowed me to evaluate and take into account many arguments for different theories and helped me develop my critical thinking skills. As Psychology is such a broad subject, it’s beneficial to have it as an A level because it contributes massively when applying to university. </a:t>
            </a:r>
          </a:p>
          <a:p>
            <a:pPr marL="0" indent="0">
              <a:lnSpc>
                <a:spcPct val="100000"/>
              </a:lnSpc>
              <a:buNone/>
            </a:pPr>
            <a:r>
              <a:rPr lang="en-GB" sz="1500" dirty="0">
                <a:latin typeface="MV Boli" panose="02000500030200090000" pitchFamily="2" charset="0"/>
                <a:cs typeface="MV Boli" panose="02000500030200090000" pitchFamily="2" charset="0"/>
              </a:rPr>
              <a:t>My plans after college are to study Pharmacy at the University of Manchester.”</a:t>
            </a:r>
          </a:p>
          <a:p>
            <a:pPr>
              <a:lnSpc>
                <a:spcPct val="100000"/>
              </a:lnSpc>
            </a:pPr>
            <a:endParaRPr lang="en-GB" sz="1500" dirty="0">
              <a:latin typeface="MV Boli" panose="02000500030200090000" pitchFamily="2" charset="0"/>
              <a:cs typeface="MV Boli" panose="02000500030200090000" pitchFamily="2" charset="0"/>
            </a:endParaRPr>
          </a:p>
        </p:txBody>
      </p:sp>
      <p:pic>
        <p:nvPicPr>
          <p:cNvPr id="2050" name="Picture 2" descr="Image preview">
            <a:extLst>
              <a:ext uri="{FF2B5EF4-FFF2-40B4-BE49-F238E27FC236}">
                <a16:creationId xmlns:a16="http://schemas.microsoft.com/office/drawing/2014/main" id="{FA9A4B8A-8F96-4D0F-BD70-17BC9749C4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8" r="12274"/>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73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6E5B3C-34A0-4E78-B6F9-BAD03D0BA082}"/>
              </a:ext>
            </a:extLst>
          </p:cNvPr>
          <p:cNvSpPr>
            <a:spLocks noGrp="1"/>
          </p:cNvSpPr>
          <p:nvPr>
            <p:ph type="title"/>
          </p:nvPr>
        </p:nvSpPr>
        <p:spPr>
          <a:xfrm>
            <a:off x="4654296" y="329184"/>
            <a:ext cx="6894576" cy="1783080"/>
          </a:xfrm>
        </p:spPr>
        <p:txBody>
          <a:bodyPr anchor="b">
            <a:normAutofit/>
          </a:bodyPr>
          <a:lstStyle/>
          <a:p>
            <a:r>
              <a:rPr lang="en-GB" sz="7200" dirty="0"/>
              <a:t>Hannah says…</a:t>
            </a:r>
          </a:p>
        </p:txBody>
      </p:sp>
      <p:sp>
        <p:nvSpPr>
          <p:cNvPr id="13"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05948"/>
          </a:solidFill>
          <a:ln w="38100" cap="rnd">
            <a:solidFill>
              <a:srgbClr val="A05948"/>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474F61-DF68-4071-A227-58A415CD37F5}"/>
              </a:ext>
            </a:extLst>
          </p:cNvPr>
          <p:cNvSpPr>
            <a:spLocks noGrp="1"/>
          </p:cNvSpPr>
          <p:nvPr>
            <p:ph idx="1"/>
          </p:nvPr>
        </p:nvSpPr>
        <p:spPr>
          <a:xfrm>
            <a:off x="4654296" y="2706624"/>
            <a:ext cx="6894576" cy="3483864"/>
          </a:xfrm>
        </p:spPr>
        <p:txBody>
          <a:bodyPr>
            <a:normAutofit/>
          </a:bodyPr>
          <a:lstStyle/>
          <a:p>
            <a:pPr marL="0" indent="0">
              <a:lnSpc>
                <a:spcPct val="100000"/>
              </a:lnSpc>
              <a:buNone/>
            </a:pPr>
            <a:r>
              <a:rPr lang="en-GB" sz="1800">
                <a:latin typeface="MV Boli" panose="02000500030200090000" pitchFamily="2" charset="0"/>
                <a:cs typeface="MV Boli" panose="02000500030200090000" pitchFamily="2" charset="0"/>
              </a:rPr>
              <a:t>“I've just finished my two years at Xaverian and I loved studying Psychology at A-level. It was really enjoyable and interesting. If you're hard working and interested in learning more about human behaviour, you'll enjoy it. My favourite topics were psychopathology and attachment. However all the topics are interesting, engaging and exciting to learn about and are relevant and thought provoking. I would definitely recommend studying this at A-level especially at Xaverian! I plan on taking Psychology at university this September and hopefully going into a career in Psychology”   </a:t>
            </a:r>
          </a:p>
        </p:txBody>
      </p:sp>
      <p:pic>
        <p:nvPicPr>
          <p:cNvPr id="6" name="Picture 5" descr="A close up of a person&#10;&#10;Description automatically generated">
            <a:extLst>
              <a:ext uri="{FF2B5EF4-FFF2-40B4-BE49-F238E27FC236}">
                <a16:creationId xmlns:a16="http://schemas.microsoft.com/office/drawing/2014/main" id="{3F9AE109-2FC1-4F01-B053-69149AB870A9}"/>
              </a:ext>
            </a:extLst>
          </p:cNvPr>
          <p:cNvPicPr>
            <a:picLocks noChangeAspect="1"/>
          </p:cNvPicPr>
          <p:nvPr/>
        </p:nvPicPr>
        <p:blipFill rotWithShape="1">
          <a:blip r:embed="rId2"/>
          <a:srcRect t="1808" r="-1" b="1230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Tree>
    <p:extLst>
      <p:ext uri="{BB962C8B-B14F-4D97-AF65-F5344CB8AC3E}">
        <p14:creationId xmlns:p14="http://schemas.microsoft.com/office/powerpoint/2010/main" val="1666875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40080" y="325370"/>
            <a:ext cx="6894576" cy="1784538"/>
          </a:xfrm>
        </p:spPr>
        <p:txBody>
          <a:bodyPr anchor="b">
            <a:noAutofit/>
          </a:bodyPr>
          <a:lstStyle/>
          <a:p>
            <a:r>
              <a:rPr lang="en-GB" sz="6000" dirty="0" err="1"/>
              <a:t>Iqra</a:t>
            </a:r>
            <a:r>
              <a:rPr lang="en-GB" sz="6000" dirty="0"/>
              <a:t> says…</a:t>
            </a:r>
          </a:p>
        </p:txBody>
      </p:sp>
      <p:sp>
        <p:nvSpPr>
          <p:cNvPr id="73"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CC979"/>
          </a:solidFill>
          <a:ln w="38100" cap="rnd">
            <a:solidFill>
              <a:srgbClr val="FCC979"/>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640080" y="2708307"/>
            <a:ext cx="6894576" cy="3485260"/>
          </a:xfrm>
        </p:spPr>
        <p:txBody>
          <a:bodyPr>
            <a:normAutofit/>
          </a:bodyPr>
          <a:lstStyle/>
          <a:p>
            <a:pPr marL="0" indent="0">
              <a:lnSpc>
                <a:spcPct val="100000"/>
              </a:lnSpc>
              <a:buNone/>
            </a:pPr>
            <a:r>
              <a:rPr lang="en-GB" sz="1800" dirty="0">
                <a:latin typeface="MV Boli" panose="02000500030200090000" pitchFamily="2" charset="0"/>
                <a:cs typeface="MV Boli" panose="02000500030200090000" pitchFamily="2" charset="0"/>
              </a:rPr>
              <a:t>“I chose to study Psychology as an A level because it has always intrigued me due to its depth of theories and fascinating topics. Therefore studying it at A level has not only given me the understanding of social, biological and cognitive approaches, but has also allowed me to examine the correlation between human behaviour and the impact it holds on the human mind. The topic Social Influence really captured my attention as it introduced me to the different types of conformity, as well as analysing various reasons of why people choose to conform in society today. My passion for this subject has positively influenced my future plans which is to study Psychology at Liverpool university.”</a:t>
            </a:r>
          </a:p>
        </p:txBody>
      </p:sp>
      <p:pic>
        <p:nvPicPr>
          <p:cNvPr id="3074" name="Picture 2" descr="Image preview">
            <a:extLst>
              <a:ext uri="{FF2B5EF4-FFF2-40B4-BE49-F238E27FC236}">
                <a16:creationId xmlns:a16="http://schemas.microsoft.com/office/drawing/2014/main" id="{9BA823C1-823F-4878-9E6C-E8A4374AC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94" r="3335"/>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13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5297762" y="329184"/>
            <a:ext cx="6251110" cy="1783080"/>
          </a:xfrm>
        </p:spPr>
        <p:txBody>
          <a:bodyPr anchor="b">
            <a:normAutofit fontScale="90000"/>
          </a:bodyPr>
          <a:lstStyle/>
          <a:p>
            <a:pPr>
              <a:lnSpc>
                <a:spcPct val="90000"/>
              </a:lnSpc>
            </a:pPr>
            <a:r>
              <a:rPr lang="en-GB" sz="6100" dirty="0"/>
              <a:t>WHERE CAN PSYCHOLOGY TAKE YOU?</a:t>
            </a:r>
          </a:p>
        </p:txBody>
      </p:sp>
      <p:sp>
        <p:nvSpPr>
          <p:cNvPr id="12"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9A02A"/>
          </a:solidFill>
          <a:ln w="38100" cap="rnd">
            <a:solidFill>
              <a:srgbClr val="E9A02A"/>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5297762" y="2706624"/>
            <a:ext cx="6251110" cy="3483864"/>
          </a:xfrm>
        </p:spPr>
        <p:txBody>
          <a:bodyPr>
            <a:normAutofit fontScale="92500" lnSpcReduction="10000"/>
          </a:bodyPr>
          <a:lstStyle/>
          <a:p>
            <a:pPr>
              <a:lnSpc>
                <a:spcPct val="100000"/>
              </a:lnSpc>
            </a:pPr>
            <a:r>
              <a:rPr lang="en-GB" sz="2000" dirty="0">
                <a:latin typeface="Consolas" panose="020B0609020204030204" pitchFamily="49" charset="0"/>
              </a:rPr>
              <a:t>With further study, you can become a Psychologist - </a:t>
            </a:r>
            <a:r>
              <a:rPr lang="en-GB" sz="2000" dirty="0">
                <a:latin typeface="Consolas" panose="020B0609020204030204" pitchFamily="49" charset="0"/>
                <a:hlinkClick r:id="rId4"/>
              </a:rPr>
              <a:t>https://careers.bps.org.uk/</a:t>
            </a:r>
            <a:r>
              <a:rPr lang="en-GB" sz="2000" dirty="0">
                <a:latin typeface="Consolas" panose="020B0609020204030204" pitchFamily="49" charset="0"/>
              </a:rPr>
              <a:t> </a:t>
            </a:r>
          </a:p>
          <a:p>
            <a:pPr>
              <a:lnSpc>
                <a:spcPct val="100000"/>
              </a:lnSpc>
            </a:pPr>
            <a:endParaRPr lang="en-GB" sz="2000" dirty="0">
              <a:latin typeface="Consolas" panose="020B0609020204030204" pitchFamily="49" charset="0"/>
            </a:endParaRPr>
          </a:p>
          <a:p>
            <a:pPr>
              <a:lnSpc>
                <a:spcPct val="100000"/>
              </a:lnSpc>
            </a:pPr>
            <a:r>
              <a:rPr lang="en-GB" sz="2000" dirty="0">
                <a:latin typeface="Consolas" panose="020B0609020204030204" pitchFamily="49" charset="0"/>
              </a:rPr>
              <a:t>But there are so many other career paths that Psychology can support you to with</a:t>
            </a:r>
          </a:p>
          <a:p>
            <a:pPr>
              <a:lnSpc>
                <a:spcPct val="100000"/>
              </a:lnSpc>
            </a:pPr>
            <a:endParaRPr lang="en-GB" sz="2000" dirty="0">
              <a:latin typeface="Consolas" panose="020B0609020204030204" pitchFamily="49" charset="0"/>
            </a:endParaRPr>
          </a:p>
          <a:p>
            <a:pPr fontAlgn="base">
              <a:lnSpc>
                <a:spcPct val="100000"/>
              </a:lnSpc>
            </a:pPr>
            <a:r>
              <a:rPr lang="en-GB" sz="2000" dirty="0">
                <a:latin typeface="Consolas" panose="020B0609020204030204" pitchFamily="49" charset="0"/>
              </a:rPr>
              <a:t>75 out of 242 of our students from last year went on to do Psychology or Psychology related degree*  at university - that is </a:t>
            </a:r>
            <a:r>
              <a:rPr lang="en-GB" sz="2000" b="1" u="sng" dirty="0">
                <a:latin typeface="Consolas" panose="020B0609020204030204" pitchFamily="49" charset="0"/>
              </a:rPr>
              <a:t>31%</a:t>
            </a:r>
            <a:r>
              <a:rPr lang="en-GB" sz="2000" dirty="0">
                <a:latin typeface="Consolas" panose="020B0609020204030204" pitchFamily="49" charset="0"/>
              </a:rPr>
              <a:t> *(neuro/educational/forensic/clinical counselling/psych with criminology)</a:t>
            </a:r>
            <a:r>
              <a:rPr lang="en-US" sz="2000" dirty="0">
                <a:latin typeface="Consolas" panose="020B0609020204030204" pitchFamily="49" charset="0"/>
              </a:rPr>
              <a:t>​</a:t>
            </a:r>
          </a:p>
          <a:p>
            <a:pPr fontAlgn="base">
              <a:lnSpc>
                <a:spcPct val="100000"/>
              </a:lnSpc>
            </a:pPr>
            <a:endParaRPr lang="en-US" sz="2000" dirty="0">
              <a:latin typeface="Consolas" panose="020B0609020204030204" pitchFamily="49" charset="0"/>
            </a:endParaRPr>
          </a:p>
          <a:p>
            <a:pPr marL="0" indent="0" fontAlgn="base">
              <a:lnSpc>
                <a:spcPct val="100000"/>
              </a:lnSpc>
              <a:buNone/>
            </a:pPr>
            <a:endParaRPr lang="en-US" sz="2000" dirty="0">
              <a:latin typeface="Consolas" panose="020B0609020204030204" pitchFamily="49" charset="0"/>
            </a:endParaRPr>
          </a:p>
          <a:p>
            <a:pPr fontAlgn="base">
              <a:lnSpc>
                <a:spcPct val="100000"/>
              </a:lnSpc>
            </a:pPr>
            <a:endParaRPr lang="en-US" sz="2000" dirty="0">
              <a:latin typeface="Consolas" panose="020B0609020204030204" pitchFamily="49" charset="0"/>
            </a:endParaRPr>
          </a:p>
          <a:p>
            <a:pPr fontAlgn="base">
              <a:lnSpc>
                <a:spcPct val="100000"/>
              </a:lnSpc>
            </a:pPr>
            <a:endParaRPr lang="en-US" sz="2000" dirty="0">
              <a:latin typeface="Consolas" panose="020B0609020204030204" pitchFamily="49" charset="0"/>
            </a:endParaRPr>
          </a:p>
          <a:p>
            <a:pPr>
              <a:lnSpc>
                <a:spcPct val="100000"/>
              </a:lnSpc>
            </a:pPr>
            <a:endParaRPr lang="en-GB" sz="2000" dirty="0">
              <a:latin typeface="Consolas" panose="020B0609020204030204" pitchFamily="49" charset="0"/>
            </a:endParaRPr>
          </a:p>
        </p:txBody>
      </p:sp>
      <p:pic>
        <p:nvPicPr>
          <p:cNvPr id="5" name="Picture 4" descr="A picture containing colorful, table, food, sitting&#10;&#10;Description automatically generated">
            <a:extLst>
              <a:ext uri="{FF2B5EF4-FFF2-40B4-BE49-F238E27FC236}">
                <a16:creationId xmlns:a16="http://schemas.microsoft.com/office/drawing/2014/main" id="{DFE7603E-28E3-49F5-812A-496A1F23E276}"/>
              </a:ext>
            </a:extLst>
          </p:cNvPr>
          <p:cNvPicPr>
            <a:picLocks noChangeAspect="1"/>
          </p:cNvPicPr>
          <p:nvPr/>
        </p:nvPicPr>
        <p:blipFill rotWithShape="1">
          <a:blip r:embed="rId5">
            <a:extLst>
              <a:ext uri="{28A0092B-C50C-407E-A947-70E740481C1C}">
                <a14:useLocalDpi xmlns:a14="http://schemas.microsoft.com/office/drawing/2010/main" val="0"/>
              </a:ext>
            </a:extLst>
          </a:blip>
          <a:srcRect l="19406" r="13870"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Audio 3">
            <a:hlinkClick r:id="" action="ppaction://media"/>
            <a:extLst>
              <a:ext uri="{FF2B5EF4-FFF2-40B4-BE49-F238E27FC236}">
                <a16:creationId xmlns:a16="http://schemas.microsoft.com/office/drawing/2014/main" id="{1BD960BE-A383-4D2C-BA17-23AD1F1BB2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9216106"/>
      </p:ext>
    </p:extLst>
  </p:cSld>
  <p:clrMapOvr>
    <a:masterClrMapping/>
  </p:clrMapOvr>
  <mc:AlternateContent xmlns:mc="http://schemas.openxmlformats.org/markup-compatibility/2006" xmlns:p14="http://schemas.microsoft.com/office/powerpoint/2010/main">
    <mc:Choice Requires="p14">
      <p:transition spd="slow" p14:dur="2000" advTm="63424"/>
    </mc:Choice>
    <mc:Fallback xmlns="">
      <p:transition spd="slow" advTm="6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p:txBody>
          <a:bodyPr>
            <a:normAutofit fontScale="90000"/>
          </a:bodyPr>
          <a:lstStyle/>
          <a:p>
            <a:r>
              <a:rPr lang="en-GB" dirty="0"/>
              <a:t>WHAT ELSE CAN YOU DO WITH PSYCHOLOGY?</a:t>
            </a:r>
          </a:p>
        </p:txBody>
      </p:sp>
      <p:pic>
        <p:nvPicPr>
          <p:cNvPr id="4" name="Picture 3">
            <a:extLst>
              <a:ext uri="{FF2B5EF4-FFF2-40B4-BE49-F238E27FC236}">
                <a16:creationId xmlns:a16="http://schemas.microsoft.com/office/drawing/2014/main" id="{73226197-F2DA-42E1-8BE1-8709ACB1FD43}"/>
              </a:ext>
            </a:extLst>
          </p:cNvPr>
          <p:cNvPicPr>
            <a:picLocks noChangeAspect="1"/>
          </p:cNvPicPr>
          <p:nvPr/>
        </p:nvPicPr>
        <p:blipFill rotWithShape="1">
          <a:blip r:embed="rId4"/>
          <a:srcRect l="41769" t="40200" r="41269" b="33325"/>
          <a:stretch/>
        </p:blipFill>
        <p:spPr>
          <a:xfrm>
            <a:off x="2068506" y="2606010"/>
            <a:ext cx="3167880" cy="2779976"/>
          </a:xfrm>
          <a:prstGeom prst="rect">
            <a:avLst/>
          </a:prstGeom>
        </p:spPr>
      </p:pic>
      <p:pic>
        <p:nvPicPr>
          <p:cNvPr id="6" name="Picture 5">
            <a:extLst>
              <a:ext uri="{FF2B5EF4-FFF2-40B4-BE49-F238E27FC236}">
                <a16:creationId xmlns:a16="http://schemas.microsoft.com/office/drawing/2014/main" id="{B76C0901-2CFC-47BB-BE19-DBDB5F353247}"/>
              </a:ext>
            </a:extLst>
          </p:cNvPr>
          <p:cNvPicPr>
            <a:picLocks noChangeAspect="1"/>
          </p:cNvPicPr>
          <p:nvPr/>
        </p:nvPicPr>
        <p:blipFill rotWithShape="1">
          <a:blip r:embed="rId5"/>
          <a:srcRect l="59423" t="45331" r="23500" b="28605"/>
          <a:stretch/>
        </p:blipFill>
        <p:spPr>
          <a:xfrm>
            <a:off x="6815796" y="2715064"/>
            <a:ext cx="3112568" cy="2670922"/>
          </a:xfrm>
          <a:prstGeom prst="rect">
            <a:avLst/>
          </a:prstGeom>
        </p:spPr>
      </p:pic>
      <p:sp>
        <p:nvSpPr>
          <p:cNvPr id="7" name="Rectangle 6">
            <a:extLst>
              <a:ext uri="{FF2B5EF4-FFF2-40B4-BE49-F238E27FC236}">
                <a16:creationId xmlns:a16="http://schemas.microsoft.com/office/drawing/2014/main" id="{AB178463-CFE6-44F5-9A8D-648567D75BF9}"/>
              </a:ext>
            </a:extLst>
          </p:cNvPr>
          <p:cNvSpPr/>
          <p:nvPr/>
        </p:nvSpPr>
        <p:spPr>
          <a:xfrm>
            <a:off x="669235" y="1959679"/>
            <a:ext cx="10853530" cy="646331"/>
          </a:xfrm>
          <a:prstGeom prst="rect">
            <a:avLst/>
          </a:prstGeom>
        </p:spPr>
        <p:txBody>
          <a:bodyPr wrap="square">
            <a:spAutoFit/>
          </a:bodyPr>
          <a:lstStyle/>
          <a:p>
            <a:pPr fontAlgn="base"/>
            <a:r>
              <a:rPr lang="en-US" dirty="0">
                <a:latin typeface="Consolas" panose="020B0609020204030204" pitchFamily="49" charset="0"/>
              </a:rPr>
              <a:t>But because Psychology develops skills + knowledge in </a:t>
            </a:r>
            <a:r>
              <a:rPr lang="en-US" dirty="0">
                <a:highlight>
                  <a:srgbClr val="00FFFF"/>
                </a:highlight>
                <a:latin typeface="Consolas" panose="020B0609020204030204" pitchFamily="49" charset="0"/>
              </a:rPr>
              <a:t>ENGLISH, MATHS, SCIENCE </a:t>
            </a:r>
            <a:r>
              <a:rPr lang="en-US" dirty="0">
                <a:latin typeface="Consolas" panose="020B0609020204030204" pitchFamily="49" charset="0"/>
              </a:rPr>
              <a:t>and </a:t>
            </a:r>
            <a:r>
              <a:rPr lang="en-US" dirty="0">
                <a:highlight>
                  <a:srgbClr val="00FFFF"/>
                </a:highlight>
                <a:latin typeface="Consolas" panose="020B0609020204030204" pitchFamily="49" charset="0"/>
              </a:rPr>
              <a:t>PEOPLE</a:t>
            </a:r>
            <a:r>
              <a:rPr lang="en-US" dirty="0">
                <a:latin typeface="Consolas" panose="020B0609020204030204" pitchFamily="49" charset="0"/>
              </a:rPr>
              <a:t> it compliments so many other career choices.  </a:t>
            </a:r>
          </a:p>
        </p:txBody>
      </p:sp>
      <p:pic>
        <p:nvPicPr>
          <p:cNvPr id="8" name="Picture 7">
            <a:extLst>
              <a:ext uri="{FF2B5EF4-FFF2-40B4-BE49-F238E27FC236}">
                <a16:creationId xmlns:a16="http://schemas.microsoft.com/office/drawing/2014/main" id="{C37254E5-807C-4833-B5FB-61A88F15F48B}"/>
              </a:ext>
            </a:extLst>
          </p:cNvPr>
          <p:cNvPicPr>
            <a:picLocks noChangeAspect="1"/>
          </p:cNvPicPr>
          <p:nvPr/>
        </p:nvPicPr>
        <p:blipFill rotWithShape="1">
          <a:blip r:embed="rId6"/>
          <a:srcRect l="24230" t="55387" r="22809" b="33325"/>
          <a:stretch/>
        </p:blipFill>
        <p:spPr>
          <a:xfrm>
            <a:off x="2068506" y="5495040"/>
            <a:ext cx="8327388" cy="997835"/>
          </a:xfrm>
          <a:prstGeom prst="rect">
            <a:avLst/>
          </a:prstGeom>
        </p:spPr>
      </p:pic>
      <p:pic>
        <p:nvPicPr>
          <p:cNvPr id="3" name="Audio 2">
            <a:hlinkClick r:id="" action="ppaction://media"/>
            <a:extLst>
              <a:ext uri="{FF2B5EF4-FFF2-40B4-BE49-F238E27FC236}">
                <a16:creationId xmlns:a16="http://schemas.microsoft.com/office/drawing/2014/main" id="{5B3C9859-59ED-44E1-A95A-8660AB2B4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8185261"/>
      </p:ext>
    </p:extLst>
  </p:cSld>
  <p:clrMapOvr>
    <a:masterClrMapping/>
  </p:clrMapOvr>
  <mc:AlternateContent xmlns:mc="http://schemas.openxmlformats.org/markup-compatibility/2006" xmlns:p14="http://schemas.microsoft.com/office/powerpoint/2010/main">
    <mc:Choice Requires="p14">
      <p:transition spd="slow" p14:dur="2000" advTm="85662"/>
    </mc:Choice>
    <mc:Fallback xmlns="">
      <p:transition spd="slow" advTm="8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40080" y="4777739"/>
            <a:ext cx="3418990" cy="1412119"/>
          </a:xfrm>
        </p:spPr>
        <p:txBody>
          <a:bodyPr>
            <a:normAutofit fontScale="90000"/>
          </a:bodyPr>
          <a:lstStyle/>
          <a:p>
            <a:pPr>
              <a:lnSpc>
                <a:spcPct val="90000"/>
              </a:lnSpc>
            </a:pPr>
            <a:r>
              <a:rPr lang="en-GB" sz="4800"/>
              <a:t>ENRICHMENT includes:</a:t>
            </a:r>
          </a:p>
        </p:txBody>
      </p:sp>
      <p:pic>
        <p:nvPicPr>
          <p:cNvPr id="4098" name="Picture 2">
            <a:extLst>
              <a:ext uri="{FF2B5EF4-FFF2-40B4-BE49-F238E27FC236}">
                <a16:creationId xmlns:a16="http://schemas.microsoft.com/office/drawing/2014/main" id="{610A0EB9-A4AF-4BE0-96C0-7293CADC8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9"/>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6">
            <a:extLst>
              <a:ext uri="{FF2B5EF4-FFF2-40B4-BE49-F238E27FC236}">
                <a16:creationId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F7FA88"/>
          </a:solidFill>
          <a:ln w="38100" cap="rnd">
            <a:solidFill>
              <a:srgbClr val="F7FA88"/>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4654294" y="4777739"/>
            <a:ext cx="6897626" cy="1399223"/>
          </a:xfrm>
        </p:spPr>
        <p:txBody>
          <a:bodyPr anchor="ctr">
            <a:normAutofit/>
          </a:bodyPr>
          <a:lstStyle/>
          <a:p>
            <a:pPr marL="0" indent="0">
              <a:lnSpc>
                <a:spcPct val="100000"/>
              </a:lnSpc>
              <a:buNone/>
            </a:pPr>
            <a:r>
              <a:rPr lang="en-GB" sz="1700" dirty="0">
                <a:latin typeface="Consolas" panose="020B0609020204030204" pitchFamily="49" charset="0"/>
              </a:rPr>
              <a:t>*Visits from Psychologists including Clinical, Forensic and Educational Psychologists </a:t>
            </a:r>
          </a:p>
          <a:p>
            <a:pPr marL="0" indent="0">
              <a:lnSpc>
                <a:spcPct val="100000"/>
              </a:lnSpc>
              <a:buNone/>
            </a:pPr>
            <a:r>
              <a:rPr lang="en-GB" sz="1700" dirty="0">
                <a:latin typeface="Consolas" panose="020B0609020204030204" pitchFamily="49" charset="0"/>
              </a:rPr>
              <a:t>*Chester Zoo Psychology Workshop </a:t>
            </a:r>
          </a:p>
          <a:p>
            <a:pPr marL="0" indent="0">
              <a:lnSpc>
                <a:spcPct val="100000"/>
              </a:lnSpc>
              <a:buNone/>
            </a:pPr>
            <a:r>
              <a:rPr lang="en-GB" sz="1700" dirty="0">
                <a:latin typeface="Consolas" panose="020B0609020204030204" pitchFamily="49" charset="0"/>
              </a:rPr>
              <a:t>*Manchester to Manhattan – Psychology trip to New York</a:t>
            </a:r>
          </a:p>
        </p:txBody>
      </p:sp>
      <p:pic>
        <p:nvPicPr>
          <p:cNvPr id="6" name="Audio 5">
            <a:hlinkClick r:id="" action="ppaction://media"/>
            <a:extLst>
              <a:ext uri="{FF2B5EF4-FFF2-40B4-BE49-F238E27FC236}">
                <a16:creationId xmlns:a16="http://schemas.microsoft.com/office/drawing/2014/main" id="{2B899453-9958-40D0-A062-10C68B8B8A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7113842"/>
      </p:ext>
    </p:extLst>
  </p:cSld>
  <p:clrMapOvr>
    <a:masterClrMapping/>
  </p:clrMapOvr>
  <mc:AlternateContent xmlns:mc="http://schemas.openxmlformats.org/markup-compatibility/2006" xmlns:p14="http://schemas.microsoft.com/office/powerpoint/2010/main">
    <mc:Choice Requires="p14">
      <p:transition spd="slow" p14:dur="2000" advTm="40126"/>
    </mc:Choice>
    <mc:Fallback xmlns="">
      <p:transition spd="slow" advTm="4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75824B8B-B231-480A-9E80-6D446D1D9A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C43AF03E-5FC1-48B3-8CF2-01998C2328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5296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01365E-49C7-42DD-A365-4D87EBB20506}"/>
              </a:ext>
            </a:extLst>
          </p:cNvPr>
          <p:cNvSpPr>
            <a:spLocks noGrp="1"/>
          </p:cNvSpPr>
          <p:nvPr>
            <p:ph type="title"/>
          </p:nvPr>
        </p:nvSpPr>
        <p:spPr>
          <a:xfrm>
            <a:off x="5417191" y="329184"/>
            <a:ext cx="6241568" cy="1783080"/>
          </a:xfrm>
        </p:spPr>
        <p:txBody>
          <a:bodyPr anchor="b">
            <a:normAutofit fontScale="90000"/>
          </a:bodyPr>
          <a:lstStyle/>
          <a:p>
            <a:pPr>
              <a:lnSpc>
                <a:spcPct val="90000"/>
              </a:lnSpc>
            </a:pPr>
            <a:r>
              <a:rPr lang="en-GB" sz="6100">
                <a:solidFill>
                  <a:schemeClr val="bg1"/>
                </a:solidFill>
              </a:rPr>
              <a:t>The psychology department at xaverian</a:t>
            </a:r>
          </a:p>
        </p:txBody>
      </p:sp>
      <p:sp>
        <p:nvSpPr>
          <p:cNvPr id="142" name="sketchy rul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959BCA-F906-4B63-99A3-6E76242D6DD2}"/>
              </a:ext>
            </a:extLst>
          </p:cNvPr>
          <p:cNvSpPr>
            <a:spLocks noGrp="1"/>
          </p:cNvSpPr>
          <p:nvPr>
            <p:ph idx="1"/>
          </p:nvPr>
        </p:nvSpPr>
        <p:spPr>
          <a:xfrm>
            <a:off x="5417191" y="2706624"/>
            <a:ext cx="6241568" cy="3483864"/>
          </a:xfrm>
        </p:spPr>
        <p:txBody>
          <a:bodyPr>
            <a:normAutofit fontScale="92500" lnSpcReduction="20000"/>
          </a:bodyPr>
          <a:lstStyle/>
          <a:p>
            <a:pPr>
              <a:lnSpc>
                <a:spcPct val="100000"/>
              </a:lnSpc>
            </a:pPr>
            <a:r>
              <a:rPr lang="en-GB" sz="2000" dirty="0">
                <a:solidFill>
                  <a:schemeClr val="bg1"/>
                </a:solidFill>
                <a:latin typeface="Consolas" panose="020B0609020204030204" pitchFamily="49" charset="0"/>
              </a:rPr>
              <a:t>Psychology is the most popular single A level at Xaverian</a:t>
            </a:r>
          </a:p>
          <a:p>
            <a:pPr>
              <a:lnSpc>
                <a:spcPct val="100000"/>
              </a:lnSpc>
            </a:pPr>
            <a:endParaRPr lang="en-GB" sz="2000" dirty="0">
              <a:solidFill>
                <a:schemeClr val="bg1"/>
              </a:solidFill>
              <a:latin typeface="Consolas" panose="020B0609020204030204" pitchFamily="49" charset="0"/>
            </a:endParaRPr>
          </a:p>
          <a:p>
            <a:pPr>
              <a:lnSpc>
                <a:spcPct val="100000"/>
              </a:lnSpc>
            </a:pPr>
            <a:r>
              <a:rPr lang="en-GB" sz="2000" dirty="0">
                <a:solidFill>
                  <a:schemeClr val="bg1"/>
                </a:solidFill>
                <a:latin typeface="Consolas" panose="020B0609020204030204" pitchFamily="49" charset="0"/>
              </a:rPr>
              <a:t>The teachers are experienced and Psychology specialists </a:t>
            </a:r>
          </a:p>
          <a:p>
            <a:pPr>
              <a:lnSpc>
                <a:spcPct val="100000"/>
              </a:lnSpc>
            </a:pPr>
            <a:endParaRPr lang="en-GB" sz="2000" dirty="0">
              <a:solidFill>
                <a:schemeClr val="bg1"/>
              </a:solidFill>
              <a:latin typeface="Consolas" panose="020B0609020204030204" pitchFamily="49" charset="0"/>
            </a:endParaRPr>
          </a:p>
          <a:p>
            <a:pPr>
              <a:lnSpc>
                <a:spcPct val="100000"/>
              </a:lnSpc>
            </a:pPr>
            <a:r>
              <a:rPr lang="en-GB" sz="2000" dirty="0">
                <a:solidFill>
                  <a:schemeClr val="bg1"/>
                </a:solidFill>
                <a:latin typeface="Consolas" panose="020B0609020204030204" pitchFamily="49" charset="0"/>
              </a:rPr>
              <a:t>Experience of examining AQA A level Psychology </a:t>
            </a:r>
          </a:p>
          <a:p>
            <a:pPr>
              <a:lnSpc>
                <a:spcPct val="100000"/>
              </a:lnSpc>
            </a:pPr>
            <a:endParaRPr lang="en-GB" sz="2000" dirty="0">
              <a:solidFill>
                <a:schemeClr val="bg1"/>
              </a:solidFill>
              <a:latin typeface="Consolas" panose="020B0609020204030204" pitchFamily="49" charset="0"/>
            </a:endParaRPr>
          </a:p>
          <a:p>
            <a:pPr>
              <a:lnSpc>
                <a:spcPct val="100000"/>
              </a:lnSpc>
            </a:pPr>
            <a:r>
              <a:rPr lang="en-GB" sz="2000" dirty="0">
                <a:solidFill>
                  <a:schemeClr val="bg1"/>
                </a:solidFill>
                <a:latin typeface="Consolas" panose="020B0609020204030204" pitchFamily="49" charset="0"/>
              </a:rPr>
              <a:t>Psychology is taught in the Mayfield building (see photo on this slide) </a:t>
            </a:r>
          </a:p>
        </p:txBody>
      </p:sp>
      <p:pic>
        <p:nvPicPr>
          <p:cNvPr id="6" name="Picture 5" descr="A group of people in a field in front of a building&#10;&#10;Description automatically generated">
            <a:extLst>
              <a:ext uri="{FF2B5EF4-FFF2-40B4-BE49-F238E27FC236}">
                <a16:creationId xmlns:a16="http://schemas.microsoft.com/office/drawing/2014/main" id="{9C9EAD4C-7B1B-4CC2-9456-F74C416DA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55" y="329184"/>
            <a:ext cx="3215472" cy="2926080"/>
          </a:xfrm>
          <a:prstGeom prst="rect">
            <a:avLst/>
          </a:prstGeom>
        </p:spPr>
      </p:pic>
      <p:pic>
        <p:nvPicPr>
          <p:cNvPr id="5122" name="Picture 2" descr="Image preview">
            <a:extLst>
              <a:ext uri="{FF2B5EF4-FFF2-40B4-BE49-F238E27FC236}">
                <a16:creationId xmlns:a16="http://schemas.microsoft.com/office/drawing/2014/main" id="{8FDAC089-AD07-4B0C-B8C3-9126292B85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1" t="13569" r="8622" b="12156"/>
          <a:stretch/>
        </p:blipFill>
        <p:spPr bwMode="auto">
          <a:xfrm>
            <a:off x="709962" y="3712464"/>
            <a:ext cx="3338624" cy="29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3A7E554-A0C5-4B59-9402-1982F06E9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5807420"/>
      </p:ext>
    </p:extLst>
  </p:cSld>
  <p:clrMapOvr>
    <a:masterClrMapping/>
  </p:clrMapOvr>
  <mc:AlternateContent xmlns:mc="http://schemas.openxmlformats.org/markup-compatibility/2006" xmlns:p14="http://schemas.microsoft.com/office/powerpoint/2010/main">
    <mc:Choice Requires="p14">
      <p:transition spd="slow" p14:dur="2000" advTm="61765"/>
    </mc:Choice>
    <mc:Fallback xmlns="">
      <p:transition spd="slow" advTm="6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A381740-063A-41A4-836D-85D14980EE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 name="Rectangle 14">
            <a:extLst>
              <a:ext uri="{FF2B5EF4-FFF2-40B4-BE49-F238E27FC236}">
                <a16:creationId xmlns:a16="http://schemas.microsoft.com/office/drawing/2014/main" id="{168AB93A-48BC-4C25-A3AD-C17B5A682A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7998581" y="643467"/>
            <a:ext cx="3562483" cy="3569241"/>
          </a:xfrm>
        </p:spPr>
        <p:txBody>
          <a:bodyPr vert="horz" lIns="91440" tIns="45720" rIns="91440" bIns="45720" rtlCol="0" anchor="b">
            <a:normAutofit fontScale="90000"/>
          </a:bodyPr>
          <a:lstStyle/>
          <a:p>
            <a:r>
              <a:rPr lang="en-US" sz="5800" dirty="0"/>
              <a:t>ACTIVITY - How much do you know about psychology?</a:t>
            </a:r>
          </a:p>
        </p:txBody>
      </p:sp>
      <p:sp>
        <p:nvSpPr>
          <p:cNvPr id="17"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FEFD21"/>
          </a:solidFill>
          <a:ln w="38100" cap="rnd">
            <a:solidFill>
              <a:srgbClr val="FEFD2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3AC205A1-D96A-45AC-A902-00F9AC789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 y="713285"/>
            <a:ext cx="7214616" cy="5403998"/>
          </a:xfrm>
          <a:prstGeom prst="rect">
            <a:avLst/>
          </a:prstGeom>
        </p:spPr>
      </p:pic>
      <p:sp>
        <p:nvSpPr>
          <p:cNvPr id="5" name="TextBox 4">
            <a:extLst>
              <a:ext uri="{FF2B5EF4-FFF2-40B4-BE49-F238E27FC236}">
                <a16:creationId xmlns:a16="http://schemas.microsoft.com/office/drawing/2014/main" id="{5D59E518-3AAE-4190-B1CE-0B2F8950E9AE}"/>
              </a:ext>
            </a:extLst>
          </p:cNvPr>
          <p:cNvSpPr txBox="1"/>
          <p:nvPr/>
        </p:nvSpPr>
        <p:spPr>
          <a:xfrm>
            <a:off x="7831836" y="4856175"/>
            <a:ext cx="4459224" cy="1569660"/>
          </a:xfrm>
          <a:prstGeom prst="rect">
            <a:avLst/>
          </a:prstGeom>
          <a:noFill/>
        </p:spPr>
        <p:txBody>
          <a:bodyPr wrap="square" rtlCol="0">
            <a:spAutoFit/>
          </a:bodyPr>
          <a:lstStyle/>
          <a:p>
            <a:pPr>
              <a:spcAft>
                <a:spcPts val="600"/>
              </a:spcAft>
            </a:pPr>
            <a:r>
              <a:rPr lang="en-GB" sz="4800" dirty="0">
                <a:hlinkClick r:id="rId5"/>
              </a:rPr>
              <a:t>Click here to take the online multiple choice quiz </a:t>
            </a:r>
            <a:endParaRPr lang="en-GB" sz="4800" dirty="0"/>
          </a:p>
        </p:txBody>
      </p:sp>
      <p:pic>
        <p:nvPicPr>
          <p:cNvPr id="3" name="Audio 2">
            <a:hlinkClick r:id="" action="ppaction://media"/>
            <a:extLst>
              <a:ext uri="{FF2B5EF4-FFF2-40B4-BE49-F238E27FC236}">
                <a16:creationId xmlns:a16="http://schemas.microsoft.com/office/drawing/2014/main" id="{A3A348CE-B82B-4B0C-BCFD-449636797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9639907"/>
      </p:ext>
    </p:extLst>
  </p:cSld>
  <p:clrMapOvr>
    <a:masterClrMapping/>
  </p:clrMapOvr>
  <mc:AlternateContent xmlns:mc="http://schemas.openxmlformats.org/markup-compatibility/2006" xmlns:p14="http://schemas.microsoft.com/office/powerpoint/2010/main">
    <mc:Choice Requires="p14">
      <p:transition spd="slow" p14:dur="2000" advTm="30736"/>
    </mc:Choice>
    <mc:Fallback xmlns="">
      <p:transition spd="slow" advTm="30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p:txBody>
          <a:bodyPr>
            <a:normAutofit fontScale="90000"/>
          </a:bodyPr>
          <a:lstStyle/>
          <a:p>
            <a:r>
              <a:rPr lang="en-GB" dirty="0"/>
              <a:t>Ways you can look into psychology a bit more </a:t>
            </a:r>
          </a:p>
        </p:txBody>
      </p:sp>
      <p:sp>
        <p:nvSpPr>
          <p:cNvPr id="7" name="Rectangle 6">
            <a:extLst>
              <a:ext uri="{FF2B5EF4-FFF2-40B4-BE49-F238E27FC236}">
                <a16:creationId xmlns:a16="http://schemas.microsoft.com/office/drawing/2014/main" id="{AB178463-CFE6-44F5-9A8D-648567D75BF9}"/>
              </a:ext>
            </a:extLst>
          </p:cNvPr>
          <p:cNvSpPr/>
          <p:nvPr/>
        </p:nvSpPr>
        <p:spPr>
          <a:xfrm>
            <a:off x="576471" y="2399447"/>
            <a:ext cx="7706139" cy="4093428"/>
          </a:xfrm>
          <a:prstGeom prst="rect">
            <a:avLst/>
          </a:prstGeom>
        </p:spPr>
        <p:txBody>
          <a:bodyPr wrap="square">
            <a:spAutoFit/>
          </a:bodyPr>
          <a:lstStyle/>
          <a:p>
            <a:pPr marL="342900" indent="-342900" fontAlgn="base">
              <a:buAutoNum type="arabicPeriod"/>
            </a:pPr>
            <a:r>
              <a:rPr lang="en-US" sz="2000" dirty="0">
                <a:latin typeface="Consolas" panose="020B0609020204030204" pitchFamily="49" charset="0"/>
              </a:rPr>
              <a:t>Conduct your own piece of psychological research on yourself or people in your household (see next slide). </a:t>
            </a:r>
          </a:p>
          <a:p>
            <a:pPr marL="342900" indent="-342900" fontAlgn="base">
              <a:buAutoNum type="arabicPeriod"/>
            </a:pPr>
            <a:endParaRPr lang="en-US" sz="2000" dirty="0">
              <a:latin typeface="Consolas" panose="020B0609020204030204" pitchFamily="49" charset="0"/>
            </a:endParaRPr>
          </a:p>
          <a:p>
            <a:pPr fontAlgn="base"/>
            <a:r>
              <a:rPr lang="en-US" sz="2000" dirty="0">
                <a:latin typeface="Consolas" panose="020B0609020204030204" pitchFamily="49" charset="0"/>
              </a:rPr>
              <a:t>Remember – all people that take part in research need to give you informed consent (explain what the study is about and what it will involve doing)</a:t>
            </a:r>
          </a:p>
          <a:p>
            <a:pPr fontAlgn="base"/>
            <a:endParaRPr lang="en-US" sz="2000" dirty="0">
              <a:latin typeface="Consolas" panose="020B0609020204030204" pitchFamily="49" charset="0"/>
            </a:endParaRPr>
          </a:p>
          <a:p>
            <a:pPr fontAlgn="base"/>
            <a:r>
              <a:rPr lang="en-US" sz="2000" dirty="0">
                <a:latin typeface="Consolas" panose="020B0609020204030204" pitchFamily="49" charset="0"/>
              </a:rPr>
              <a:t>2. Engage in relevant TV/ Films/ Books/ Podcasts/ articles (see list from the Psychology ‘Preparation for Year 12’ document)</a:t>
            </a:r>
          </a:p>
          <a:p>
            <a:pPr fontAlgn="base"/>
            <a:endParaRPr lang="en-US" sz="2000" dirty="0">
              <a:highlight>
                <a:srgbClr val="00FFFF"/>
              </a:highlight>
              <a:latin typeface="Consolas" panose="020B0609020204030204" pitchFamily="49" charset="0"/>
            </a:endParaRPr>
          </a:p>
          <a:p>
            <a:pPr fontAlgn="base"/>
            <a:endParaRPr lang="en-US" sz="2000" dirty="0">
              <a:latin typeface="Consolas" panose="020B0609020204030204" pitchFamily="49" charset="0"/>
            </a:endParaRPr>
          </a:p>
        </p:txBody>
      </p:sp>
      <p:pic>
        <p:nvPicPr>
          <p:cNvPr id="4" name="Picture 3" descr="A group of people posing for the camera&#10;&#10;Description automatically generated">
            <a:extLst>
              <a:ext uri="{FF2B5EF4-FFF2-40B4-BE49-F238E27FC236}">
                <a16:creationId xmlns:a16="http://schemas.microsoft.com/office/drawing/2014/main" id="{E35D3FCD-9B5B-4928-9671-7B4530D9B772}"/>
              </a:ext>
            </a:extLst>
          </p:cNvPr>
          <p:cNvPicPr>
            <a:picLocks noChangeAspect="1"/>
          </p:cNvPicPr>
          <p:nvPr/>
        </p:nvPicPr>
        <p:blipFill rotWithShape="1">
          <a:blip r:embed="rId4">
            <a:extLst>
              <a:ext uri="{28A0092B-C50C-407E-A947-70E740481C1C}">
                <a14:useLocalDpi xmlns:a14="http://schemas.microsoft.com/office/drawing/2010/main" val="0"/>
              </a:ext>
            </a:extLst>
          </a:blip>
          <a:srcRect l="66947" t="31218"/>
          <a:stretch/>
        </p:blipFill>
        <p:spPr>
          <a:xfrm>
            <a:off x="8648640" y="2691335"/>
            <a:ext cx="3139181" cy="3086613"/>
          </a:xfrm>
          <a:prstGeom prst="rect">
            <a:avLst/>
          </a:prstGeom>
        </p:spPr>
      </p:pic>
      <p:pic>
        <p:nvPicPr>
          <p:cNvPr id="10" name="Audio 9">
            <a:hlinkClick r:id="" action="ppaction://media"/>
            <a:extLst>
              <a:ext uri="{FF2B5EF4-FFF2-40B4-BE49-F238E27FC236}">
                <a16:creationId xmlns:a16="http://schemas.microsoft.com/office/drawing/2014/main" id="{2FBE6E4A-A1C5-4AC8-AE1A-2014E631C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187677"/>
      </p:ext>
    </p:extLst>
  </p:cSld>
  <p:clrMapOvr>
    <a:masterClrMapping/>
  </p:clrMapOvr>
  <mc:AlternateContent xmlns:mc="http://schemas.openxmlformats.org/markup-compatibility/2006" xmlns:p14="http://schemas.microsoft.com/office/powerpoint/2010/main">
    <mc:Choice Requires="p14">
      <p:transition spd="slow" p14:dur="2000" advTm="131669"/>
    </mc:Choice>
    <mc:Fallback xmlns="">
      <p:transition spd="slow" advTm="13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 name="Conduct your own…"/>
          <p:cNvSpPr txBox="1"/>
          <p:nvPr/>
        </p:nvSpPr>
        <p:spPr>
          <a:xfrm>
            <a:off x="3505623" y="2094373"/>
            <a:ext cx="5144037" cy="26692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6000">
                <a:latin typeface="Century Gothic"/>
                <a:ea typeface="Century Gothic"/>
                <a:cs typeface="Century Gothic"/>
                <a:sym typeface="Century Gothic"/>
              </a:defRPr>
            </a:pPr>
            <a:r>
              <a:rPr sz="4219"/>
              <a:t>Conduct your own </a:t>
            </a:r>
          </a:p>
          <a:p>
            <a:pPr>
              <a:defRPr sz="6000">
                <a:latin typeface="Century Gothic"/>
                <a:ea typeface="Century Gothic"/>
                <a:cs typeface="Century Gothic"/>
                <a:sym typeface="Century Gothic"/>
              </a:defRPr>
            </a:pPr>
            <a:r>
              <a:rPr sz="4219"/>
              <a:t>psychology study:</a:t>
            </a:r>
          </a:p>
          <a:p>
            <a:pPr>
              <a:defRPr sz="6000">
                <a:latin typeface="Century Gothic"/>
                <a:ea typeface="Century Gothic"/>
                <a:cs typeface="Century Gothic"/>
                <a:sym typeface="Century Gothic"/>
              </a:defRPr>
            </a:pPr>
            <a:endParaRPr sz="4219"/>
          </a:p>
          <a:p>
            <a:pPr>
              <a:defRPr sz="6000" i="1">
                <a:latin typeface="Century Gothic"/>
                <a:ea typeface="Century Gothic"/>
                <a:cs typeface="Century Gothic"/>
                <a:sym typeface="Century Gothic"/>
              </a:defRPr>
            </a:pPr>
            <a:r>
              <a:rPr sz="4219"/>
              <a:t>Music &amp; Personality</a:t>
            </a:r>
          </a:p>
        </p:txBody>
      </p:sp>
      <p:pic>
        <p:nvPicPr>
          <p:cNvPr id="120" name="Image" descr="Image"/>
          <p:cNvPicPr>
            <a:picLocks noChangeAspect="1"/>
          </p:cNvPicPr>
          <p:nvPr/>
        </p:nvPicPr>
        <p:blipFill>
          <a:blip r:embed="rId2">
            <a:alphaModFix amt="29938"/>
          </a:blip>
          <a:stretch>
            <a:fillRect/>
          </a:stretch>
        </p:blipFill>
        <p:spPr>
          <a:xfrm>
            <a:off x="1648145" y="-136477"/>
            <a:ext cx="9144000" cy="6858000"/>
          </a:xfrm>
          <a:prstGeom prst="rect">
            <a:avLst/>
          </a:prstGeom>
          <a:ln w="12700">
            <a:miter lim="400000"/>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uld the contents of your playlist reveal something about your personality?…"/>
          <p:cNvSpPr txBox="1"/>
          <p:nvPr/>
        </p:nvSpPr>
        <p:spPr>
          <a:xfrm>
            <a:off x="2019869" y="1948929"/>
            <a:ext cx="8237314" cy="310136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i="1">
                <a:latin typeface="Century Gothic"/>
                <a:ea typeface="Century Gothic"/>
                <a:cs typeface="Century Gothic"/>
                <a:sym typeface="Century Gothic"/>
              </a:defRPr>
            </a:pPr>
            <a:r>
              <a:rPr sz="2812" dirty="0"/>
              <a:t>Could the contents of your playlist reveal something about your personality?</a:t>
            </a:r>
          </a:p>
          <a:p>
            <a:pPr defTabSz="321457">
              <a:defRPr sz="4000" b="0">
                <a:latin typeface="Century Gothic"/>
                <a:ea typeface="Century Gothic"/>
                <a:cs typeface="Century Gothic"/>
                <a:sym typeface="Century Gothic"/>
              </a:defRPr>
            </a:pPr>
            <a:endParaRPr sz="2812" dirty="0"/>
          </a:p>
          <a:p>
            <a:pPr defTabSz="321457">
              <a:defRPr sz="4000" i="1">
                <a:latin typeface="Century Gothic"/>
                <a:ea typeface="Century Gothic"/>
                <a:cs typeface="Century Gothic"/>
                <a:sym typeface="Century Gothic"/>
              </a:defRPr>
            </a:pPr>
            <a:r>
              <a:rPr sz="2812" dirty="0"/>
              <a:t>People listen to music as a way to set the mood, to motivate a workout, or even to gain inspiration. How much are those choices influenced by underlying personality traits?</a:t>
            </a:r>
          </a:p>
        </p:txBody>
      </p:sp>
      <p:pic>
        <p:nvPicPr>
          <p:cNvPr id="123" name="Image" descr="Image"/>
          <p:cNvPicPr>
            <a:picLocks noChangeAspect="1"/>
          </p:cNvPicPr>
          <p:nvPr/>
        </p:nvPicPr>
        <p:blipFill>
          <a:blip r:embed="rId2">
            <a:alphaModFix amt="10266"/>
          </a:blip>
          <a:stretch>
            <a:fillRect/>
          </a:stretch>
        </p:blipFill>
        <p:spPr>
          <a:xfrm>
            <a:off x="1523999" y="0"/>
            <a:ext cx="8452513" cy="6858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Measuring personality"/>
          <p:cNvSpPr txBox="1"/>
          <p:nvPr/>
        </p:nvSpPr>
        <p:spPr>
          <a:xfrm>
            <a:off x="3786007" y="175613"/>
            <a:ext cx="4829848"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5000">
                <a:solidFill>
                  <a:srgbClr val="212121"/>
                </a:solidFill>
                <a:latin typeface="Century Gothic"/>
                <a:ea typeface="Century Gothic"/>
                <a:cs typeface="Century Gothic"/>
                <a:sym typeface="Century Gothic"/>
              </a:defRPr>
            </a:lvl1pPr>
          </a:lstStyle>
          <a:p>
            <a:r>
              <a:rPr sz="3516"/>
              <a:t>Measuring personality</a:t>
            </a:r>
          </a:p>
        </p:txBody>
      </p:sp>
      <p:pic>
        <p:nvPicPr>
          <p:cNvPr id="126" name="Image" descr="Image"/>
          <p:cNvPicPr>
            <a:picLocks noChangeAspect="1"/>
          </p:cNvPicPr>
          <p:nvPr/>
        </p:nvPicPr>
        <p:blipFill>
          <a:blip r:embed="rId2"/>
          <a:stretch>
            <a:fillRect/>
          </a:stretch>
        </p:blipFill>
        <p:spPr>
          <a:xfrm>
            <a:off x="1405217" y="1943440"/>
            <a:ext cx="9601323" cy="5400745"/>
          </a:xfrm>
          <a:prstGeom prst="rect">
            <a:avLst/>
          </a:prstGeom>
          <a:ln w="12700">
            <a:miter lim="400000"/>
          </a:ln>
        </p:spPr>
      </p:pic>
      <p:sp>
        <p:nvSpPr>
          <p:cNvPr id="127" name="Many contemporary psychologists believe that there are five basic dimensions of personality, often referred to as the ‘Big 5’ personality traits and measured using a questionnaire.…"/>
          <p:cNvSpPr txBox="1"/>
          <p:nvPr/>
        </p:nvSpPr>
        <p:spPr>
          <a:xfrm>
            <a:off x="614149" y="1274431"/>
            <a:ext cx="10636947" cy="169527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2500" b="0">
                <a:solidFill>
                  <a:srgbClr val="212121"/>
                </a:solidFill>
                <a:latin typeface="Century Gothic"/>
                <a:ea typeface="Century Gothic"/>
                <a:cs typeface="Century Gothic"/>
                <a:sym typeface="Century Gothic"/>
              </a:defRPr>
            </a:pPr>
            <a:r>
              <a:rPr sz="1758" dirty="0"/>
              <a:t>Many contemporary psychologists believe that there are five basic dimensions of personality, often referred to as the</a:t>
            </a:r>
            <a:r>
              <a:rPr sz="1758" b="1" dirty="0"/>
              <a:t> ‘Big 5’ personality traits </a:t>
            </a:r>
            <a:r>
              <a:rPr sz="1758" dirty="0"/>
              <a:t>and measured using a</a:t>
            </a:r>
            <a:r>
              <a:rPr sz="1758" b="1" dirty="0"/>
              <a:t> questionnaire.</a:t>
            </a:r>
          </a:p>
          <a:p>
            <a:pPr defTabSz="321457">
              <a:defRPr sz="2500" b="0">
                <a:solidFill>
                  <a:srgbClr val="212121"/>
                </a:solidFill>
                <a:latin typeface="Century Gothic"/>
                <a:ea typeface="Century Gothic"/>
                <a:cs typeface="Century Gothic"/>
                <a:sym typeface="Century Gothic"/>
              </a:defRPr>
            </a:pPr>
            <a:endParaRPr sz="1758" b="1" dirty="0"/>
          </a:p>
          <a:p>
            <a:pPr defTabSz="321457">
              <a:defRPr sz="2500" b="0">
                <a:solidFill>
                  <a:srgbClr val="212121"/>
                </a:solidFill>
                <a:latin typeface="Century Gothic"/>
                <a:ea typeface="Century Gothic"/>
                <a:cs typeface="Century Gothic"/>
                <a:sym typeface="Century Gothic"/>
              </a:defRPr>
            </a:pPr>
            <a:r>
              <a:rPr sz="1758" dirty="0"/>
              <a:t>It is important to note that each represents a </a:t>
            </a:r>
            <a:r>
              <a:rPr sz="1758" b="1" dirty="0"/>
              <a:t>range between </a:t>
            </a:r>
          </a:p>
          <a:p>
            <a:pPr defTabSz="321457">
              <a:defRPr sz="2500" b="0">
                <a:solidFill>
                  <a:srgbClr val="212121"/>
                </a:solidFill>
                <a:latin typeface="Century Gothic"/>
                <a:ea typeface="Century Gothic"/>
                <a:cs typeface="Century Gothic"/>
                <a:sym typeface="Century Gothic"/>
              </a:defRPr>
            </a:pPr>
            <a:r>
              <a:rPr sz="1758" b="1" dirty="0"/>
              <a:t>two extremes</a:t>
            </a:r>
            <a:r>
              <a:rPr sz="1758" dirty="0"/>
              <a:t> as most people lie somewhere in between the </a:t>
            </a:r>
          </a:p>
          <a:p>
            <a:pPr defTabSz="321457">
              <a:defRPr sz="2500" b="0">
                <a:solidFill>
                  <a:srgbClr val="212121"/>
                </a:solidFill>
                <a:latin typeface="Century Gothic"/>
                <a:ea typeface="Century Gothic"/>
                <a:cs typeface="Century Gothic"/>
                <a:sym typeface="Century Gothic"/>
              </a:defRPr>
            </a:pPr>
            <a:r>
              <a:rPr sz="1758" dirty="0"/>
              <a:t>two polar ends of each dimension.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High score on questionnaire…"/>
          <p:cNvSpPr txBox="1"/>
          <p:nvPr/>
        </p:nvSpPr>
        <p:spPr>
          <a:xfrm>
            <a:off x="2343434" y="1241255"/>
            <a:ext cx="7505132" cy="5589928"/>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3000">
                <a:solidFill>
                  <a:srgbClr val="212121"/>
                </a:solidFill>
                <a:latin typeface="Century Gothic"/>
                <a:ea typeface="Century Gothic"/>
                <a:cs typeface="Century Gothic"/>
                <a:sym typeface="Century Gothic"/>
              </a:defRPr>
            </a:pPr>
            <a:r>
              <a:rPr sz="2109"/>
              <a:t>High score on questionnaire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Enjoys being the centre of attention</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Likes to start conversations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Enjoys meeting new people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Has a wide social circle of friends and acquaintances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Finds it easy to make new friends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Feels energised when around other people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Say things before thinking about them</a:t>
            </a:r>
          </a:p>
          <a:p>
            <a:pPr defTabSz="321457">
              <a:defRPr sz="3000" b="0">
                <a:solidFill>
                  <a:srgbClr val="212121"/>
                </a:solidFill>
                <a:latin typeface="Century Gothic"/>
                <a:ea typeface="Century Gothic"/>
                <a:cs typeface="Century Gothic"/>
                <a:sym typeface="Century Gothic"/>
              </a:defRPr>
            </a:pPr>
            <a:endParaRPr sz="2109"/>
          </a:p>
          <a:p>
            <a:pPr defTabSz="321457">
              <a:defRPr sz="3000">
                <a:solidFill>
                  <a:srgbClr val="212121"/>
                </a:solidFill>
                <a:latin typeface="Century Gothic"/>
                <a:ea typeface="Century Gothic"/>
                <a:cs typeface="Century Gothic"/>
                <a:sym typeface="Century Gothic"/>
              </a:defRPr>
            </a:pPr>
            <a:r>
              <a:rPr sz="2109"/>
              <a:t>Low score on questionnaire (Introversion)</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Prefers solitude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Feels exhausted when having to socialise a lot</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Finds it difficult to start conversations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Dislikes making small talk</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Carefully thinks things through before speaking</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Dislikes being the centre of attention</a:t>
            </a:r>
          </a:p>
        </p:txBody>
      </p:sp>
      <p:sp>
        <p:nvSpPr>
          <p:cNvPr id="130" name="Personality trait: Extroversion"/>
          <p:cNvSpPr txBox="1"/>
          <p:nvPr/>
        </p:nvSpPr>
        <p:spPr>
          <a:xfrm>
            <a:off x="2569175" y="309558"/>
            <a:ext cx="6165150"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Personality trait: </a:t>
            </a:r>
            <a:r>
              <a:rPr sz="3516" i="1"/>
              <a:t>Extroversion</a:t>
            </a:r>
          </a:p>
        </p:txBody>
      </p:sp>
      <p:pic>
        <p:nvPicPr>
          <p:cNvPr id="131" name="Screen Shot 2020-06-06 at 16.44.05.png" descr="Screen Shot 2020-06-06 at 16.44.05.png"/>
          <p:cNvPicPr>
            <a:picLocks noChangeAspect="1"/>
          </p:cNvPicPr>
          <p:nvPr/>
        </p:nvPicPr>
        <p:blipFill>
          <a:blip r:embed="rId2"/>
          <a:stretch>
            <a:fillRect/>
          </a:stretch>
        </p:blipFill>
        <p:spPr>
          <a:xfrm>
            <a:off x="9205555" y="-31254"/>
            <a:ext cx="1464469" cy="129480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ersonality trait: Agreeableness"/>
          <p:cNvSpPr txBox="1"/>
          <p:nvPr/>
        </p:nvSpPr>
        <p:spPr>
          <a:xfrm>
            <a:off x="2251700" y="264910"/>
            <a:ext cx="6884898"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Personality trait: </a:t>
            </a:r>
            <a:r>
              <a:rPr sz="3516" i="1"/>
              <a:t>Agreeableness</a:t>
            </a:r>
          </a:p>
        </p:txBody>
      </p:sp>
      <p:sp>
        <p:nvSpPr>
          <p:cNvPr id="134" name="High score on questionnaire…"/>
          <p:cNvSpPr txBox="1"/>
          <p:nvPr/>
        </p:nvSpPr>
        <p:spPr>
          <a:xfrm>
            <a:off x="1627908" y="1890407"/>
            <a:ext cx="9220153" cy="4291624"/>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000">
                <a:solidFill>
                  <a:srgbClr val="212121"/>
                </a:solidFill>
                <a:latin typeface="Century Gothic"/>
                <a:ea typeface="Century Gothic"/>
                <a:cs typeface="Century Gothic"/>
                <a:sym typeface="Century Gothic"/>
              </a:defRPr>
            </a:pPr>
            <a:r>
              <a:rPr sz="2109"/>
              <a:t>High score on questionnaire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Has a great deal of interest in other people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Cares about others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Feels empathy and concern for other people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Enjoys helping and contributing to the happiness of other people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Assists others who are in need of help</a:t>
            </a:r>
          </a:p>
          <a:p>
            <a:pPr defTabSz="321457">
              <a:defRPr sz="3000" b="0">
                <a:solidFill>
                  <a:srgbClr val="212121"/>
                </a:solidFill>
                <a:latin typeface="Century Gothic"/>
                <a:ea typeface="Century Gothic"/>
                <a:cs typeface="Century Gothic"/>
                <a:sym typeface="Century Gothic"/>
              </a:defRPr>
            </a:pPr>
            <a:endParaRPr sz="2109"/>
          </a:p>
          <a:p>
            <a:pPr defTabSz="321457">
              <a:defRPr sz="3000">
                <a:solidFill>
                  <a:srgbClr val="212121"/>
                </a:solidFill>
                <a:latin typeface="Century Gothic"/>
                <a:ea typeface="Century Gothic"/>
                <a:cs typeface="Century Gothic"/>
                <a:sym typeface="Century Gothic"/>
              </a:defRPr>
            </a:pPr>
            <a:r>
              <a:rPr sz="2109"/>
              <a:t>Low score on questionnaire (Disagreeableness)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Takes little interest in others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Doesn't care about how other people feel</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Has little interest in other people's problems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Insults and belittles others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Manipulates others to get what they want</a:t>
            </a:r>
          </a:p>
        </p:txBody>
      </p:sp>
      <p:pic>
        <p:nvPicPr>
          <p:cNvPr id="135" name="Screen Shot 2020-06-06 at 16.44.11.png" descr="Screen Shot 2020-06-06 at 16.44.11.png"/>
          <p:cNvPicPr>
            <a:picLocks noChangeAspect="1"/>
          </p:cNvPicPr>
          <p:nvPr/>
        </p:nvPicPr>
        <p:blipFill>
          <a:blip r:embed="rId2"/>
          <a:stretch>
            <a:fillRect/>
          </a:stretch>
        </p:blipFill>
        <p:spPr>
          <a:xfrm>
            <a:off x="9483037" y="-75903"/>
            <a:ext cx="1196579" cy="129480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 name="Personality trait: Conscientiousness"/>
          <p:cNvSpPr txBox="1"/>
          <p:nvPr/>
        </p:nvSpPr>
        <p:spPr>
          <a:xfrm>
            <a:off x="1519552" y="309558"/>
            <a:ext cx="7575793"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Personality trait: </a:t>
            </a:r>
            <a:r>
              <a:rPr sz="3516" i="1"/>
              <a:t>Conscientiousness</a:t>
            </a:r>
          </a:p>
        </p:txBody>
      </p:sp>
      <p:sp>
        <p:nvSpPr>
          <p:cNvPr id="138" name="High score on questionnaire…"/>
          <p:cNvSpPr txBox="1"/>
          <p:nvPr/>
        </p:nvSpPr>
        <p:spPr>
          <a:xfrm>
            <a:off x="2096193" y="1954468"/>
            <a:ext cx="8275985" cy="3967048"/>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000">
                <a:solidFill>
                  <a:srgbClr val="212121"/>
                </a:solidFill>
                <a:latin typeface="Century Gothic"/>
                <a:ea typeface="Century Gothic"/>
                <a:cs typeface="Century Gothic"/>
                <a:sym typeface="Century Gothic"/>
              </a:defRPr>
            </a:pPr>
            <a:r>
              <a:rPr sz="2109"/>
              <a:t>High score on questionnaire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Spends time preparing</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Finishes important tasks right away</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Pays attention to detail</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Enjoys having a set schedule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endParaRPr sz="2109"/>
          </a:p>
          <a:p>
            <a:pPr defTabSz="321457">
              <a:defRPr sz="3000">
                <a:solidFill>
                  <a:srgbClr val="212121"/>
                </a:solidFill>
                <a:latin typeface="Century Gothic"/>
                <a:ea typeface="Century Gothic"/>
                <a:cs typeface="Century Gothic"/>
                <a:sym typeface="Century Gothic"/>
              </a:defRPr>
            </a:pPr>
            <a:r>
              <a:rPr sz="2109"/>
              <a:t>Low score on questionnaire (Lack of conscientiousness)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Dislikes structure and schedules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Makes messes and doesn't take care of things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Fails to return things or put them back where they belong </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Procrastinates important tasks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Fails to complete necessary or assigned tasks</a:t>
            </a:r>
          </a:p>
        </p:txBody>
      </p:sp>
      <p:pic>
        <p:nvPicPr>
          <p:cNvPr id="139" name="Screen Shot 2020-06-06 at 16.43.57.png" descr="Screen Shot 2020-06-06 at 16.43.57.png"/>
          <p:cNvPicPr>
            <a:picLocks noChangeAspect="1"/>
          </p:cNvPicPr>
          <p:nvPr/>
        </p:nvPicPr>
        <p:blipFill>
          <a:blip r:embed="rId2"/>
          <a:stretch>
            <a:fillRect/>
          </a:stretch>
        </p:blipFill>
        <p:spPr>
          <a:xfrm>
            <a:off x="9130036" y="-69519"/>
            <a:ext cx="1669852" cy="1178719"/>
          </a:xfrm>
          <a:prstGeom prst="rect">
            <a:avLst/>
          </a:prstGeom>
          <a:ln w="12700">
            <a:miter lim="400000"/>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ersonality trait: Neuroticism"/>
          <p:cNvSpPr txBox="1"/>
          <p:nvPr/>
        </p:nvSpPr>
        <p:spPr>
          <a:xfrm>
            <a:off x="2815874" y="364601"/>
            <a:ext cx="6161944"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Personality trait: </a:t>
            </a:r>
            <a:r>
              <a:rPr sz="3516" i="1"/>
              <a:t>Neuroticism</a:t>
            </a:r>
          </a:p>
        </p:txBody>
      </p:sp>
      <p:sp>
        <p:nvSpPr>
          <p:cNvPr id="142" name="High score on questionnaire…"/>
          <p:cNvSpPr txBox="1"/>
          <p:nvPr/>
        </p:nvSpPr>
        <p:spPr>
          <a:xfrm>
            <a:off x="2903653" y="1728120"/>
            <a:ext cx="6785192" cy="4616200"/>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000">
                <a:solidFill>
                  <a:srgbClr val="212121"/>
                </a:solidFill>
                <a:latin typeface="Century Gothic"/>
                <a:ea typeface="Century Gothic"/>
                <a:cs typeface="Century Gothic"/>
                <a:sym typeface="Century Gothic"/>
              </a:defRPr>
            </a:pPr>
            <a:r>
              <a:rPr sz="2109"/>
              <a:t>High score on questionnaire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Experiences a lot of stress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Worries about many different things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Gets upset easily</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Experiences dramatic shifts in mood</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Feels anxious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Struggles to bounce back after stressful events</a:t>
            </a:r>
          </a:p>
          <a:p>
            <a:pPr defTabSz="321457">
              <a:defRPr sz="3000" b="0">
                <a:solidFill>
                  <a:srgbClr val="212121"/>
                </a:solidFill>
                <a:latin typeface="Century Gothic"/>
                <a:ea typeface="Century Gothic"/>
                <a:cs typeface="Century Gothic"/>
                <a:sym typeface="Century Gothic"/>
              </a:defRPr>
            </a:pPr>
            <a:endParaRPr sz="2109"/>
          </a:p>
          <a:p>
            <a:pPr defTabSz="321457">
              <a:defRPr sz="3000">
                <a:solidFill>
                  <a:srgbClr val="212121"/>
                </a:solidFill>
                <a:latin typeface="Century Gothic"/>
                <a:ea typeface="Century Gothic"/>
                <a:cs typeface="Century Gothic"/>
                <a:sym typeface="Century Gothic"/>
              </a:defRPr>
            </a:pPr>
            <a:r>
              <a:rPr sz="2109"/>
              <a:t>Low score on questionnaire (Emotional stability)</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Emotionally stable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Deals well with stress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Rarely feels sad or depressed</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Doesn't worry much</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	Is very relaxed</a:t>
            </a:r>
          </a:p>
        </p:txBody>
      </p:sp>
      <p:pic>
        <p:nvPicPr>
          <p:cNvPr id="143" name="Screen Shot 2020-06-06 at 16.44.15.png" descr="Screen Shot 2020-06-06 at 16.44.15.png"/>
          <p:cNvPicPr>
            <a:picLocks noChangeAspect="1"/>
          </p:cNvPicPr>
          <p:nvPr/>
        </p:nvPicPr>
        <p:blipFill>
          <a:blip r:embed="rId2"/>
          <a:stretch>
            <a:fillRect/>
          </a:stretch>
        </p:blipFill>
        <p:spPr>
          <a:xfrm>
            <a:off x="9337267" y="-52113"/>
            <a:ext cx="1393032" cy="144661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ersonality trait:…"/>
          <p:cNvSpPr txBox="1"/>
          <p:nvPr/>
        </p:nvSpPr>
        <p:spPr>
          <a:xfrm>
            <a:off x="3390209" y="172981"/>
            <a:ext cx="5447005" cy="115422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Personality trait: </a:t>
            </a:r>
          </a:p>
          <a:p>
            <a:pPr defTabSz="321457">
              <a:defRPr sz="5000" i="1">
                <a:solidFill>
                  <a:srgbClr val="212121"/>
                </a:solidFill>
                <a:latin typeface="Century Gothic"/>
                <a:ea typeface="Century Gothic"/>
                <a:cs typeface="Century Gothic"/>
                <a:sym typeface="Century Gothic"/>
              </a:defRPr>
            </a:pPr>
            <a:r>
              <a:rPr sz="3516"/>
              <a:t>Openness to experience</a:t>
            </a:r>
          </a:p>
        </p:txBody>
      </p:sp>
      <p:sp>
        <p:nvSpPr>
          <p:cNvPr id="146" name="High score on questionnaire…"/>
          <p:cNvSpPr txBox="1"/>
          <p:nvPr/>
        </p:nvSpPr>
        <p:spPr>
          <a:xfrm>
            <a:off x="2682701" y="2052695"/>
            <a:ext cx="6763070" cy="3967048"/>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000">
                <a:solidFill>
                  <a:srgbClr val="212121"/>
                </a:solidFill>
                <a:latin typeface="Century Gothic"/>
                <a:ea typeface="Century Gothic"/>
                <a:cs typeface="Century Gothic"/>
                <a:sym typeface="Century Gothic"/>
              </a:defRPr>
            </a:pPr>
            <a:r>
              <a:rPr sz="2109"/>
              <a:t>High score on questionnaire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Very creative </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Open to trying new things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Focused on tackling new challenges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Happy to think about abstract concepts</a:t>
            </a:r>
            <a:br>
              <a:rPr sz="2109"/>
            </a:br>
            <a:endParaRPr sz="2109"/>
          </a:p>
          <a:p>
            <a:pPr defTabSz="321457">
              <a:defRPr sz="3000">
                <a:solidFill>
                  <a:srgbClr val="212121"/>
                </a:solidFill>
                <a:latin typeface="Century Gothic"/>
                <a:ea typeface="Century Gothic"/>
                <a:cs typeface="Century Gothic"/>
                <a:sym typeface="Century Gothic"/>
              </a:defRPr>
            </a:pPr>
            <a:r>
              <a:rPr sz="2109"/>
              <a:t>Low score on questionnaire (Closed to experience)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Dislikes change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Does not enjoy new things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Resists new ideas</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Not very imaginative</a:t>
            </a:r>
          </a:p>
          <a:p>
            <a:pPr marL="321457" indent="-223234" defTabSz="321457">
              <a:buClr>
                <a:srgbClr val="212121"/>
              </a:buClr>
              <a:buSzPct val="145000"/>
              <a:buFont typeface="Helvetica"/>
              <a:buChar char="•"/>
              <a:defRPr sz="3000" b="0">
                <a:solidFill>
                  <a:srgbClr val="212121"/>
                </a:solidFill>
                <a:latin typeface="Century Gothic"/>
                <a:ea typeface="Century Gothic"/>
                <a:cs typeface="Century Gothic"/>
                <a:sym typeface="Century Gothic"/>
              </a:defRPr>
            </a:pPr>
            <a:r>
              <a:rPr sz="2109"/>
              <a:t>Dislikes abstract or theoretical concepts</a:t>
            </a:r>
          </a:p>
        </p:txBody>
      </p:sp>
      <p:pic>
        <p:nvPicPr>
          <p:cNvPr id="147" name="Screen Shot 2020-06-06 at 16.43.50.png" descr="Screen Shot 2020-06-06 at 16.43.50.png"/>
          <p:cNvPicPr>
            <a:picLocks noChangeAspect="1"/>
          </p:cNvPicPr>
          <p:nvPr/>
        </p:nvPicPr>
        <p:blipFill>
          <a:blip r:embed="rId2"/>
          <a:stretch>
            <a:fillRect/>
          </a:stretch>
        </p:blipFill>
        <p:spPr>
          <a:xfrm>
            <a:off x="9385125" y="-75902"/>
            <a:ext cx="1384102" cy="127694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352BEC0E-22F8-46D0-9632-375DB541B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40080" y="329184"/>
            <a:ext cx="6894576" cy="1783080"/>
          </a:xfrm>
        </p:spPr>
        <p:txBody>
          <a:bodyPr anchor="b">
            <a:normAutofit fontScale="90000"/>
          </a:bodyPr>
          <a:lstStyle/>
          <a:p>
            <a:r>
              <a:rPr lang="en-GB" sz="7200"/>
              <a:t>What is psychology?</a:t>
            </a:r>
          </a:p>
        </p:txBody>
      </p:sp>
      <p:sp>
        <p:nvSpPr>
          <p:cNvPr id="23" name="sketchy rul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4338C"/>
          </a:solidFill>
          <a:ln w="38100" cap="rnd">
            <a:solidFill>
              <a:srgbClr val="54338C"/>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640080" y="2706624"/>
            <a:ext cx="6894576" cy="3483864"/>
          </a:xfrm>
        </p:spPr>
        <p:txBody>
          <a:bodyPr>
            <a:normAutofit/>
          </a:bodyPr>
          <a:lstStyle/>
          <a:p>
            <a:pPr marL="0" indent="0">
              <a:lnSpc>
                <a:spcPct val="100000"/>
              </a:lnSpc>
              <a:buNone/>
            </a:pPr>
            <a:r>
              <a:rPr lang="en-GB" sz="1500" dirty="0">
                <a:latin typeface="Consolas" panose="020B0609020204030204" pitchFamily="49" charset="0"/>
              </a:rPr>
              <a:t>The British Psychological Society defines psychology as:</a:t>
            </a:r>
          </a:p>
          <a:p>
            <a:pPr marL="0" indent="0">
              <a:lnSpc>
                <a:spcPct val="100000"/>
              </a:lnSpc>
              <a:buNone/>
            </a:pPr>
            <a:endParaRPr lang="en-GB" sz="1500" dirty="0">
              <a:latin typeface="Consolas" panose="020B0609020204030204" pitchFamily="49" charset="0"/>
            </a:endParaRPr>
          </a:p>
          <a:p>
            <a:pPr marL="0" indent="0">
              <a:lnSpc>
                <a:spcPct val="100000"/>
              </a:lnSpc>
              <a:buNone/>
            </a:pPr>
            <a:r>
              <a:rPr lang="en-GB" sz="1500" dirty="0">
                <a:highlight>
                  <a:srgbClr val="FFFF00"/>
                </a:highlight>
                <a:latin typeface="Consolas" panose="020B0609020204030204" pitchFamily="49" charset="0"/>
              </a:rPr>
              <a:t>“The scientific study of people, the mind and behaviour.”</a:t>
            </a:r>
          </a:p>
          <a:p>
            <a:pPr marL="0" indent="0">
              <a:lnSpc>
                <a:spcPct val="100000"/>
              </a:lnSpc>
              <a:buNone/>
            </a:pPr>
            <a:endParaRPr lang="en-GB" sz="1500" dirty="0">
              <a:latin typeface="Consolas" panose="020B0609020204030204" pitchFamily="49" charset="0"/>
            </a:endParaRPr>
          </a:p>
          <a:p>
            <a:pPr marL="0" indent="0">
              <a:lnSpc>
                <a:spcPct val="100000"/>
              </a:lnSpc>
              <a:buNone/>
            </a:pPr>
            <a:r>
              <a:rPr lang="en-GB" sz="1500" dirty="0">
                <a:latin typeface="Consolas" panose="020B0609020204030204" pitchFamily="49" charset="0"/>
              </a:rPr>
              <a:t>(British Psychological Society, 2007)</a:t>
            </a:r>
          </a:p>
          <a:p>
            <a:pPr marL="0" indent="0">
              <a:lnSpc>
                <a:spcPct val="100000"/>
              </a:lnSpc>
              <a:buNone/>
            </a:pPr>
            <a:endParaRPr lang="en-GB" sz="1500" dirty="0">
              <a:latin typeface="Consolas" panose="020B0609020204030204" pitchFamily="49" charset="0"/>
            </a:endParaRPr>
          </a:p>
          <a:p>
            <a:pPr marL="0" indent="0">
              <a:lnSpc>
                <a:spcPct val="100000"/>
              </a:lnSpc>
              <a:buNone/>
            </a:pPr>
            <a:r>
              <a:rPr lang="en-GB" sz="1500" b="1" dirty="0">
                <a:latin typeface="Consolas" panose="020B0609020204030204" pitchFamily="49" charset="0"/>
              </a:rPr>
              <a:t>If you are reading this, you probably are interested in people and are curious about what is going on in other people’s minds and you want to understand more about why people behave as they do.</a:t>
            </a:r>
          </a:p>
          <a:p>
            <a:pPr marL="0" indent="0">
              <a:lnSpc>
                <a:spcPct val="100000"/>
              </a:lnSpc>
              <a:buNone/>
            </a:pPr>
            <a:endParaRPr lang="en-GB" sz="1500" dirty="0"/>
          </a:p>
        </p:txBody>
      </p:sp>
      <p:pic>
        <p:nvPicPr>
          <p:cNvPr id="9" name="Picture 8" descr="A close up of a logo&#10;&#10;Description automatically generated">
            <a:extLst>
              <a:ext uri="{FF2B5EF4-FFF2-40B4-BE49-F238E27FC236}">
                <a16:creationId xmlns:a16="http://schemas.microsoft.com/office/drawing/2014/main" id="{5AF9C8C3-EDE0-4E86-B315-AEE14F559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840" y="686097"/>
            <a:ext cx="4014216" cy="2669453"/>
          </a:xfrm>
          <a:prstGeom prst="rect">
            <a:avLst/>
          </a:prstGeom>
        </p:spPr>
      </p:pic>
      <p:pic>
        <p:nvPicPr>
          <p:cNvPr id="11" name="Picture 10" descr="A close up of a mans face&#10;&#10;Description automatically generated">
            <a:extLst>
              <a:ext uri="{FF2B5EF4-FFF2-40B4-BE49-F238E27FC236}">
                <a16:creationId xmlns:a16="http://schemas.microsoft.com/office/drawing/2014/main" id="{AD80A1B3-9845-4488-A6DC-D27D50C8F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3840" y="4445847"/>
            <a:ext cx="3995928" cy="2007953"/>
          </a:xfrm>
          <a:prstGeom prst="rect">
            <a:avLst/>
          </a:prstGeom>
        </p:spPr>
      </p:pic>
      <p:pic>
        <p:nvPicPr>
          <p:cNvPr id="7" name="Audio 6">
            <a:hlinkClick r:id="" action="ppaction://media"/>
            <a:extLst>
              <a:ext uri="{FF2B5EF4-FFF2-40B4-BE49-F238E27FC236}">
                <a16:creationId xmlns:a16="http://schemas.microsoft.com/office/drawing/2014/main" id="{AD68DC82-83D5-47B4-B3A8-BE15883AC6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0438163"/>
      </p:ext>
    </p:extLst>
  </p:cSld>
  <p:clrMapOvr>
    <a:masterClrMapping/>
  </p:clrMapOvr>
  <mc:AlternateContent xmlns:mc="http://schemas.openxmlformats.org/markup-compatibility/2006" xmlns:p14="http://schemas.microsoft.com/office/powerpoint/2010/main">
    <mc:Choice Requires="p14">
      <p:transition spd="slow" p14:dur="2000" advTm="63177"/>
    </mc:Choice>
    <mc:Fallback xmlns="">
      <p:transition spd="slow" advTm="6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ne large-scale study conducted by researchers at Heriot-Watt University looked at more than 36,000 participants from all over the world.…"/>
          <p:cNvSpPr txBox="1"/>
          <p:nvPr/>
        </p:nvSpPr>
        <p:spPr>
          <a:xfrm>
            <a:off x="2885895" y="1363156"/>
            <a:ext cx="6469120" cy="500669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2800" b="0">
                <a:solidFill>
                  <a:srgbClr val="212121"/>
                </a:solidFill>
                <a:latin typeface="Century Gothic"/>
                <a:ea typeface="Century Gothic"/>
                <a:cs typeface="Century Gothic"/>
                <a:sym typeface="Century Gothic"/>
              </a:defRPr>
            </a:pPr>
            <a:r>
              <a:rPr sz="1969" b="1" dirty="0"/>
              <a:t>One large-scale study</a:t>
            </a:r>
            <a:r>
              <a:rPr sz="1969" dirty="0"/>
              <a:t> conducted by researchers at Heriot-Watt University looked at more than 36,000 participants from all over the world. </a:t>
            </a:r>
          </a:p>
          <a:p>
            <a:pPr defTabSz="321457">
              <a:defRPr sz="2800" b="0">
                <a:solidFill>
                  <a:srgbClr val="212121"/>
                </a:solidFill>
                <a:latin typeface="Century Gothic"/>
                <a:ea typeface="Century Gothic"/>
                <a:cs typeface="Century Gothic"/>
                <a:sym typeface="Century Gothic"/>
              </a:defRPr>
            </a:pPr>
            <a:r>
              <a:rPr sz="1969" dirty="0"/>
              <a:t>Participants were asked to rate more than 104 different musical styles in addition to offering information about aspects of their personalities (using the ‘Big 5’ personality traits questionnaire).</a:t>
            </a:r>
          </a:p>
          <a:p>
            <a:pPr defTabSz="321457">
              <a:defRPr sz="3000" b="0">
                <a:solidFill>
                  <a:srgbClr val="212121"/>
                </a:solidFill>
                <a:latin typeface="Century Gothic"/>
                <a:ea typeface="Century Gothic"/>
                <a:cs typeface="Century Gothic"/>
                <a:sym typeface="Century Gothic"/>
              </a:defRPr>
            </a:pPr>
            <a:endParaRPr sz="2109" dirty="0"/>
          </a:p>
          <a:p>
            <a:pPr defTabSz="321457">
              <a:defRPr sz="5000">
                <a:solidFill>
                  <a:srgbClr val="212121"/>
                </a:solidFill>
                <a:latin typeface="Century Gothic"/>
                <a:ea typeface="Century Gothic"/>
                <a:cs typeface="Century Gothic"/>
                <a:sym typeface="Century Gothic"/>
              </a:defRPr>
            </a:pPr>
            <a:endParaRPr sz="3516" dirty="0"/>
          </a:p>
          <a:p>
            <a:pPr defTabSz="321457">
              <a:defRPr sz="4500">
                <a:solidFill>
                  <a:srgbClr val="212121"/>
                </a:solidFill>
                <a:latin typeface="Century Gothic"/>
                <a:ea typeface="Century Gothic"/>
                <a:cs typeface="Century Gothic"/>
                <a:sym typeface="Century Gothic"/>
              </a:defRPr>
            </a:pPr>
            <a:r>
              <a:rPr sz="3164" dirty="0"/>
              <a:t>The following are some of the personality traits the study correlated to certain musical styles:</a:t>
            </a:r>
          </a:p>
        </p:txBody>
      </p:sp>
      <p:sp>
        <p:nvSpPr>
          <p:cNvPr id="150" name="Previous research on the link between personality and music taste"/>
          <p:cNvSpPr txBox="1"/>
          <p:nvPr/>
        </p:nvSpPr>
        <p:spPr>
          <a:xfrm>
            <a:off x="2326696" y="197412"/>
            <a:ext cx="8603901" cy="115422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57200">
              <a:defRPr sz="5000">
                <a:solidFill>
                  <a:srgbClr val="212121"/>
                </a:solidFill>
                <a:latin typeface="Century Gothic"/>
                <a:ea typeface="Century Gothic"/>
                <a:cs typeface="Century Gothic"/>
                <a:sym typeface="Century Gothic"/>
              </a:defRPr>
            </a:lvl1pPr>
          </a:lstStyle>
          <a:p>
            <a:r>
              <a:rPr sz="3516" dirty="0"/>
              <a:t>Previous research on the link between personality and music taste</a:t>
            </a:r>
          </a:p>
        </p:txBody>
      </p:sp>
      <p:pic>
        <p:nvPicPr>
          <p:cNvPr id="151" name="Image" descr="Image"/>
          <p:cNvPicPr>
            <a:picLocks noChangeAspect="1"/>
          </p:cNvPicPr>
          <p:nvPr/>
        </p:nvPicPr>
        <p:blipFill>
          <a:blip r:embed="rId2">
            <a:alphaModFix amt="10266"/>
          </a:blip>
          <a:stretch>
            <a:fillRect/>
          </a:stretch>
        </p:blipFill>
        <p:spPr>
          <a:xfrm>
            <a:off x="1237957" y="-488152"/>
            <a:ext cx="9425353" cy="714874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op Music…"/>
          <p:cNvSpPr txBox="1"/>
          <p:nvPr/>
        </p:nvSpPr>
        <p:spPr>
          <a:xfrm>
            <a:off x="1181686" y="2001790"/>
            <a:ext cx="10114811" cy="310136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Pop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Fans of the top 40 pop hits tend to be </a:t>
            </a:r>
            <a:r>
              <a:rPr sz="2812" b="1" dirty="0"/>
              <a:t>extroverted</a:t>
            </a:r>
            <a:r>
              <a:rPr sz="2812" dirty="0"/>
              <a:t>, </a:t>
            </a:r>
            <a:r>
              <a:rPr sz="2812" b="1" dirty="0"/>
              <a:t>honest</a:t>
            </a:r>
            <a:r>
              <a:rPr sz="2812" dirty="0"/>
              <a:t>, and </a:t>
            </a:r>
            <a:r>
              <a:rPr sz="2812" b="1" dirty="0"/>
              <a:t>conventional</a:t>
            </a:r>
            <a:r>
              <a:rPr sz="2812" dirty="0"/>
              <a:t>. While pop music lovers are </a:t>
            </a:r>
            <a:r>
              <a:rPr sz="2812" b="1" dirty="0"/>
              <a:t>hardworking</a:t>
            </a:r>
            <a:r>
              <a:rPr sz="2812" dirty="0"/>
              <a:t> and have high </a:t>
            </a:r>
            <a:r>
              <a:rPr sz="2812" b="1" dirty="0"/>
              <a:t>self-esteem</a:t>
            </a:r>
            <a:r>
              <a:rPr sz="2812" dirty="0"/>
              <a:t>, researchers suggest that they tend to be </a:t>
            </a:r>
            <a:r>
              <a:rPr sz="2812" b="1" dirty="0"/>
              <a:t>less creative</a:t>
            </a:r>
            <a:r>
              <a:rPr sz="2812" dirty="0"/>
              <a:t> and </a:t>
            </a:r>
            <a:r>
              <a:rPr sz="2812" b="1" dirty="0"/>
              <a:t>more uneasy</a:t>
            </a:r>
            <a:r>
              <a:rPr sz="2812" dirty="0"/>
              <a:t>.</a:t>
            </a:r>
          </a:p>
        </p:txBody>
      </p:sp>
      <p:pic>
        <p:nvPicPr>
          <p:cNvPr id="154" name="Screen Shot 2020-06-06 at 15.46.40.png" descr="Screen Shot 2020-06-06 at 15.46.40.png"/>
          <p:cNvPicPr>
            <a:picLocks noChangeAspect="1"/>
          </p:cNvPicPr>
          <p:nvPr/>
        </p:nvPicPr>
        <p:blipFill>
          <a:blip r:embed="rId2"/>
          <a:stretch>
            <a:fillRect/>
          </a:stretch>
        </p:blipFill>
        <p:spPr>
          <a:xfrm>
            <a:off x="10060956" y="0"/>
            <a:ext cx="2098477" cy="2116337"/>
          </a:xfrm>
          <a:prstGeom prst="rect">
            <a:avLst/>
          </a:prstGeom>
          <a:ln w="12700">
            <a:miter lim="400000"/>
          </a:ln>
        </p:spPr>
      </p:pic>
      <p:pic>
        <p:nvPicPr>
          <p:cNvPr id="155" name="Image" descr="Image"/>
          <p:cNvPicPr>
            <a:picLocks noChangeAspect="1"/>
          </p:cNvPicPr>
          <p:nvPr/>
        </p:nvPicPr>
        <p:blipFill>
          <a:blip r:embed="rId3">
            <a:alphaModFix amt="10266"/>
          </a:blip>
          <a:stretch>
            <a:fillRect/>
          </a:stretch>
        </p:blipFill>
        <p:spPr>
          <a:xfrm>
            <a:off x="1081805" y="-450217"/>
            <a:ext cx="9144000" cy="6858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ap and Hiphop Music…"/>
          <p:cNvSpPr txBox="1"/>
          <p:nvPr/>
        </p:nvSpPr>
        <p:spPr>
          <a:xfrm>
            <a:off x="800668" y="2516724"/>
            <a:ext cx="10782992" cy="266861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Rap and </a:t>
            </a:r>
            <a:r>
              <a:rPr sz="2812" dirty="0" err="1"/>
              <a:t>Hiphop</a:t>
            </a:r>
            <a:r>
              <a:rPr sz="2812" dirty="0"/>
              <a:t>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In spite of </a:t>
            </a:r>
            <a:r>
              <a:rPr lang="en-GB" sz="2812" dirty="0"/>
              <a:t>a</a:t>
            </a:r>
            <a:r>
              <a:rPr sz="2812" dirty="0"/>
              <a:t> stereotype that rap lovers are more aggressive or violent, researchers have actually found no such link. Rap fans do tend to have </a:t>
            </a:r>
            <a:r>
              <a:rPr sz="2812" b="1" dirty="0"/>
              <a:t>high self-esteem</a:t>
            </a:r>
            <a:r>
              <a:rPr sz="2812" dirty="0"/>
              <a:t> and are usually </a:t>
            </a:r>
            <a:r>
              <a:rPr sz="2812" b="1" dirty="0"/>
              <a:t>outgoing</a:t>
            </a:r>
            <a:r>
              <a:rPr sz="2812" dirty="0"/>
              <a:t>.</a:t>
            </a:r>
          </a:p>
        </p:txBody>
      </p:sp>
      <p:pic>
        <p:nvPicPr>
          <p:cNvPr id="158" name="Screen Shot 2020-06-06 at 15.38.24.png" descr="Screen Shot 2020-06-06 at 15.38.24.png"/>
          <p:cNvPicPr>
            <a:picLocks noChangeAspect="1"/>
          </p:cNvPicPr>
          <p:nvPr/>
        </p:nvPicPr>
        <p:blipFill>
          <a:blip r:embed="rId2"/>
          <a:stretch>
            <a:fillRect/>
          </a:stretch>
        </p:blipFill>
        <p:spPr>
          <a:xfrm>
            <a:off x="15832556" y="747652"/>
            <a:ext cx="1080493" cy="1107282"/>
          </a:xfrm>
          <a:prstGeom prst="rect">
            <a:avLst/>
          </a:prstGeom>
          <a:ln w="12700">
            <a:miter lim="400000"/>
          </a:ln>
        </p:spPr>
      </p:pic>
      <p:pic>
        <p:nvPicPr>
          <p:cNvPr id="159" name="Screen Shot 2020-06-06 at 15.45.28.png" descr="Screen Shot 2020-06-06 at 15.45.28.png"/>
          <p:cNvPicPr>
            <a:picLocks noChangeAspect="1"/>
          </p:cNvPicPr>
          <p:nvPr/>
        </p:nvPicPr>
        <p:blipFill>
          <a:blip r:embed="rId3"/>
          <a:stretch>
            <a:fillRect/>
          </a:stretch>
        </p:blipFill>
        <p:spPr>
          <a:xfrm>
            <a:off x="9977437" y="43553"/>
            <a:ext cx="2214563" cy="2134196"/>
          </a:xfrm>
          <a:prstGeom prst="rect">
            <a:avLst/>
          </a:prstGeom>
          <a:ln w="12700">
            <a:miter lim="400000"/>
          </a:ln>
        </p:spPr>
      </p:pic>
      <p:pic>
        <p:nvPicPr>
          <p:cNvPr id="160" name="Image" descr="Image"/>
          <p:cNvPicPr>
            <a:picLocks noChangeAspect="1"/>
          </p:cNvPicPr>
          <p:nvPr/>
        </p:nvPicPr>
        <p:blipFill>
          <a:blip r:embed="rId4">
            <a:alphaModFix amt="10266"/>
          </a:blip>
          <a:stretch>
            <a:fillRect/>
          </a:stretch>
        </p:blipFill>
        <p:spPr>
          <a:xfrm>
            <a:off x="1256714" y="-295422"/>
            <a:ext cx="9144000" cy="6858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untry Music…"/>
          <p:cNvSpPr txBox="1"/>
          <p:nvPr/>
        </p:nvSpPr>
        <p:spPr>
          <a:xfrm>
            <a:off x="1062952" y="1843478"/>
            <a:ext cx="10545952" cy="353410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Country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Country music fans are typically </a:t>
            </a:r>
            <a:r>
              <a:rPr sz="2812" b="1" dirty="0"/>
              <a:t>hardworking</a:t>
            </a:r>
            <a:r>
              <a:rPr sz="2812" dirty="0"/>
              <a:t>, </a:t>
            </a:r>
            <a:r>
              <a:rPr sz="2812" b="1" dirty="0"/>
              <a:t>conventional</a:t>
            </a:r>
            <a:r>
              <a:rPr sz="2812" dirty="0"/>
              <a:t>, and </a:t>
            </a:r>
            <a:r>
              <a:rPr sz="2812" b="1" dirty="0"/>
              <a:t>outgoing</a:t>
            </a:r>
            <a:r>
              <a:rPr sz="2812" dirty="0"/>
              <a:t>. While country songs are often </a:t>
            </a:r>
            <a:r>
              <a:rPr lang="en-GB" sz="2812" dirty="0" err="1"/>
              <a:t>centered</a:t>
            </a:r>
            <a:r>
              <a:rPr sz="2812" dirty="0"/>
              <a:t> on heartbreak, people who gravitate towards this genre tend to be </a:t>
            </a:r>
            <a:r>
              <a:rPr sz="2812" b="1" dirty="0"/>
              <a:t>very emotionally stable</a:t>
            </a:r>
            <a:r>
              <a:rPr sz="2812" dirty="0"/>
              <a:t>. They also tend to be </a:t>
            </a:r>
            <a:r>
              <a:rPr sz="2812" b="1" dirty="0"/>
              <a:t>more conservative</a:t>
            </a:r>
            <a:r>
              <a:rPr sz="2812" dirty="0"/>
              <a:t> and rank </a:t>
            </a:r>
            <a:r>
              <a:rPr sz="2812" b="1" dirty="0"/>
              <a:t>lower on the trait of openness to experience</a:t>
            </a:r>
            <a:r>
              <a:rPr sz="2812" dirty="0"/>
              <a:t>.</a:t>
            </a:r>
          </a:p>
        </p:txBody>
      </p:sp>
      <p:pic>
        <p:nvPicPr>
          <p:cNvPr id="163" name="Screen Shot 2020-06-06 at 15.46.59.png" descr="Screen Shot 2020-06-06 at 15.46.59.png"/>
          <p:cNvPicPr>
            <a:picLocks noChangeAspect="1"/>
          </p:cNvPicPr>
          <p:nvPr/>
        </p:nvPicPr>
        <p:blipFill>
          <a:blip r:embed="rId2"/>
          <a:stretch>
            <a:fillRect/>
          </a:stretch>
        </p:blipFill>
        <p:spPr>
          <a:xfrm>
            <a:off x="10111382" y="0"/>
            <a:ext cx="2080618" cy="2044899"/>
          </a:xfrm>
          <a:prstGeom prst="rect">
            <a:avLst/>
          </a:prstGeom>
          <a:ln w="12700">
            <a:miter lim="400000"/>
          </a:ln>
        </p:spPr>
      </p:pic>
      <p:pic>
        <p:nvPicPr>
          <p:cNvPr id="164" name="Image" descr="Image"/>
          <p:cNvPicPr>
            <a:picLocks noChangeAspect="1"/>
          </p:cNvPicPr>
          <p:nvPr/>
        </p:nvPicPr>
        <p:blipFill>
          <a:blip r:embed="rId3">
            <a:alphaModFix amt="10266"/>
          </a:blip>
          <a:stretch>
            <a:fillRect/>
          </a:stretch>
        </p:blipFill>
        <p:spPr>
          <a:xfrm>
            <a:off x="806548" y="0"/>
            <a:ext cx="9144000" cy="6858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ock/Heavy Metal Music…"/>
          <p:cNvSpPr txBox="1"/>
          <p:nvPr/>
        </p:nvSpPr>
        <p:spPr>
          <a:xfrm>
            <a:off x="3052689" y="1966076"/>
            <a:ext cx="7149089" cy="396685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Rock/Heavy Metal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Despite the sometimes aggressive image that rock and heavy metal music project, researchers found that fans of this style of music are usually </a:t>
            </a:r>
            <a:r>
              <a:rPr sz="2812" b="1" dirty="0"/>
              <a:t>quite gentle</a:t>
            </a:r>
            <a:r>
              <a:rPr sz="2812" dirty="0"/>
              <a:t>. They tend to be </a:t>
            </a:r>
            <a:r>
              <a:rPr sz="2812" b="1" dirty="0"/>
              <a:t>creative</a:t>
            </a:r>
            <a:r>
              <a:rPr sz="2812" dirty="0"/>
              <a:t>, but are </a:t>
            </a:r>
            <a:r>
              <a:rPr sz="2812" b="1" dirty="0"/>
              <a:t>often introverted</a:t>
            </a:r>
            <a:r>
              <a:rPr sz="2812" dirty="0"/>
              <a:t> and may suffer from </a:t>
            </a:r>
            <a:r>
              <a:rPr sz="2812" b="1" dirty="0"/>
              <a:t>low self-esteem</a:t>
            </a:r>
            <a:r>
              <a:rPr sz="2812" dirty="0"/>
              <a:t>.</a:t>
            </a:r>
          </a:p>
        </p:txBody>
      </p:sp>
      <p:pic>
        <p:nvPicPr>
          <p:cNvPr id="167" name="Screen Shot 2020-06-06 at 15.46.12.png" descr="Screen Shot 2020-06-06 at 15.46.12.png"/>
          <p:cNvPicPr>
            <a:picLocks noChangeAspect="1"/>
          </p:cNvPicPr>
          <p:nvPr/>
        </p:nvPicPr>
        <p:blipFill>
          <a:blip r:embed="rId2"/>
          <a:stretch>
            <a:fillRect/>
          </a:stretch>
        </p:blipFill>
        <p:spPr>
          <a:xfrm>
            <a:off x="9914929" y="-17467"/>
            <a:ext cx="2277071" cy="2134196"/>
          </a:xfrm>
          <a:prstGeom prst="rect">
            <a:avLst/>
          </a:prstGeom>
          <a:ln w="12700">
            <a:miter lim="400000"/>
          </a:ln>
        </p:spPr>
      </p:pic>
      <p:pic>
        <p:nvPicPr>
          <p:cNvPr id="168" name="Image" descr="Image"/>
          <p:cNvPicPr>
            <a:picLocks noChangeAspect="1"/>
          </p:cNvPicPr>
          <p:nvPr/>
        </p:nvPicPr>
        <p:blipFill>
          <a:blip r:embed="rId3">
            <a:alphaModFix amt="10266"/>
          </a:blip>
          <a:stretch>
            <a:fillRect/>
          </a:stretch>
        </p:blipFill>
        <p:spPr>
          <a:xfrm>
            <a:off x="926060" y="-473413"/>
            <a:ext cx="9144000" cy="6858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Indie Music…"/>
          <p:cNvSpPr txBox="1"/>
          <p:nvPr/>
        </p:nvSpPr>
        <p:spPr>
          <a:xfrm>
            <a:off x="2954215" y="1833883"/>
            <a:ext cx="6602980" cy="396685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Indie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Fans of the indie genre are typically </a:t>
            </a:r>
            <a:r>
              <a:rPr sz="2812" b="1" dirty="0"/>
              <a:t>introverted</a:t>
            </a:r>
            <a:r>
              <a:rPr sz="2812" dirty="0"/>
              <a:t>,</a:t>
            </a:r>
            <a:r>
              <a:rPr sz="2812" b="1" dirty="0"/>
              <a:t> intellectual</a:t>
            </a:r>
            <a:r>
              <a:rPr sz="2812" dirty="0"/>
              <a:t>, and </a:t>
            </a:r>
            <a:r>
              <a:rPr sz="2812" b="1" dirty="0"/>
              <a:t>creative</a:t>
            </a:r>
            <a:r>
              <a:rPr sz="2812" dirty="0"/>
              <a:t>. According to researchers, they also tend to be </a:t>
            </a:r>
            <a:r>
              <a:rPr sz="2812" b="1" dirty="0"/>
              <a:t>less hardworking</a:t>
            </a:r>
            <a:r>
              <a:rPr sz="2812" dirty="0"/>
              <a:t> and </a:t>
            </a:r>
            <a:r>
              <a:rPr sz="2812" b="1" dirty="0"/>
              <a:t>less gentle</a:t>
            </a:r>
            <a:r>
              <a:rPr sz="2812" dirty="0"/>
              <a:t>. </a:t>
            </a:r>
            <a:r>
              <a:rPr sz="2812" b="1" dirty="0"/>
              <a:t>Passivity</a:t>
            </a:r>
            <a:r>
              <a:rPr sz="2812" dirty="0"/>
              <a:t>, </a:t>
            </a:r>
            <a:r>
              <a:rPr sz="2812" b="1" dirty="0"/>
              <a:t>anxiousness</a:t>
            </a:r>
            <a:r>
              <a:rPr sz="2812" dirty="0"/>
              <a:t>, and </a:t>
            </a:r>
            <a:r>
              <a:rPr sz="2812" b="1" dirty="0"/>
              <a:t>low self-esteem</a:t>
            </a:r>
            <a:r>
              <a:rPr sz="2812" dirty="0"/>
              <a:t> are other common personality characteristics.</a:t>
            </a:r>
          </a:p>
        </p:txBody>
      </p:sp>
      <p:pic>
        <p:nvPicPr>
          <p:cNvPr id="171" name="Screen Shot 2020-06-06 at 15.46.54.png" descr="Screen Shot 2020-06-06 at 15.46.54.png"/>
          <p:cNvPicPr>
            <a:picLocks noChangeAspect="1"/>
          </p:cNvPicPr>
          <p:nvPr/>
        </p:nvPicPr>
        <p:blipFill>
          <a:blip r:embed="rId2"/>
          <a:stretch>
            <a:fillRect/>
          </a:stretch>
        </p:blipFill>
        <p:spPr>
          <a:xfrm>
            <a:off x="10031015" y="0"/>
            <a:ext cx="2160985" cy="2044899"/>
          </a:xfrm>
          <a:prstGeom prst="rect">
            <a:avLst/>
          </a:prstGeom>
          <a:ln w="12700">
            <a:miter lim="400000"/>
          </a:ln>
        </p:spPr>
      </p:pic>
      <p:pic>
        <p:nvPicPr>
          <p:cNvPr id="172" name="Image" descr="Image"/>
          <p:cNvPicPr>
            <a:picLocks noChangeAspect="1"/>
          </p:cNvPicPr>
          <p:nvPr/>
        </p:nvPicPr>
        <p:blipFill>
          <a:blip r:embed="rId3">
            <a:alphaModFix amt="10266"/>
          </a:blip>
          <a:stretch>
            <a:fillRect/>
          </a:stretch>
        </p:blipFill>
        <p:spPr>
          <a:xfrm>
            <a:off x="1524000" y="-225083"/>
            <a:ext cx="9144000"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ance Music…"/>
          <p:cNvSpPr txBox="1"/>
          <p:nvPr/>
        </p:nvSpPr>
        <p:spPr>
          <a:xfrm>
            <a:off x="2410112" y="1623096"/>
            <a:ext cx="7371776" cy="439960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a:t>Dance Music</a:t>
            </a:r>
          </a:p>
          <a:p>
            <a:pPr defTabSz="321457">
              <a:defRPr sz="4000">
                <a:solidFill>
                  <a:srgbClr val="212121"/>
                </a:solidFill>
                <a:latin typeface="Century Gothic"/>
                <a:ea typeface="Century Gothic"/>
                <a:cs typeface="Century Gothic"/>
                <a:sym typeface="Century Gothic"/>
              </a:defRPr>
            </a:pPr>
            <a:endParaRPr sz="2812"/>
          </a:p>
          <a:p>
            <a:pPr defTabSz="321457">
              <a:defRPr sz="4000" b="0">
                <a:solidFill>
                  <a:srgbClr val="212121"/>
                </a:solidFill>
                <a:latin typeface="Century Gothic"/>
                <a:ea typeface="Century Gothic"/>
                <a:cs typeface="Century Gothic"/>
                <a:sym typeface="Century Gothic"/>
              </a:defRPr>
            </a:pPr>
            <a:r>
              <a:rPr sz="2812"/>
              <a:t>According to researchers, people who prefer dance music are usually </a:t>
            </a:r>
            <a:r>
              <a:rPr sz="2812" b="1"/>
              <a:t>outgoing</a:t>
            </a:r>
            <a:r>
              <a:rPr sz="2812"/>
              <a:t> and </a:t>
            </a:r>
            <a:r>
              <a:rPr sz="2812" b="1"/>
              <a:t>assertive</a:t>
            </a:r>
            <a:r>
              <a:rPr sz="2812"/>
              <a:t>. They also tend to rank </a:t>
            </a:r>
            <a:r>
              <a:rPr sz="2812" b="1"/>
              <a:t>high on the trait of openness to experience</a:t>
            </a:r>
            <a:r>
              <a:rPr sz="2812"/>
              <a:t>, one of the five major personality traits. People who prefer fast-paced electronic music also tend to </a:t>
            </a:r>
            <a:r>
              <a:rPr sz="2812" b="1"/>
              <a:t>rank</a:t>
            </a:r>
            <a:r>
              <a:rPr sz="2812"/>
              <a:t> </a:t>
            </a:r>
            <a:r>
              <a:rPr sz="2812" b="1"/>
              <a:t>low on gentleness</a:t>
            </a:r>
            <a:r>
              <a:rPr sz="2812"/>
              <a:t>.</a:t>
            </a:r>
          </a:p>
        </p:txBody>
      </p:sp>
      <p:pic>
        <p:nvPicPr>
          <p:cNvPr id="175" name="Screen Shot 2020-06-06 at 15.47.09.png" descr="Screen Shot 2020-06-06 at 15.47.09.png"/>
          <p:cNvPicPr>
            <a:picLocks noChangeAspect="1"/>
          </p:cNvPicPr>
          <p:nvPr/>
        </p:nvPicPr>
        <p:blipFill>
          <a:blip r:embed="rId2"/>
          <a:stretch>
            <a:fillRect/>
          </a:stretch>
        </p:blipFill>
        <p:spPr>
          <a:xfrm>
            <a:off x="10084593" y="0"/>
            <a:ext cx="2107407" cy="2080618"/>
          </a:xfrm>
          <a:prstGeom prst="rect">
            <a:avLst/>
          </a:prstGeom>
          <a:ln w="12700">
            <a:miter lim="400000"/>
          </a:ln>
        </p:spPr>
      </p:pic>
      <p:pic>
        <p:nvPicPr>
          <p:cNvPr id="176" name="Image" descr="Image"/>
          <p:cNvPicPr>
            <a:picLocks noChangeAspect="1"/>
          </p:cNvPicPr>
          <p:nvPr/>
        </p:nvPicPr>
        <p:blipFill>
          <a:blip r:embed="rId3">
            <a:alphaModFix amt="10266"/>
          </a:blip>
          <a:stretch>
            <a:fillRect/>
          </a:stretch>
        </p:blipFill>
        <p:spPr>
          <a:xfrm>
            <a:off x="286043" y="154745"/>
            <a:ext cx="9144000" cy="6858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lassical Music…"/>
          <p:cNvSpPr txBox="1"/>
          <p:nvPr/>
        </p:nvSpPr>
        <p:spPr>
          <a:xfrm>
            <a:off x="3488788" y="1229199"/>
            <a:ext cx="4699632" cy="439960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Classical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Classical music lovers are typically </a:t>
            </a:r>
            <a:r>
              <a:rPr sz="2812" b="1" dirty="0"/>
              <a:t>more introverted</a:t>
            </a:r>
            <a:r>
              <a:rPr sz="2812" dirty="0"/>
              <a:t> but are also </a:t>
            </a:r>
            <a:r>
              <a:rPr sz="2812" b="1" dirty="0"/>
              <a:t>at ease with themselves</a:t>
            </a:r>
            <a:r>
              <a:rPr sz="2812" dirty="0"/>
              <a:t> </a:t>
            </a:r>
            <a:r>
              <a:rPr sz="2812" b="1" dirty="0"/>
              <a:t>and the world around them</a:t>
            </a:r>
            <a:r>
              <a:rPr sz="2812" dirty="0"/>
              <a:t>. They are </a:t>
            </a:r>
            <a:r>
              <a:rPr sz="2812" b="1" dirty="0"/>
              <a:t>creative</a:t>
            </a:r>
            <a:r>
              <a:rPr sz="2812" dirty="0"/>
              <a:t> and have a </a:t>
            </a:r>
            <a:r>
              <a:rPr sz="2812" b="1" dirty="0"/>
              <a:t>good sense of self-esteem</a:t>
            </a:r>
            <a:r>
              <a:rPr sz="2812" dirty="0"/>
              <a:t>.</a:t>
            </a:r>
          </a:p>
        </p:txBody>
      </p:sp>
      <p:pic>
        <p:nvPicPr>
          <p:cNvPr id="179" name="Screen Shot 2020-06-06 at 15.46.48.png" descr="Screen Shot 2020-06-06 at 15.46.48.png"/>
          <p:cNvPicPr>
            <a:picLocks noChangeAspect="1"/>
          </p:cNvPicPr>
          <p:nvPr/>
        </p:nvPicPr>
        <p:blipFill>
          <a:blip r:embed="rId2"/>
          <a:stretch>
            <a:fillRect/>
          </a:stretch>
        </p:blipFill>
        <p:spPr>
          <a:xfrm>
            <a:off x="10039945" y="0"/>
            <a:ext cx="2152055" cy="2071688"/>
          </a:xfrm>
          <a:prstGeom prst="rect">
            <a:avLst/>
          </a:prstGeom>
          <a:ln w="12700">
            <a:miter lim="400000"/>
          </a:ln>
        </p:spPr>
      </p:pic>
      <p:pic>
        <p:nvPicPr>
          <p:cNvPr id="180" name="Image" descr="Image"/>
          <p:cNvPicPr>
            <a:picLocks noChangeAspect="1"/>
          </p:cNvPicPr>
          <p:nvPr/>
        </p:nvPicPr>
        <p:blipFill>
          <a:blip r:embed="rId3">
            <a:alphaModFix amt="10266"/>
          </a:blip>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Jazz, Blues, and Soul Music…"/>
          <p:cNvSpPr txBox="1"/>
          <p:nvPr/>
        </p:nvSpPr>
        <p:spPr>
          <a:xfrm>
            <a:off x="2125707" y="1619517"/>
            <a:ext cx="7059889" cy="310136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4000" u="sng">
                <a:solidFill>
                  <a:srgbClr val="212121"/>
                </a:solidFill>
                <a:latin typeface="Century Gothic"/>
                <a:ea typeface="Century Gothic"/>
                <a:cs typeface="Century Gothic"/>
                <a:sym typeface="Century Gothic"/>
              </a:defRPr>
            </a:pPr>
            <a:r>
              <a:rPr sz="2812" dirty="0"/>
              <a:t>Jazz, Blues, and Soul Music</a:t>
            </a:r>
          </a:p>
          <a:p>
            <a:pPr defTabSz="321457">
              <a:defRPr sz="4000">
                <a:solidFill>
                  <a:srgbClr val="212121"/>
                </a:solidFill>
                <a:latin typeface="Century Gothic"/>
                <a:ea typeface="Century Gothic"/>
                <a:cs typeface="Century Gothic"/>
                <a:sym typeface="Century Gothic"/>
              </a:defRPr>
            </a:pPr>
            <a:endParaRPr sz="2812" dirty="0"/>
          </a:p>
          <a:p>
            <a:pPr defTabSz="321457">
              <a:defRPr sz="4000" b="0">
                <a:solidFill>
                  <a:srgbClr val="212121"/>
                </a:solidFill>
                <a:latin typeface="Century Gothic"/>
                <a:ea typeface="Century Gothic"/>
                <a:cs typeface="Century Gothic"/>
                <a:sym typeface="Century Gothic"/>
              </a:defRPr>
            </a:pPr>
            <a:r>
              <a:rPr sz="2812" dirty="0"/>
              <a:t>People who enjoy jazz, blues, or soul music were found to be </a:t>
            </a:r>
            <a:r>
              <a:rPr sz="2812" b="1" dirty="0"/>
              <a:t>more extroverted </a:t>
            </a:r>
            <a:r>
              <a:rPr sz="2812" dirty="0"/>
              <a:t>with </a:t>
            </a:r>
            <a:r>
              <a:rPr sz="2812" b="1" dirty="0"/>
              <a:t>high self-esteem</a:t>
            </a:r>
            <a:r>
              <a:rPr sz="2812" dirty="0"/>
              <a:t>. They also tend to be </a:t>
            </a:r>
            <a:r>
              <a:rPr sz="2812" b="1" dirty="0"/>
              <a:t>very creative</a:t>
            </a:r>
            <a:r>
              <a:rPr sz="2812" dirty="0"/>
              <a:t>, </a:t>
            </a:r>
            <a:r>
              <a:rPr sz="2812" b="1" dirty="0"/>
              <a:t>intelligent</a:t>
            </a:r>
            <a:r>
              <a:rPr sz="2812" dirty="0"/>
              <a:t>, and at ease.</a:t>
            </a:r>
          </a:p>
        </p:txBody>
      </p:sp>
      <p:pic>
        <p:nvPicPr>
          <p:cNvPr id="183" name="Screen Shot 2020-06-06 at 15.47.14.png" descr="Screen Shot 2020-06-06 at 15.47.14.png"/>
          <p:cNvPicPr>
            <a:picLocks noChangeAspect="1"/>
          </p:cNvPicPr>
          <p:nvPr/>
        </p:nvPicPr>
        <p:blipFill>
          <a:blip r:embed="rId2"/>
          <a:stretch>
            <a:fillRect/>
          </a:stretch>
        </p:blipFill>
        <p:spPr>
          <a:xfrm>
            <a:off x="10004226" y="0"/>
            <a:ext cx="2187774" cy="2071688"/>
          </a:xfrm>
          <a:prstGeom prst="rect">
            <a:avLst/>
          </a:prstGeom>
          <a:ln w="12700">
            <a:miter lim="400000"/>
          </a:ln>
        </p:spPr>
      </p:pic>
      <p:pic>
        <p:nvPicPr>
          <p:cNvPr id="184" name="Image" descr="Image"/>
          <p:cNvPicPr>
            <a:picLocks noChangeAspect="1"/>
          </p:cNvPicPr>
          <p:nvPr/>
        </p:nvPicPr>
        <p:blipFill>
          <a:blip r:embed="rId3">
            <a:alphaModFix amt="10266"/>
          </a:blip>
          <a:stretch>
            <a:fillRect/>
          </a:stretch>
        </p:blipFill>
        <p:spPr>
          <a:xfrm>
            <a:off x="922293" y="-126609"/>
            <a:ext cx="9144000"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TEP 1:…"/>
          <p:cNvSpPr txBox="1"/>
          <p:nvPr/>
        </p:nvSpPr>
        <p:spPr>
          <a:xfrm>
            <a:off x="1586984" y="1838947"/>
            <a:ext cx="9018034" cy="245233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4000">
                <a:solidFill>
                  <a:srgbClr val="212121"/>
                </a:solidFill>
                <a:latin typeface="Century Gothic"/>
                <a:ea typeface="Century Gothic"/>
                <a:cs typeface="Century Gothic"/>
                <a:sym typeface="Century Gothic"/>
              </a:defRPr>
            </a:pPr>
            <a:r>
              <a:rPr sz="2812"/>
              <a:t>STEP 1:</a:t>
            </a:r>
          </a:p>
          <a:p>
            <a:pPr defTabSz="321457">
              <a:defRPr sz="3000">
                <a:solidFill>
                  <a:srgbClr val="212121"/>
                </a:solidFill>
                <a:latin typeface="Century Gothic"/>
                <a:ea typeface="Century Gothic"/>
                <a:cs typeface="Century Gothic"/>
                <a:sym typeface="Century Gothic"/>
              </a:defRPr>
            </a:pPr>
            <a:endParaRPr sz="2109"/>
          </a:p>
          <a:p>
            <a:pPr defTabSz="321457">
              <a:defRPr sz="3000" b="0">
                <a:solidFill>
                  <a:srgbClr val="212121"/>
                </a:solidFill>
                <a:latin typeface="Century Gothic"/>
                <a:ea typeface="Century Gothic"/>
                <a:cs typeface="Century Gothic"/>
                <a:sym typeface="Century Gothic"/>
              </a:defRPr>
            </a:pPr>
            <a:r>
              <a:rPr sz="2109"/>
              <a:t>Answer the following </a:t>
            </a:r>
            <a:r>
              <a:rPr sz="2109" b="1"/>
              <a:t>‘Big 5’ personality traits questionnaire</a:t>
            </a:r>
            <a:r>
              <a:rPr sz="2109"/>
              <a:t> by scoring each non-bolded question (where 1 = disagree strongly) as indicated on the left below, and by reverse scoring each </a:t>
            </a:r>
            <a:r>
              <a:rPr sz="2109" b="1"/>
              <a:t>bolded</a:t>
            </a:r>
            <a:r>
              <a:rPr sz="2109"/>
              <a:t> question (where 5 = disagree strongly) as indicated on the right below.</a:t>
            </a:r>
          </a:p>
        </p:txBody>
      </p:sp>
      <p:sp>
        <p:nvSpPr>
          <p:cNvPr id="187" name="Disagree strongly: 1…"/>
          <p:cNvSpPr txBox="1"/>
          <p:nvPr/>
        </p:nvSpPr>
        <p:spPr>
          <a:xfrm>
            <a:off x="2151982" y="5234798"/>
            <a:ext cx="3464090" cy="1424750"/>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95330" indent="-195330">
              <a:buSzPct val="145000"/>
              <a:buChar char="•"/>
              <a:defRPr sz="2500" b="0">
                <a:latin typeface="Century Gothic"/>
                <a:ea typeface="Century Gothic"/>
                <a:cs typeface="Century Gothic"/>
                <a:sym typeface="Century Gothic"/>
              </a:defRPr>
            </a:pPr>
            <a:r>
              <a:rPr sz="1758"/>
              <a:t>Disagree strongly: 1</a:t>
            </a:r>
          </a:p>
          <a:p>
            <a:pPr marL="195330" indent="-195330">
              <a:buSzPct val="145000"/>
              <a:buChar char="•"/>
              <a:defRPr sz="2500" b="0">
                <a:latin typeface="Century Gothic"/>
                <a:ea typeface="Century Gothic"/>
                <a:cs typeface="Century Gothic"/>
                <a:sym typeface="Century Gothic"/>
              </a:defRPr>
            </a:pPr>
            <a:r>
              <a:rPr sz="1758"/>
              <a:t>Disagree a little:</a:t>
            </a:r>
            <a:r>
              <a:rPr sz="1758" b="1"/>
              <a:t> </a:t>
            </a:r>
            <a:r>
              <a:rPr sz="1758"/>
              <a:t>2</a:t>
            </a:r>
          </a:p>
          <a:p>
            <a:pPr marL="195330" indent="-195330">
              <a:buSzPct val="145000"/>
              <a:buChar char="•"/>
              <a:defRPr sz="2500" b="0">
                <a:latin typeface="Century Gothic"/>
                <a:ea typeface="Century Gothic"/>
                <a:cs typeface="Century Gothic"/>
                <a:sym typeface="Century Gothic"/>
              </a:defRPr>
            </a:pPr>
            <a:r>
              <a:rPr sz="1758"/>
              <a:t>Neither agree nor disagree: 3</a:t>
            </a:r>
          </a:p>
          <a:p>
            <a:pPr marL="195330" indent="-195330">
              <a:buSzPct val="145000"/>
              <a:buChar char="•"/>
              <a:defRPr sz="2500" b="0">
                <a:latin typeface="Century Gothic"/>
                <a:ea typeface="Century Gothic"/>
                <a:cs typeface="Century Gothic"/>
                <a:sym typeface="Century Gothic"/>
              </a:defRPr>
            </a:pPr>
            <a:r>
              <a:rPr sz="1758"/>
              <a:t>Agree a little: 4</a:t>
            </a:r>
          </a:p>
          <a:p>
            <a:pPr marL="195330" indent="-195330">
              <a:buSzPct val="145000"/>
              <a:buChar char="•"/>
              <a:defRPr sz="2500" b="0">
                <a:latin typeface="Century Gothic"/>
                <a:ea typeface="Century Gothic"/>
                <a:cs typeface="Century Gothic"/>
                <a:sym typeface="Century Gothic"/>
              </a:defRPr>
            </a:pPr>
            <a:r>
              <a:rPr sz="1758"/>
              <a:t>Agree strongly: 5</a:t>
            </a:r>
          </a:p>
        </p:txBody>
      </p:sp>
      <p:sp>
        <p:nvSpPr>
          <p:cNvPr id="188" name="Disagree strongly: 5…"/>
          <p:cNvSpPr txBox="1"/>
          <p:nvPr/>
        </p:nvSpPr>
        <p:spPr>
          <a:xfrm>
            <a:off x="6491810" y="5234798"/>
            <a:ext cx="3464090" cy="1424750"/>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195330" indent="-195330">
              <a:buSzPct val="145000"/>
              <a:buChar char="•"/>
              <a:defRPr sz="2500">
                <a:latin typeface="Century Gothic"/>
                <a:ea typeface="Century Gothic"/>
                <a:cs typeface="Century Gothic"/>
                <a:sym typeface="Century Gothic"/>
              </a:defRPr>
            </a:pPr>
            <a:r>
              <a:rPr sz="1758"/>
              <a:t>Disagree strongly: 5</a:t>
            </a:r>
          </a:p>
          <a:p>
            <a:pPr marL="195330" indent="-195330">
              <a:buSzPct val="145000"/>
              <a:buChar char="•"/>
              <a:defRPr sz="2500">
                <a:latin typeface="Century Gothic"/>
                <a:ea typeface="Century Gothic"/>
                <a:cs typeface="Century Gothic"/>
                <a:sym typeface="Century Gothic"/>
              </a:defRPr>
            </a:pPr>
            <a:r>
              <a:rPr sz="1758"/>
              <a:t>Disagree a little: 4</a:t>
            </a:r>
          </a:p>
          <a:p>
            <a:pPr marL="195330" indent="-195330">
              <a:buSzPct val="145000"/>
              <a:buChar char="•"/>
              <a:defRPr sz="2500">
                <a:latin typeface="Century Gothic"/>
                <a:ea typeface="Century Gothic"/>
                <a:cs typeface="Century Gothic"/>
                <a:sym typeface="Century Gothic"/>
              </a:defRPr>
            </a:pPr>
            <a:r>
              <a:rPr sz="1758"/>
              <a:t>Neither agree nor disagree: 3</a:t>
            </a:r>
          </a:p>
          <a:p>
            <a:pPr marL="195330" indent="-195330">
              <a:buSzPct val="145000"/>
              <a:buChar char="•"/>
              <a:defRPr sz="2500">
                <a:latin typeface="Century Gothic"/>
                <a:ea typeface="Century Gothic"/>
                <a:cs typeface="Century Gothic"/>
                <a:sym typeface="Century Gothic"/>
              </a:defRPr>
            </a:pPr>
            <a:r>
              <a:rPr sz="1758"/>
              <a:t>Agree a little: 2</a:t>
            </a:r>
          </a:p>
          <a:p>
            <a:pPr marL="195330" indent="-195330">
              <a:buSzPct val="145000"/>
              <a:buChar char="•"/>
              <a:defRPr sz="2500">
                <a:latin typeface="Century Gothic"/>
                <a:ea typeface="Century Gothic"/>
                <a:cs typeface="Century Gothic"/>
                <a:sym typeface="Century Gothic"/>
              </a:defRPr>
            </a:pPr>
            <a:r>
              <a:rPr sz="1758"/>
              <a:t>Agree strongly: 1</a:t>
            </a:r>
          </a:p>
        </p:txBody>
      </p:sp>
      <p:sp>
        <p:nvSpPr>
          <p:cNvPr id="189" name="SCORING SYSTEM"/>
          <p:cNvSpPr txBox="1"/>
          <p:nvPr/>
        </p:nvSpPr>
        <p:spPr>
          <a:xfrm>
            <a:off x="2952136" y="4614984"/>
            <a:ext cx="1957267" cy="34265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2500" b="0">
                <a:solidFill>
                  <a:srgbClr val="212121"/>
                </a:solidFill>
                <a:latin typeface="Century Gothic"/>
                <a:ea typeface="Century Gothic"/>
                <a:cs typeface="Century Gothic"/>
                <a:sym typeface="Century Gothic"/>
              </a:defRPr>
            </a:lvl1pPr>
          </a:lstStyle>
          <a:p>
            <a:r>
              <a:rPr sz="1758"/>
              <a:t>SCORING SYSTEM</a:t>
            </a:r>
          </a:p>
        </p:txBody>
      </p:sp>
      <p:sp>
        <p:nvSpPr>
          <p:cNvPr id="190" name="REVERSE SCORING SYSTEM"/>
          <p:cNvSpPr txBox="1"/>
          <p:nvPr/>
        </p:nvSpPr>
        <p:spPr>
          <a:xfrm>
            <a:off x="6821637" y="4614984"/>
            <a:ext cx="2923878" cy="34265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2500">
                <a:solidFill>
                  <a:srgbClr val="212121"/>
                </a:solidFill>
                <a:latin typeface="Century Gothic"/>
                <a:ea typeface="Century Gothic"/>
                <a:cs typeface="Century Gothic"/>
                <a:sym typeface="Century Gothic"/>
              </a:defRPr>
            </a:lvl1pPr>
          </a:lstStyle>
          <a:p>
            <a:r>
              <a:rPr sz="1758"/>
              <a:t>REVERSE SCORING SYSTEM</a:t>
            </a:r>
          </a:p>
        </p:txBody>
      </p:sp>
      <p:sp>
        <p:nvSpPr>
          <p:cNvPr id="191" name="Can you replicate this study’s results…"/>
          <p:cNvSpPr txBox="1"/>
          <p:nvPr/>
        </p:nvSpPr>
        <p:spPr>
          <a:xfrm>
            <a:off x="2585883" y="120545"/>
            <a:ext cx="7075656" cy="937629"/>
          </a:xfrm>
          <a:prstGeom prst="rect">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4000" b="0">
                <a:latin typeface="Century Gothic"/>
                <a:ea typeface="Century Gothic"/>
                <a:cs typeface="Century Gothic"/>
                <a:sym typeface="Century Gothic"/>
              </a:defRPr>
            </a:pPr>
            <a:r>
              <a:rPr sz="2812"/>
              <a:t>Can you </a:t>
            </a:r>
            <a:r>
              <a:rPr sz="2812" b="1"/>
              <a:t>replicate</a:t>
            </a:r>
            <a:r>
              <a:rPr sz="2812"/>
              <a:t> this study’s results </a:t>
            </a:r>
          </a:p>
          <a:p>
            <a:pPr>
              <a:defRPr sz="4000" b="0">
                <a:latin typeface="Century Gothic"/>
                <a:ea typeface="Century Gothic"/>
                <a:cs typeface="Century Gothic"/>
                <a:sym typeface="Century Gothic"/>
              </a:defRPr>
            </a:pPr>
            <a:r>
              <a:rPr sz="2812"/>
              <a:t>(this makes the findings more </a:t>
            </a:r>
            <a:r>
              <a:rPr sz="2812" b="1"/>
              <a:t>‘reliable’</a:t>
            </a:r>
            <a:r>
              <a:rPr sz="2812"/>
              <a:t>)?</a:t>
            </a:r>
          </a:p>
        </p:txBody>
      </p:sp>
      <p:pic>
        <p:nvPicPr>
          <p:cNvPr id="192" name="Screen Shot 2020-06-06 at 16.44.05.png" descr="Screen Shot 2020-06-06 at 16.44.05.png"/>
          <p:cNvPicPr>
            <a:picLocks noChangeAspect="1"/>
          </p:cNvPicPr>
          <p:nvPr/>
        </p:nvPicPr>
        <p:blipFill>
          <a:blip r:embed="rId2"/>
          <a:stretch>
            <a:fillRect/>
          </a:stretch>
        </p:blipFill>
        <p:spPr>
          <a:xfrm>
            <a:off x="3834065" y="1174254"/>
            <a:ext cx="940433" cy="831480"/>
          </a:xfrm>
          <a:prstGeom prst="rect">
            <a:avLst/>
          </a:prstGeom>
          <a:ln w="12700">
            <a:miter lim="400000"/>
          </a:ln>
        </p:spPr>
      </p:pic>
      <p:pic>
        <p:nvPicPr>
          <p:cNvPr id="193" name="Screen Shot 2020-06-06 at 16.44.11.png" descr="Screen Shot 2020-06-06 at 16.44.11.png"/>
          <p:cNvPicPr>
            <a:picLocks noChangeAspect="1"/>
          </p:cNvPicPr>
          <p:nvPr/>
        </p:nvPicPr>
        <p:blipFill>
          <a:blip r:embed="rId3"/>
          <a:stretch>
            <a:fillRect/>
          </a:stretch>
        </p:blipFill>
        <p:spPr>
          <a:xfrm>
            <a:off x="4772345" y="1174254"/>
            <a:ext cx="768402" cy="831480"/>
          </a:xfrm>
          <a:prstGeom prst="rect">
            <a:avLst/>
          </a:prstGeom>
          <a:ln w="12700">
            <a:miter lim="400000"/>
          </a:ln>
        </p:spPr>
      </p:pic>
      <p:pic>
        <p:nvPicPr>
          <p:cNvPr id="194" name="Screen Shot 2020-06-06 at 16.43.57.png" descr="Screen Shot 2020-06-06 at 16.43.57.png"/>
          <p:cNvPicPr>
            <a:picLocks noChangeAspect="1"/>
          </p:cNvPicPr>
          <p:nvPr/>
        </p:nvPicPr>
        <p:blipFill>
          <a:blip r:embed="rId4"/>
          <a:stretch>
            <a:fillRect/>
          </a:stretch>
        </p:blipFill>
        <p:spPr>
          <a:xfrm>
            <a:off x="5526624" y="1174254"/>
            <a:ext cx="1177930" cy="831480"/>
          </a:xfrm>
          <a:prstGeom prst="rect">
            <a:avLst/>
          </a:prstGeom>
          <a:ln w="12700">
            <a:miter lim="400000"/>
          </a:ln>
        </p:spPr>
      </p:pic>
      <p:pic>
        <p:nvPicPr>
          <p:cNvPr id="195" name="Screen Shot 2020-06-06 at 16.44.15.png" descr="Screen Shot 2020-06-06 at 16.44.15.png"/>
          <p:cNvPicPr>
            <a:picLocks noChangeAspect="1"/>
          </p:cNvPicPr>
          <p:nvPr/>
        </p:nvPicPr>
        <p:blipFill>
          <a:blip r:embed="rId5"/>
          <a:stretch>
            <a:fillRect/>
          </a:stretch>
        </p:blipFill>
        <p:spPr>
          <a:xfrm>
            <a:off x="6662543" y="1174254"/>
            <a:ext cx="800685" cy="831480"/>
          </a:xfrm>
          <a:prstGeom prst="rect">
            <a:avLst/>
          </a:prstGeom>
          <a:ln w="12700">
            <a:miter lim="400000"/>
          </a:ln>
        </p:spPr>
      </p:pic>
      <p:pic>
        <p:nvPicPr>
          <p:cNvPr id="196" name="Screen Shot 2020-06-06 at 16.43.50.png" descr="Screen Shot 2020-06-06 at 16.43.50.png"/>
          <p:cNvPicPr>
            <a:picLocks noChangeAspect="1"/>
          </p:cNvPicPr>
          <p:nvPr/>
        </p:nvPicPr>
        <p:blipFill>
          <a:blip r:embed="rId6"/>
          <a:stretch>
            <a:fillRect/>
          </a:stretch>
        </p:blipFill>
        <p:spPr>
          <a:xfrm>
            <a:off x="7456681" y="1174254"/>
            <a:ext cx="901254" cy="83148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p:txBody>
          <a:bodyPr/>
          <a:lstStyle/>
          <a:p>
            <a:r>
              <a:rPr lang="en-GB" dirty="0"/>
              <a:t>What is psychology?</a:t>
            </a:r>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5405231" y="2073965"/>
            <a:ext cx="6397487" cy="4251960"/>
          </a:xfrm>
        </p:spPr>
        <p:txBody>
          <a:bodyPr vert="horz" lIns="91440" tIns="45720" rIns="91440" bIns="45720" rtlCol="0" anchor="t">
            <a:normAutofit/>
          </a:bodyPr>
          <a:lstStyle/>
          <a:p>
            <a:pPr marL="0" indent="0">
              <a:buNone/>
            </a:pPr>
            <a:endParaRPr lang="en-GB" dirty="0">
              <a:latin typeface="Consolas" panose="020B0609020204030204" pitchFamily="49" charset="0"/>
            </a:endParaRPr>
          </a:p>
          <a:p>
            <a:pPr marL="0" indent="0">
              <a:buNone/>
            </a:pPr>
            <a:r>
              <a:rPr lang="en-GB" dirty="0">
                <a:latin typeface="Consolas" panose="020B0609020204030204" pitchFamily="49" charset="0"/>
              </a:rPr>
              <a:t>Psychologists put forward a range of explanations about why people feel, think and behave the way they do. </a:t>
            </a:r>
            <a:endParaRPr lang="en-GB" dirty="0"/>
          </a:p>
        </p:txBody>
      </p:sp>
      <p:sp>
        <p:nvSpPr>
          <p:cNvPr id="4" name="Speech Bubble: Oval 3">
            <a:extLst>
              <a:ext uri="{FF2B5EF4-FFF2-40B4-BE49-F238E27FC236}">
                <a16:creationId xmlns:a16="http://schemas.microsoft.com/office/drawing/2014/main" id="{DDECEAE3-F55A-40BD-9F9B-CC2C17AEAB25}"/>
              </a:ext>
            </a:extLst>
          </p:cNvPr>
          <p:cNvSpPr/>
          <p:nvPr/>
        </p:nvSpPr>
        <p:spPr>
          <a:xfrm>
            <a:off x="389282" y="2150165"/>
            <a:ext cx="4169465" cy="3561522"/>
          </a:xfrm>
          <a:prstGeom prst="wedgeEllipseCallout">
            <a:avLst>
              <a:gd name="adj1" fmla="val 51940"/>
              <a:gd name="adj2" fmla="val 5611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onsolas" panose="020B0609020204030204" pitchFamily="49" charset="0"/>
              </a:rPr>
              <a:t>The most 'important and greatest puzzle' we face as humans is ourselves </a:t>
            </a:r>
          </a:p>
          <a:p>
            <a:pPr algn="ctr"/>
            <a:r>
              <a:rPr lang="en-GB" sz="2400" dirty="0">
                <a:latin typeface="Consolas" panose="020B0609020204030204" pitchFamily="49" charset="0"/>
              </a:rPr>
              <a:t>(Boring, 1950)</a:t>
            </a:r>
            <a:endParaRPr lang="en-GB" sz="2400" dirty="0"/>
          </a:p>
        </p:txBody>
      </p:sp>
      <p:pic>
        <p:nvPicPr>
          <p:cNvPr id="5" name="Audio 4">
            <a:hlinkClick r:id="" action="ppaction://media"/>
            <a:extLst>
              <a:ext uri="{FF2B5EF4-FFF2-40B4-BE49-F238E27FC236}">
                <a16:creationId xmlns:a16="http://schemas.microsoft.com/office/drawing/2014/main" id="{3D3E87D1-812F-423D-BB25-A942E9F2C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1371599"/>
      </p:ext>
    </p:extLst>
  </p:cSld>
  <p:clrMapOvr>
    <a:masterClrMapping/>
  </p:clrMapOvr>
  <mc:AlternateContent xmlns:mc="http://schemas.openxmlformats.org/markup-compatibility/2006" xmlns:p14="http://schemas.microsoft.com/office/powerpoint/2010/main">
    <mc:Choice Requires="p14">
      <p:transition spd="slow" p14:dur="2000" advTm="45342"/>
    </mc:Choice>
    <mc:Fallback xmlns="">
      <p:transition spd="slow" advTm="4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1. Is talkative…"/>
          <p:cNvSpPr txBox="1"/>
          <p:nvPr/>
        </p:nvSpPr>
        <p:spPr>
          <a:xfrm>
            <a:off x="3827918" y="810089"/>
            <a:ext cx="4509248" cy="602363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500" b="0">
                <a:latin typeface="Century Gothic"/>
                <a:ea typeface="Century Gothic"/>
                <a:cs typeface="Century Gothic"/>
                <a:sym typeface="Century Gothic"/>
              </a:defRPr>
            </a:pPr>
            <a:r>
              <a:rPr sz="1758"/>
              <a:t>1. Is talkative</a:t>
            </a:r>
          </a:p>
          <a:p>
            <a:pPr algn="l">
              <a:defRPr sz="2500">
                <a:latin typeface="Century Gothic"/>
                <a:ea typeface="Century Gothic"/>
                <a:cs typeface="Century Gothic"/>
                <a:sym typeface="Century Gothic"/>
              </a:defRPr>
            </a:pPr>
            <a:r>
              <a:rPr sz="1758"/>
              <a:t>2. Tends to find fault with others</a:t>
            </a:r>
          </a:p>
          <a:p>
            <a:pPr algn="l">
              <a:defRPr sz="2500" b="0">
                <a:latin typeface="Century Gothic"/>
                <a:ea typeface="Century Gothic"/>
                <a:cs typeface="Century Gothic"/>
                <a:sym typeface="Century Gothic"/>
              </a:defRPr>
            </a:pPr>
            <a:r>
              <a:rPr sz="1758"/>
              <a:t>3. Does a thorough job</a:t>
            </a:r>
          </a:p>
          <a:p>
            <a:pPr algn="l">
              <a:defRPr sz="2500" b="0">
                <a:latin typeface="Century Gothic"/>
                <a:ea typeface="Century Gothic"/>
                <a:cs typeface="Century Gothic"/>
                <a:sym typeface="Century Gothic"/>
              </a:defRPr>
            </a:pPr>
            <a:r>
              <a:rPr sz="1758"/>
              <a:t>4. Is depressed, blue</a:t>
            </a:r>
          </a:p>
          <a:p>
            <a:pPr algn="l">
              <a:defRPr sz="2500" b="0">
                <a:latin typeface="Century Gothic"/>
                <a:ea typeface="Century Gothic"/>
                <a:cs typeface="Century Gothic"/>
                <a:sym typeface="Century Gothic"/>
              </a:defRPr>
            </a:pPr>
            <a:r>
              <a:rPr sz="1758"/>
              <a:t>5. Is original, comes up with new ideas </a:t>
            </a:r>
          </a:p>
          <a:p>
            <a:pPr algn="l">
              <a:defRPr sz="2500">
                <a:latin typeface="Century Gothic"/>
                <a:ea typeface="Century Gothic"/>
                <a:cs typeface="Century Gothic"/>
                <a:sym typeface="Century Gothic"/>
              </a:defRPr>
            </a:pPr>
            <a:r>
              <a:rPr sz="1758"/>
              <a:t>6. Is reserved</a:t>
            </a:r>
          </a:p>
          <a:p>
            <a:pPr algn="l">
              <a:defRPr sz="2500" b="0">
                <a:latin typeface="Century Gothic"/>
                <a:ea typeface="Century Gothic"/>
                <a:cs typeface="Century Gothic"/>
                <a:sym typeface="Century Gothic"/>
              </a:defRPr>
            </a:pPr>
            <a:r>
              <a:rPr sz="1758"/>
              <a:t>7. Is helpful and unselfish with others </a:t>
            </a:r>
          </a:p>
          <a:p>
            <a:pPr algn="l">
              <a:defRPr sz="2500">
                <a:latin typeface="Century Gothic"/>
                <a:ea typeface="Century Gothic"/>
                <a:cs typeface="Century Gothic"/>
                <a:sym typeface="Century Gothic"/>
              </a:defRPr>
            </a:pPr>
            <a:r>
              <a:rPr sz="1758"/>
              <a:t>8. Can be somewhat careless</a:t>
            </a:r>
          </a:p>
          <a:p>
            <a:pPr algn="l">
              <a:defRPr sz="2500">
                <a:latin typeface="Century Gothic"/>
                <a:ea typeface="Century Gothic"/>
                <a:cs typeface="Century Gothic"/>
                <a:sym typeface="Century Gothic"/>
              </a:defRPr>
            </a:pPr>
            <a:r>
              <a:rPr sz="1758"/>
              <a:t>9. Is relaxed, handles stress well</a:t>
            </a:r>
          </a:p>
          <a:p>
            <a:pPr algn="l">
              <a:defRPr sz="2500" b="0">
                <a:latin typeface="Century Gothic"/>
                <a:ea typeface="Century Gothic"/>
                <a:cs typeface="Century Gothic"/>
                <a:sym typeface="Century Gothic"/>
              </a:defRPr>
            </a:pPr>
            <a:r>
              <a:rPr sz="1758"/>
              <a:t>10. Is curious about many different things</a:t>
            </a:r>
          </a:p>
          <a:p>
            <a:pPr algn="l">
              <a:defRPr sz="2500" b="0">
                <a:latin typeface="Century Gothic"/>
                <a:ea typeface="Century Gothic"/>
                <a:cs typeface="Century Gothic"/>
                <a:sym typeface="Century Gothic"/>
              </a:defRPr>
            </a:pPr>
            <a:r>
              <a:rPr sz="1758"/>
              <a:t>11. Is full of energy</a:t>
            </a:r>
          </a:p>
          <a:p>
            <a:pPr algn="l">
              <a:defRPr sz="2500">
                <a:latin typeface="Century Gothic"/>
                <a:ea typeface="Century Gothic"/>
                <a:cs typeface="Century Gothic"/>
                <a:sym typeface="Century Gothic"/>
              </a:defRPr>
            </a:pPr>
            <a:r>
              <a:rPr sz="1758"/>
              <a:t>12. Starts quarrels with others </a:t>
            </a:r>
          </a:p>
          <a:p>
            <a:pPr algn="l">
              <a:defRPr sz="2500" b="0">
                <a:latin typeface="Century Gothic"/>
                <a:ea typeface="Century Gothic"/>
                <a:cs typeface="Century Gothic"/>
                <a:sym typeface="Century Gothic"/>
              </a:defRPr>
            </a:pPr>
            <a:r>
              <a:rPr sz="1758"/>
              <a:t>13. Is a reliable worker</a:t>
            </a:r>
          </a:p>
          <a:p>
            <a:pPr algn="l">
              <a:defRPr sz="2500" b="0">
                <a:latin typeface="Century Gothic"/>
                <a:ea typeface="Century Gothic"/>
                <a:cs typeface="Century Gothic"/>
                <a:sym typeface="Century Gothic"/>
              </a:defRPr>
            </a:pPr>
            <a:r>
              <a:rPr sz="1758"/>
              <a:t>14. Can be tense</a:t>
            </a:r>
          </a:p>
          <a:p>
            <a:pPr algn="l">
              <a:defRPr sz="2500" b="0">
                <a:latin typeface="Century Gothic"/>
                <a:ea typeface="Century Gothic"/>
                <a:cs typeface="Century Gothic"/>
                <a:sym typeface="Century Gothic"/>
              </a:defRPr>
            </a:pPr>
            <a:r>
              <a:rPr sz="1758"/>
              <a:t>15. Is ingenious, a deep thinker </a:t>
            </a:r>
          </a:p>
          <a:p>
            <a:pPr algn="l">
              <a:defRPr sz="2500" b="0">
                <a:latin typeface="Century Gothic"/>
                <a:ea typeface="Century Gothic"/>
                <a:cs typeface="Century Gothic"/>
                <a:sym typeface="Century Gothic"/>
              </a:defRPr>
            </a:pPr>
            <a:r>
              <a:rPr sz="1758"/>
              <a:t>16. Generates a lot of enthusiasm</a:t>
            </a:r>
          </a:p>
          <a:p>
            <a:pPr algn="l">
              <a:defRPr sz="2500" b="0">
                <a:latin typeface="Century Gothic"/>
                <a:ea typeface="Century Gothic"/>
                <a:cs typeface="Century Gothic"/>
                <a:sym typeface="Century Gothic"/>
              </a:defRPr>
            </a:pPr>
            <a:r>
              <a:rPr sz="1758"/>
              <a:t>17. Has a forgiving nature </a:t>
            </a:r>
          </a:p>
          <a:p>
            <a:pPr algn="l">
              <a:defRPr sz="2500">
                <a:latin typeface="Century Gothic"/>
                <a:ea typeface="Century Gothic"/>
                <a:cs typeface="Century Gothic"/>
                <a:sym typeface="Century Gothic"/>
              </a:defRPr>
            </a:pPr>
            <a:r>
              <a:rPr sz="1758"/>
              <a:t>18. Tends to be disorganised</a:t>
            </a:r>
          </a:p>
          <a:p>
            <a:pPr algn="l">
              <a:defRPr sz="2500" b="0">
                <a:latin typeface="Century Gothic"/>
                <a:ea typeface="Century Gothic"/>
                <a:cs typeface="Century Gothic"/>
                <a:sym typeface="Century Gothic"/>
              </a:defRPr>
            </a:pPr>
            <a:r>
              <a:rPr sz="1758"/>
              <a:t>19. Worries a lot</a:t>
            </a:r>
          </a:p>
          <a:p>
            <a:pPr algn="l">
              <a:defRPr sz="2500" b="0">
                <a:latin typeface="Century Gothic"/>
                <a:ea typeface="Century Gothic"/>
                <a:cs typeface="Century Gothic"/>
                <a:sym typeface="Century Gothic"/>
              </a:defRPr>
            </a:pPr>
            <a:r>
              <a:rPr sz="1758"/>
              <a:t> 20. Has an active imagination </a:t>
            </a:r>
          </a:p>
          <a:p>
            <a:pPr algn="l">
              <a:defRPr sz="2500" b="0">
                <a:latin typeface="Century Gothic"/>
                <a:ea typeface="Century Gothic"/>
                <a:cs typeface="Century Gothic"/>
                <a:sym typeface="Century Gothic"/>
              </a:defRPr>
            </a:pPr>
            <a:r>
              <a:rPr sz="1758" b="1"/>
              <a:t>21. Tends to be quiet</a:t>
            </a:r>
            <a:r>
              <a:rPr sz="1758"/>
              <a:t/>
            </a:r>
            <a:br>
              <a:rPr sz="1758"/>
            </a:br>
            <a:r>
              <a:rPr sz="1758"/>
              <a:t>22. Is generally trusting </a:t>
            </a:r>
            <a:endParaRPr sz="844">
              <a:latin typeface="Times"/>
              <a:ea typeface="Times"/>
              <a:cs typeface="Times"/>
              <a:sym typeface="Times"/>
            </a:endParaRPr>
          </a:p>
        </p:txBody>
      </p:sp>
      <p:sp>
        <p:nvSpPr>
          <p:cNvPr id="199" name="I see myself as someone who..."/>
          <p:cNvSpPr txBox="1"/>
          <p:nvPr/>
        </p:nvSpPr>
        <p:spPr>
          <a:xfrm>
            <a:off x="1664451" y="91353"/>
            <a:ext cx="5426165"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000">
                <a:latin typeface="Century Gothic"/>
                <a:ea typeface="Century Gothic"/>
                <a:cs typeface="Century Gothic"/>
                <a:sym typeface="Century Gothic"/>
              </a:defRPr>
            </a:lvl1pPr>
          </a:lstStyle>
          <a:p>
            <a:r>
              <a:rPr sz="2812"/>
              <a:t>I see myself as someone who...</a:t>
            </a:r>
          </a:p>
        </p:txBody>
      </p:sp>
      <p:sp>
        <p:nvSpPr>
          <p:cNvPr id="200" name="Line"/>
          <p:cNvSpPr/>
          <p:nvPr/>
        </p:nvSpPr>
        <p:spPr>
          <a:xfrm>
            <a:off x="3473502" y="1143000"/>
            <a:ext cx="372218" cy="1"/>
          </a:xfrm>
          <a:prstGeom prst="line">
            <a:avLst/>
          </a:prstGeom>
          <a:ln w="635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01" name="Don’t forget to reverse score…"/>
          <p:cNvSpPr txBox="1"/>
          <p:nvPr/>
        </p:nvSpPr>
        <p:spPr>
          <a:xfrm>
            <a:off x="1568620" y="944581"/>
            <a:ext cx="1946047" cy="39684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1500" b="0">
                <a:latin typeface="Century Gothic"/>
                <a:ea typeface="Century Gothic"/>
                <a:cs typeface="Century Gothic"/>
                <a:sym typeface="Century Gothic"/>
              </a:defRPr>
            </a:pPr>
            <a:r>
              <a:rPr sz="1055"/>
              <a:t>Don’t forget to reverse score</a:t>
            </a:r>
          </a:p>
          <a:p>
            <a:pPr algn="l">
              <a:defRPr sz="1500" b="0">
                <a:latin typeface="Century Gothic"/>
                <a:ea typeface="Century Gothic"/>
                <a:cs typeface="Century Gothic"/>
                <a:sym typeface="Century Gothic"/>
              </a:defRPr>
            </a:pPr>
            <a:r>
              <a:rPr sz="1055"/>
              <a:t>all the bolded questions!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 name="23. Tends to be lazy…"/>
          <p:cNvSpPr txBox="1"/>
          <p:nvPr/>
        </p:nvSpPr>
        <p:spPr>
          <a:xfrm>
            <a:off x="3507008" y="685073"/>
            <a:ext cx="5161670" cy="602363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500">
                <a:latin typeface="Century Gothic"/>
                <a:ea typeface="Century Gothic"/>
                <a:cs typeface="Century Gothic"/>
                <a:sym typeface="Century Gothic"/>
              </a:defRPr>
            </a:pPr>
            <a:r>
              <a:rPr sz="1758"/>
              <a:t>23. Tends to be lazy</a:t>
            </a:r>
          </a:p>
          <a:p>
            <a:pPr algn="l">
              <a:defRPr sz="2500">
                <a:latin typeface="Century Gothic"/>
                <a:ea typeface="Century Gothic"/>
                <a:cs typeface="Century Gothic"/>
                <a:sym typeface="Century Gothic"/>
              </a:defRPr>
            </a:pPr>
            <a:r>
              <a:rPr sz="1758"/>
              <a:t>24. Is emotionally stable, not easily upset</a:t>
            </a:r>
          </a:p>
          <a:p>
            <a:pPr algn="l">
              <a:defRPr sz="2500" b="0">
                <a:latin typeface="Century Gothic"/>
                <a:ea typeface="Century Gothic"/>
                <a:cs typeface="Century Gothic"/>
                <a:sym typeface="Century Gothic"/>
              </a:defRPr>
            </a:pPr>
            <a:r>
              <a:rPr sz="1758"/>
              <a:t>25. Is inventive</a:t>
            </a:r>
          </a:p>
          <a:p>
            <a:pPr algn="l">
              <a:defRPr sz="2500" b="0">
                <a:latin typeface="Century Gothic"/>
                <a:ea typeface="Century Gothic"/>
                <a:cs typeface="Century Gothic"/>
                <a:sym typeface="Century Gothic"/>
              </a:defRPr>
            </a:pPr>
            <a:r>
              <a:rPr sz="1758"/>
              <a:t>26. Has an assertive personality</a:t>
            </a:r>
          </a:p>
          <a:p>
            <a:pPr algn="l">
              <a:defRPr sz="2500">
                <a:latin typeface="Century Gothic"/>
                <a:ea typeface="Century Gothic"/>
                <a:cs typeface="Century Gothic"/>
                <a:sym typeface="Century Gothic"/>
              </a:defRPr>
            </a:pPr>
            <a:r>
              <a:rPr sz="1758"/>
              <a:t>27. Can be cold and aloof</a:t>
            </a:r>
          </a:p>
          <a:p>
            <a:pPr algn="l">
              <a:defRPr sz="2500" b="0">
                <a:latin typeface="Century Gothic"/>
                <a:ea typeface="Century Gothic"/>
                <a:cs typeface="Century Gothic"/>
                <a:sym typeface="Century Gothic"/>
              </a:defRPr>
            </a:pPr>
            <a:r>
              <a:rPr sz="1758"/>
              <a:t>28. Perseveres until the task is finished</a:t>
            </a:r>
          </a:p>
          <a:p>
            <a:pPr algn="l">
              <a:defRPr sz="2500" b="0">
                <a:latin typeface="Century Gothic"/>
                <a:ea typeface="Century Gothic"/>
                <a:cs typeface="Century Gothic"/>
                <a:sym typeface="Century Gothic"/>
              </a:defRPr>
            </a:pPr>
            <a:r>
              <a:rPr sz="1758"/>
              <a:t>29. Can be moody</a:t>
            </a:r>
          </a:p>
          <a:p>
            <a:pPr algn="l">
              <a:defRPr sz="2500" b="0">
                <a:latin typeface="Century Gothic"/>
                <a:ea typeface="Century Gothic"/>
                <a:cs typeface="Century Gothic"/>
                <a:sym typeface="Century Gothic"/>
              </a:defRPr>
            </a:pPr>
            <a:r>
              <a:rPr sz="1758"/>
              <a:t>30. Values artistic, aesthetic experiences</a:t>
            </a:r>
          </a:p>
          <a:p>
            <a:pPr algn="l">
              <a:defRPr sz="2500">
                <a:latin typeface="Century Gothic"/>
                <a:ea typeface="Century Gothic"/>
                <a:cs typeface="Century Gothic"/>
                <a:sym typeface="Century Gothic"/>
              </a:defRPr>
            </a:pPr>
            <a:r>
              <a:rPr sz="1758"/>
              <a:t>31. Is sometimes shy, inhibited</a:t>
            </a:r>
          </a:p>
          <a:p>
            <a:pPr algn="l">
              <a:defRPr sz="2500" b="0">
                <a:latin typeface="Century Gothic"/>
                <a:ea typeface="Century Gothic"/>
                <a:cs typeface="Century Gothic"/>
                <a:sym typeface="Century Gothic"/>
              </a:defRPr>
            </a:pPr>
            <a:r>
              <a:rPr sz="1758"/>
              <a:t>32. Is considerate and kind to almost everyone</a:t>
            </a:r>
          </a:p>
          <a:p>
            <a:pPr algn="l">
              <a:defRPr sz="2500" b="0">
                <a:latin typeface="Century Gothic"/>
                <a:ea typeface="Century Gothic"/>
                <a:cs typeface="Century Gothic"/>
                <a:sym typeface="Century Gothic"/>
              </a:defRPr>
            </a:pPr>
            <a:r>
              <a:rPr sz="1758"/>
              <a:t>33. Does things efficiently</a:t>
            </a:r>
          </a:p>
          <a:p>
            <a:pPr algn="l">
              <a:defRPr sz="2500">
                <a:latin typeface="Century Gothic"/>
                <a:ea typeface="Century Gothic"/>
                <a:cs typeface="Century Gothic"/>
                <a:sym typeface="Century Gothic"/>
              </a:defRPr>
            </a:pPr>
            <a:r>
              <a:rPr sz="1758"/>
              <a:t>34. Remains calm in tense situations</a:t>
            </a:r>
          </a:p>
          <a:p>
            <a:pPr algn="l">
              <a:defRPr sz="2500">
                <a:latin typeface="Century Gothic"/>
                <a:ea typeface="Century Gothic"/>
                <a:cs typeface="Century Gothic"/>
                <a:sym typeface="Century Gothic"/>
              </a:defRPr>
            </a:pPr>
            <a:r>
              <a:rPr sz="1758"/>
              <a:t>35. Prefers work that is routine</a:t>
            </a:r>
          </a:p>
          <a:p>
            <a:pPr algn="l">
              <a:defRPr sz="2500" b="0">
                <a:latin typeface="Century Gothic"/>
                <a:ea typeface="Century Gothic"/>
                <a:cs typeface="Century Gothic"/>
                <a:sym typeface="Century Gothic"/>
              </a:defRPr>
            </a:pPr>
            <a:r>
              <a:rPr sz="1758"/>
              <a:t>36. Is outgoing, sociable</a:t>
            </a:r>
          </a:p>
          <a:p>
            <a:pPr algn="l">
              <a:defRPr sz="2500">
                <a:latin typeface="Century Gothic"/>
                <a:ea typeface="Century Gothic"/>
                <a:cs typeface="Century Gothic"/>
                <a:sym typeface="Century Gothic"/>
              </a:defRPr>
            </a:pPr>
            <a:r>
              <a:rPr sz="1758"/>
              <a:t>37. Is sometimes rude to others</a:t>
            </a:r>
          </a:p>
          <a:p>
            <a:pPr algn="l">
              <a:defRPr sz="2500" b="0">
                <a:latin typeface="Century Gothic"/>
                <a:ea typeface="Century Gothic"/>
                <a:cs typeface="Century Gothic"/>
                <a:sym typeface="Century Gothic"/>
              </a:defRPr>
            </a:pPr>
            <a:r>
              <a:rPr sz="1758"/>
              <a:t>38. Makes plans and follows through with them</a:t>
            </a:r>
          </a:p>
          <a:p>
            <a:pPr algn="l">
              <a:defRPr sz="2500" b="0">
                <a:latin typeface="Century Gothic"/>
                <a:ea typeface="Century Gothic"/>
                <a:cs typeface="Century Gothic"/>
                <a:sym typeface="Century Gothic"/>
              </a:defRPr>
            </a:pPr>
            <a:r>
              <a:rPr sz="1758"/>
              <a:t>39. Gets nervous easily</a:t>
            </a:r>
          </a:p>
          <a:p>
            <a:pPr algn="l">
              <a:defRPr sz="2500" b="0">
                <a:latin typeface="Century Gothic"/>
                <a:ea typeface="Century Gothic"/>
                <a:cs typeface="Century Gothic"/>
                <a:sym typeface="Century Gothic"/>
              </a:defRPr>
            </a:pPr>
            <a:r>
              <a:rPr sz="1758"/>
              <a:t>40. Likes to reflect, play with ideas </a:t>
            </a:r>
          </a:p>
          <a:p>
            <a:pPr algn="l">
              <a:defRPr sz="2500">
                <a:latin typeface="Century Gothic"/>
                <a:ea typeface="Century Gothic"/>
                <a:cs typeface="Century Gothic"/>
                <a:sym typeface="Century Gothic"/>
              </a:defRPr>
            </a:pPr>
            <a:r>
              <a:rPr sz="1758"/>
              <a:t>41. Has few artistic interests</a:t>
            </a:r>
          </a:p>
          <a:p>
            <a:pPr algn="l">
              <a:defRPr sz="2500" b="0">
                <a:latin typeface="Century Gothic"/>
                <a:ea typeface="Century Gothic"/>
                <a:cs typeface="Century Gothic"/>
                <a:sym typeface="Century Gothic"/>
              </a:defRPr>
            </a:pPr>
            <a:r>
              <a:rPr sz="1758"/>
              <a:t>42. Likes to cooperate with others</a:t>
            </a:r>
          </a:p>
          <a:p>
            <a:pPr algn="l">
              <a:defRPr sz="2500">
                <a:latin typeface="Century Gothic"/>
                <a:ea typeface="Century Gothic"/>
                <a:cs typeface="Century Gothic"/>
                <a:sym typeface="Century Gothic"/>
              </a:defRPr>
            </a:pPr>
            <a:r>
              <a:rPr sz="1758"/>
              <a:t>43. Is easily distracted</a:t>
            </a:r>
          </a:p>
          <a:p>
            <a:pPr algn="l">
              <a:defRPr sz="2500" b="0">
                <a:latin typeface="Century Gothic"/>
                <a:ea typeface="Century Gothic"/>
                <a:cs typeface="Century Gothic"/>
                <a:sym typeface="Century Gothic"/>
              </a:defRPr>
            </a:pPr>
            <a:r>
              <a:rPr sz="1758"/>
              <a:t>44. Is sophisticated in art, music, or literature</a:t>
            </a:r>
          </a:p>
        </p:txBody>
      </p:sp>
      <p:sp>
        <p:nvSpPr>
          <p:cNvPr id="204" name="I see myself as someone who..."/>
          <p:cNvSpPr txBox="1"/>
          <p:nvPr/>
        </p:nvSpPr>
        <p:spPr>
          <a:xfrm>
            <a:off x="1628732" y="64564"/>
            <a:ext cx="5426165"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000">
                <a:latin typeface="Century Gothic"/>
                <a:ea typeface="Century Gothic"/>
                <a:cs typeface="Century Gothic"/>
                <a:sym typeface="Century Gothic"/>
              </a:defRPr>
            </a:lvl1pPr>
          </a:lstStyle>
          <a:p>
            <a:r>
              <a:rPr sz="2812"/>
              <a:t>I see myself as someone who...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Extroversion: 1, 6, 11, 16, 21, 26, 31, 36…"/>
          <p:cNvSpPr txBox="1"/>
          <p:nvPr/>
        </p:nvSpPr>
        <p:spPr>
          <a:xfrm>
            <a:off x="1990768" y="3438742"/>
            <a:ext cx="8210466" cy="1695016"/>
          </a:xfrm>
          <a:prstGeom prst="rect">
            <a:avLst/>
          </a:prstGeom>
          <a:ln w="635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292994" indent="-292994">
              <a:buSzPct val="145000"/>
              <a:buChar char="•"/>
              <a:defRPr sz="3000" b="0">
                <a:latin typeface="Century Gothic"/>
                <a:ea typeface="Century Gothic"/>
                <a:cs typeface="Century Gothic"/>
                <a:sym typeface="Century Gothic"/>
              </a:defRPr>
            </a:pPr>
            <a:r>
              <a:rPr sz="2109"/>
              <a:t>Extroversion: 1, 6, 11, 16, 21, 26, 31, 36 </a:t>
            </a:r>
          </a:p>
          <a:p>
            <a:pPr marL="292994" indent="-292994">
              <a:buSzPct val="145000"/>
              <a:buChar char="•"/>
              <a:defRPr sz="3000" b="0">
                <a:latin typeface="Century Gothic"/>
                <a:ea typeface="Century Gothic"/>
                <a:cs typeface="Century Gothic"/>
                <a:sym typeface="Century Gothic"/>
              </a:defRPr>
            </a:pPr>
            <a:r>
              <a:rPr sz="2109"/>
              <a:t>Agreeableness : 2, 7, 12, 17, 22, 27, 32, 37, 42 </a:t>
            </a:r>
          </a:p>
          <a:p>
            <a:pPr marL="292994" indent="-292994">
              <a:buSzPct val="145000"/>
              <a:buChar char="•"/>
              <a:defRPr sz="3000" b="0">
                <a:latin typeface="Century Gothic"/>
                <a:ea typeface="Century Gothic"/>
                <a:cs typeface="Century Gothic"/>
                <a:sym typeface="Century Gothic"/>
              </a:defRPr>
            </a:pPr>
            <a:r>
              <a:rPr sz="2109"/>
              <a:t>Conscientiousness: 3, 8, 13, 18, 23, 28, 33, 38, 43 </a:t>
            </a:r>
          </a:p>
          <a:p>
            <a:pPr marL="292994" indent="-292994">
              <a:buSzPct val="145000"/>
              <a:buChar char="•"/>
              <a:defRPr sz="3000" b="0">
                <a:latin typeface="Century Gothic"/>
                <a:ea typeface="Century Gothic"/>
                <a:cs typeface="Century Gothic"/>
                <a:sym typeface="Century Gothic"/>
              </a:defRPr>
            </a:pPr>
            <a:r>
              <a:rPr sz="2109"/>
              <a:t>Neuroticism: 4, 9, 14, 19, 24, 29, 34, 39</a:t>
            </a:r>
          </a:p>
          <a:p>
            <a:pPr marL="292994" indent="-292994">
              <a:buSzPct val="145000"/>
              <a:buChar char="•"/>
              <a:defRPr sz="3000" b="0">
                <a:latin typeface="Century Gothic"/>
                <a:ea typeface="Century Gothic"/>
                <a:cs typeface="Century Gothic"/>
                <a:sym typeface="Century Gothic"/>
              </a:defRPr>
            </a:pPr>
            <a:r>
              <a:rPr sz="2109"/>
              <a:t>Openness to experience: 5, 10, 15, 20, 25, 30, 35, 40, 41, 44</a:t>
            </a:r>
          </a:p>
        </p:txBody>
      </p:sp>
      <p:sp>
        <p:nvSpPr>
          <p:cNvPr id="207" name="STEP 2:…"/>
          <p:cNvSpPr txBox="1"/>
          <p:nvPr/>
        </p:nvSpPr>
        <p:spPr>
          <a:xfrm>
            <a:off x="1506141" y="811225"/>
            <a:ext cx="10365659" cy="212801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4000">
                <a:solidFill>
                  <a:srgbClr val="212121"/>
                </a:solidFill>
                <a:latin typeface="Century Gothic"/>
                <a:ea typeface="Century Gothic"/>
                <a:cs typeface="Century Gothic"/>
                <a:sym typeface="Century Gothic"/>
              </a:defRPr>
            </a:pPr>
            <a:r>
              <a:rPr sz="2812"/>
              <a:t>STEP 2: </a:t>
            </a:r>
          </a:p>
          <a:p>
            <a:pPr defTabSz="321457">
              <a:defRPr sz="2500">
                <a:solidFill>
                  <a:srgbClr val="212121"/>
                </a:solidFill>
                <a:latin typeface="Century Gothic"/>
                <a:ea typeface="Century Gothic"/>
                <a:cs typeface="Century Gothic"/>
                <a:sym typeface="Century Gothic"/>
              </a:defRPr>
            </a:pPr>
            <a:endParaRPr sz="1758"/>
          </a:p>
          <a:p>
            <a:pPr marL="292994" indent="-292994" defTabSz="321457">
              <a:buSzPct val="145000"/>
              <a:buChar char="•"/>
              <a:defRPr sz="2500">
                <a:solidFill>
                  <a:srgbClr val="212121"/>
                </a:solidFill>
                <a:latin typeface="Century Gothic"/>
                <a:ea typeface="Century Gothic"/>
                <a:cs typeface="Century Gothic"/>
                <a:sym typeface="Century Gothic"/>
              </a:defRPr>
            </a:pPr>
            <a:r>
              <a:rPr sz="1758"/>
              <a:t>Total your scores for each trait separately. </a:t>
            </a:r>
          </a:p>
          <a:p>
            <a:pPr defTabSz="321457">
              <a:defRPr sz="2500" b="0">
                <a:solidFill>
                  <a:srgbClr val="212121"/>
                </a:solidFill>
                <a:latin typeface="Century Gothic"/>
                <a:ea typeface="Century Gothic"/>
                <a:cs typeface="Century Gothic"/>
                <a:sym typeface="Century Gothic"/>
              </a:defRPr>
            </a:pPr>
            <a:r>
              <a:rPr sz="1758"/>
              <a:t>(The numbers by each trait below represent which questions were about that trait). </a:t>
            </a:r>
          </a:p>
          <a:p>
            <a:pPr marL="292994" indent="-292994" defTabSz="321457">
              <a:buSzPct val="145000"/>
              <a:buChar char="•"/>
              <a:defRPr sz="2500" b="0">
                <a:solidFill>
                  <a:srgbClr val="212121"/>
                </a:solidFill>
                <a:latin typeface="Century Gothic"/>
                <a:ea typeface="Century Gothic"/>
                <a:cs typeface="Century Gothic"/>
                <a:sym typeface="Century Gothic"/>
              </a:defRPr>
            </a:pPr>
            <a:r>
              <a:rPr sz="1758"/>
              <a:t>A </a:t>
            </a:r>
            <a:r>
              <a:rPr sz="1758" b="1"/>
              <a:t>very high score</a:t>
            </a:r>
            <a:r>
              <a:rPr sz="1758"/>
              <a:t> score represents that </a:t>
            </a:r>
            <a:r>
              <a:rPr sz="1758" b="1"/>
              <a:t>trait</a:t>
            </a:r>
            <a:r>
              <a:rPr sz="1758"/>
              <a:t> being a </a:t>
            </a:r>
            <a:r>
              <a:rPr sz="1758" b="1"/>
              <a:t>strong part of your personality</a:t>
            </a:r>
            <a:r>
              <a:rPr sz="1758"/>
              <a:t>. </a:t>
            </a:r>
          </a:p>
          <a:p>
            <a:pPr marL="292994" indent="-292994" defTabSz="321457">
              <a:buSzPct val="145000"/>
              <a:buChar char="•"/>
              <a:defRPr sz="2500" b="0">
                <a:solidFill>
                  <a:srgbClr val="212121"/>
                </a:solidFill>
                <a:latin typeface="Century Gothic"/>
                <a:ea typeface="Century Gothic"/>
                <a:cs typeface="Century Gothic"/>
                <a:sym typeface="Century Gothic"/>
              </a:defRPr>
            </a:pPr>
            <a:r>
              <a:rPr sz="1758"/>
              <a:t>A </a:t>
            </a:r>
            <a:r>
              <a:rPr sz="1758" b="1"/>
              <a:t>very low score</a:t>
            </a:r>
            <a:r>
              <a:rPr sz="1758"/>
              <a:t> represents the </a:t>
            </a:r>
            <a:r>
              <a:rPr sz="1758" b="1"/>
              <a:t>opposite of that trait</a:t>
            </a:r>
            <a:r>
              <a:rPr sz="1758"/>
              <a:t> being a </a:t>
            </a:r>
            <a:r>
              <a:rPr sz="1758" b="1"/>
              <a:t>strong part of your personality</a:t>
            </a:r>
            <a:r>
              <a:rPr sz="1758"/>
              <a:t>. </a:t>
            </a:r>
          </a:p>
          <a:p>
            <a:pPr defTabSz="321457">
              <a:defRPr sz="2500" b="0">
                <a:solidFill>
                  <a:srgbClr val="212121"/>
                </a:solidFill>
                <a:latin typeface="Century Gothic"/>
                <a:ea typeface="Century Gothic"/>
                <a:cs typeface="Century Gothic"/>
                <a:sym typeface="Century Gothic"/>
              </a:defRPr>
            </a:pPr>
            <a:r>
              <a:rPr sz="1758"/>
              <a:t>(You can also score anywhere in-between!)</a:t>
            </a:r>
          </a:p>
        </p:txBody>
      </p:sp>
      <p:pic>
        <p:nvPicPr>
          <p:cNvPr id="208" name="Screen Shot 2020-06-06 at 16.44.05.png" descr="Screen Shot 2020-06-06 at 16.44.05.png"/>
          <p:cNvPicPr>
            <a:picLocks noChangeAspect="1"/>
          </p:cNvPicPr>
          <p:nvPr/>
        </p:nvPicPr>
        <p:blipFill>
          <a:blip r:embed="rId2"/>
          <a:stretch>
            <a:fillRect/>
          </a:stretch>
        </p:blipFill>
        <p:spPr>
          <a:xfrm>
            <a:off x="6021838" y="93762"/>
            <a:ext cx="940433" cy="831480"/>
          </a:xfrm>
          <a:prstGeom prst="rect">
            <a:avLst/>
          </a:prstGeom>
          <a:ln w="12700">
            <a:miter lim="400000"/>
          </a:ln>
        </p:spPr>
      </p:pic>
      <p:pic>
        <p:nvPicPr>
          <p:cNvPr id="209" name="Screen Shot 2020-06-06 at 16.44.11.png" descr="Screen Shot 2020-06-06 at 16.44.11.png"/>
          <p:cNvPicPr>
            <a:picLocks noChangeAspect="1"/>
          </p:cNvPicPr>
          <p:nvPr/>
        </p:nvPicPr>
        <p:blipFill>
          <a:blip r:embed="rId3"/>
          <a:stretch>
            <a:fillRect/>
          </a:stretch>
        </p:blipFill>
        <p:spPr>
          <a:xfrm>
            <a:off x="6960119" y="93762"/>
            <a:ext cx="768402" cy="831480"/>
          </a:xfrm>
          <a:prstGeom prst="rect">
            <a:avLst/>
          </a:prstGeom>
          <a:ln w="12700">
            <a:miter lim="400000"/>
          </a:ln>
        </p:spPr>
      </p:pic>
      <p:pic>
        <p:nvPicPr>
          <p:cNvPr id="210" name="Screen Shot 2020-06-06 at 16.43.57.png" descr="Screen Shot 2020-06-06 at 16.43.57.png"/>
          <p:cNvPicPr>
            <a:picLocks noChangeAspect="1"/>
          </p:cNvPicPr>
          <p:nvPr/>
        </p:nvPicPr>
        <p:blipFill>
          <a:blip r:embed="rId4"/>
          <a:stretch>
            <a:fillRect/>
          </a:stretch>
        </p:blipFill>
        <p:spPr>
          <a:xfrm>
            <a:off x="7714398" y="93762"/>
            <a:ext cx="1177930" cy="831480"/>
          </a:xfrm>
          <a:prstGeom prst="rect">
            <a:avLst/>
          </a:prstGeom>
          <a:ln w="12700">
            <a:miter lim="400000"/>
          </a:ln>
        </p:spPr>
      </p:pic>
      <p:pic>
        <p:nvPicPr>
          <p:cNvPr id="211" name="Screen Shot 2020-06-06 at 16.44.15.png" descr="Screen Shot 2020-06-06 at 16.44.15.png"/>
          <p:cNvPicPr>
            <a:picLocks noChangeAspect="1"/>
          </p:cNvPicPr>
          <p:nvPr/>
        </p:nvPicPr>
        <p:blipFill>
          <a:blip r:embed="rId5"/>
          <a:stretch>
            <a:fillRect/>
          </a:stretch>
        </p:blipFill>
        <p:spPr>
          <a:xfrm>
            <a:off x="8850316" y="93762"/>
            <a:ext cx="800685" cy="831480"/>
          </a:xfrm>
          <a:prstGeom prst="rect">
            <a:avLst/>
          </a:prstGeom>
          <a:ln w="12700">
            <a:miter lim="400000"/>
          </a:ln>
        </p:spPr>
      </p:pic>
      <p:pic>
        <p:nvPicPr>
          <p:cNvPr id="212" name="Screen Shot 2020-06-06 at 16.43.50.png" descr="Screen Shot 2020-06-06 at 16.43.50.png"/>
          <p:cNvPicPr>
            <a:picLocks noChangeAspect="1"/>
          </p:cNvPicPr>
          <p:nvPr/>
        </p:nvPicPr>
        <p:blipFill>
          <a:blip r:embed="rId6"/>
          <a:stretch>
            <a:fillRect/>
          </a:stretch>
        </p:blipFill>
        <p:spPr>
          <a:xfrm>
            <a:off x="9644455" y="93762"/>
            <a:ext cx="901254" cy="831480"/>
          </a:xfrm>
          <a:prstGeom prst="rect">
            <a:avLst/>
          </a:prstGeom>
          <a:ln w="12700">
            <a:miter lim="400000"/>
          </a:ln>
        </p:spPr>
      </p:pic>
      <p:graphicFrame>
        <p:nvGraphicFramePr>
          <p:cNvPr id="213" name="Table"/>
          <p:cNvGraphicFramePr/>
          <p:nvPr/>
        </p:nvGraphicFramePr>
        <p:xfrm>
          <a:off x="1966286" y="5576590"/>
          <a:ext cx="8259427" cy="970231"/>
        </p:xfrm>
        <a:graphic>
          <a:graphicData uri="http://schemas.openxmlformats.org/drawingml/2006/table">
            <a:tbl>
              <a:tblPr firstRow="1"/>
              <a:tblGrid>
                <a:gridCol w="1512934">
                  <a:extLst>
                    <a:ext uri="{9D8B030D-6E8A-4147-A177-3AD203B41FA5}">
                      <a16:colId xmlns:a16="http://schemas.microsoft.com/office/drawing/2014/main" val="20000"/>
                    </a:ext>
                  </a:extLst>
                </a:gridCol>
                <a:gridCol w="1807318">
                  <a:extLst>
                    <a:ext uri="{9D8B030D-6E8A-4147-A177-3AD203B41FA5}">
                      <a16:colId xmlns:a16="http://schemas.microsoft.com/office/drawing/2014/main" val="20001"/>
                    </a:ext>
                  </a:extLst>
                </a:gridCol>
                <a:gridCol w="1732750">
                  <a:extLst>
                    <a:ext uri="{9D8B030D-6E8A-4147-A177-3AD203B41FA5}">
                      <a16:colId xmlns:a16="http://schemas.microsoft.com/office/drawing/2014/main" val="20002"/>
                    </a:ext>
                  </a:extLst>
                </a:gridCol>
                <a:gridCol w="1647348">
                  <a:extLst>
                    <a:ext uri="{9D8B030D-6E8A-4147-A177-3AD203B41FA5}">
                      <a16:colId xmlns:a16="http://schemas.microsoft.com/office/drawing/2014/main" val="20003"/>
                    </a:ext>
                  </a:extLst>
                </a:gridCol>
                <a:gridCol w="1559077">
                  <a:extLst>
                    <a:ext uri="{9D8B030D-6E8A-4147-A177-3AD203B41FA5}">
                      <a16:colId xmlns:a16="http://schemas.microsoft.com/office/drawing/2014/main" val="20004"/>
                    </a:ext>
                  </a:extLst>
                </a:gridCol>
              </a:tblGrid>
              <a:tr h="599480">
                <a:tc>
                  <a:txBody>
                    <a:bodyPr/>
                    <a:lstStyle/>
                    <a:p>
                      <a:pPr defTabSz="914400">
                        <a:defRPr sz="1800" b="0">
                          <a:solidFill>
                            <a:srgbClr val="000000"/>
                          </a:solidFill>
                        </a:defRPr>
                      </a:pPr>
                      <a:r>
                        <a:rPr sz="1100" b="1">
                          <a:solidFill>
                            <a:srgbClr val="FFFFFF"/>
                          </a:solidFill>
                          <a:latin typeface="Century Gothic"/>
                          <a:ea typeface="Century Gothic"/>
                          <a:cs typeface="Century Gothic"/>
                          <a:sym typeface="Century Gothic"/>
                        </a:rPr>
                        <a:t>EXTROVERSION
SCORE</a:t>
                      </a:r>
                    </a:p>
                  </a:txBody>
                  <a:tcPr marL="35719" marR="35719" marT="35719" marB="35719" anchor="ctr" horzOverflow="overflow"/>
                </a:tc>
                <a:tc>
                  <a:txBody>
                    <a:bodyPr/>
                    <a:lstStyle/>
                    <a:p>
                      <a:pPr defTabSz="914400">
                        <a:defRPr sz="1800" b="0">
                          <a:solidFill>
                            <a:srgbClr val="000000"/>
                          </a:solidFill>
                        </a:defRPr>
                      </a:pPr>
                      <a:r>
                        <a:rPr sz="1100" b="1">
                          <a:solidFill>
                            <a:srgbClr val="FFFFFF"/>
                          </a:solidFill>
                          <a:latin typeface="Century Gothic"/>
                          <a:ea typeface="Century Gothic"/>
                          <a:cs typeface="Century Gothic"/>
                          <a:sym typeface="Century Gothic"/>
                        </a:rPr>
                        <a:t>AGREEABLENESS
SCORE</a:t>
                      </a:r>
                    </a:p>
                  </a:txBody>
                  <a:tcPr marL="35719" marR="35719" marT="35719" marB="35719" anchor="ctr" horzOverflow="overflow"/>
                </a:tc>
                <a:tc>
                  <a:txBody>
                    <a:bodyPr/>
                    <a:lstStyle/>
                    <a:p>
                      <a:pPr defTabSz="914400">
                        <a:defRPr sz="1800" b="0">
                          <a:solidFill>
                            <a:srgbClr val="000000"/>
                          </a:solidFill>
                        </a:defRPr>
                      </a:pPr>
                      <a:r>
                        <a:rPr sz="1100" b="1">
                          <a:solidFill>
                            <a:srgbClr val="FFFFFF"/>
                          </a:solidFill>
                          <a:latin typeface="Century Gothic"/>
                          <a:ea typeface="Century Gothic"/>
                          <a:cs typeface="Century Gothic"/>
                          <a:sym typeface="Century Gothic"/>
                        </a:rPr>
                        <a:t>CONSCIENSCIOUSNESS
SCORE</a:t>
                      </a:r>
                    </a:p>
                  </a:txBody>
                  <a:tcPr marL="35719" marR="35719" marT="35719" marB="35719" anchor="ctr" horzOverflow="overflow"/>
                </a:tc>
                <a:tc>
                  <a:txBody>
                    <a:bodyPr/>
                    <a:lstStyle/>
                    <a:p>
                      <a:pPr defTabSz="914400">
                        <a:defRPr sz="1800" b="0">
                          <a:solidFill>
                            <a:srgbClr val="000000"/>
                          </a:solidFill>
                        </a:defRPr>
                      </a:pPr>
                      <a:r>
                        <a:rPr sz="1100" b="1">
                          <a:solidFill>
                            <a:srgbClr val="FFFFFF"/>
                          </a:solidFill>
                          <a:latin typeface="Century Gothic"/>
                          <a:ea typeface="Century Gothic"/>
                          <a:cs typeface="Century Gothic"/>
                          <a:sym typeface="Century Gothic"/>
                        </a:rPr>
                        <a:t>NEUROTICISM
SCORE</a:t>
                      </a:r>
                    </a:p>
                  </a:txBody>
                  <a:tcPr marL="35719" marR="35719" marT="35719" marB="35719" anchor="ctr" horzOverflow="overflow"/>
                </a:tc>
                <a:tc>
                  <a:txBody>
                    <a:bodyPr/>
                    <a:lstStyle/>
                    <a:p>
                      <a:pPr defTabSz="914400">
                        <a:defRPr sz="1800" b="0">
                          <a:solidFill>
                            <a:srgbClr val="000000"/>
                          </a:solidFill>
                        </a:defRPr>
                      </a:pPr>
                      <a:r>
                        <a:rPr sz="1100" b="1">
                          <a:solidFill>
                            <a:srgbClr val="FFFFFF"/>
                          </a:solidFill>
                          <a:latin typeface="Century Gothic"/>
                          <a:ea typeface="Century Gothic"/>
                          <a:cs typeface="Century Gothic"/>
                          <a:sym typeface="Century Gothic"/>
                        </a:rPr>
                        <a:t>OPENNESS TO EXPERIENCE
SCORE</a:t>
                      </a:r>
                    </a:p>
                  </a:txBody>
                  <a:tcPr marL="35719" marR="35719" marT="35719" marB="35719" anchor="ctr" horzOverflow="overflow"/>
                </a:tc>
                <a:extLst>
                  <a:ext uri="{0D108BD9-81ED-4DB2-BD59-A6C34878D82A}">
                    <a16:rowId xmlns:a16="http://schemas.microsoft.com/office/drawing/2014/main" val="10000"/>
                  </a:ext>
                </a:extLst>
              </a:tr>
              <a:tr h="370751">
                <a:tc>
                  <a:txBody>
                    <a:bodyPr/>
                    <a:lstStyle/>
                    <a:p>
                      <a:pPr defTabSz="914400">
                        <a:defRPr sz="1500">
                          <a:latin typeface="Century Gothic"/>
                          <a:ea typeface="Century Gothic"/>
                          <a:cs typeface="Century Gothic"/>
                          <a:sym typeface="Century Gothic"/>
                        </a:defRPr>
                      </a:pPr>
                      <a:endParaRPr sz="1100"/>
                    </a:p>
                  </a:txBody>
                  <a:tcPr marL="35719" marR="35719" marT="35719" marB="35719" anchor="ctr" horzOverflow="overflow"/>
                </a:tc>
                <a:tc>
                  <a:txBody>
                    <a:bodyPr/>
                    <a:lstStyle/>
                    <a:p>
                      <a:pPr defTabSz="914400">
                        <a:defRPr sz="1500">
                          <a:latin typeface="Century Gothic"/>
                          <a:ea typeface="Century Gothic"/>
                          <a:cs typeface="Century Gothic"/>
                          <a:sym typeface="Century Gothic"/>
                        </a:defRPr>
                      </a:pPr>
                      <a:endParaRPr sz="1100"/>
                    </a:p>
                  </a:txBody>
                  <a:tcPr marL="35719" marR="35719" marT="35719" marB="35719" anchor="ctr" horzOverflow="overflow"/>
                </a:tc>
                <a:tc>
                  <a:txBody>
                    <a:bodyPr/>
                    <a:lstStyle/>
                    <a:p>
                      <a:pPr defTabSz="914400">
                        <a:defRPr sz="1500">
                          <a:latin typeface="Century Gothic"/>
                          <a:ea typeface="Century Gothic"/>
                          <a:cs typeface="Century Gothic"/>
                          <a:sym typeface="Century Gothic"/>
                        </a:defRPr>
                      </a:pPr>
                      <a:endParaRPr sz="1100"/>
                    </a:p>
                  </a:txBody>
                  <a:tcPr marL="35719" marR="35719" marT="35719" marB="35719" anchor="ctr" horzOverflow="overflow"/>
                </a:tc>
                <a:tc>
                  <a:txBody>
                    <a:bodyPr/>
                    <a:lstStyle/>
                    <a:p>
                      <a:pPr defTabSz="914400">
                        <a:defRPr sz="1500">
                          <a:latin typeface="Century Gothic"/>
                          <a:ea typeface="Century Gothic"/>
                          <a:cs typeface="Century Gothic"/>
                          <a:sym typeface="Century Gothic"/>
                        </a:defRPr>
                      </a:pPr>
                      <a:endParaRPr sz="1100"/>
                    </a:p>
                  </a:txBody>
                  <a:tcPr marL="35719" marR="35719" marT="35719" marB="35719" anchor="ctr" horzOverflow="overflow"/>
                </a:tc>
                <a:tc>
                  <a:txBody>
                    <a:bodyPr/>
                    <a:lstStyle/>
                    <a:p>
                      <a:pPr defTabSz="914400">
                        <a:defRPr sz="1500">
                          <a:latin typeface="Century Gothic"/>
                          <a:ea typeface="Century Gothic"/>
                          <a:cs typeface="Century Gothic"/>
                          <a:sym typeface="Century Gothic"/>
                        </a:defRPr>
                      </a:pPr>
                      <a:endParaRPr sz="1100"/>
                    </a:p>
                  </a:txBody>
                  <a:tcPr marL="35719" marR="35719" marT="35719" marB="35719" anchor="ctr" horzOverflow="overflow"/>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TEP 3:"/>
          <p:cNvSpPr txBox="1"/>
          <p:nvPr/>
        </p:nvSpPr>
        <p:spPr>
          <a:xfrm>
            <a:off x="1622305" y="257061"/>
            <a:ext cx="1211871"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4000">
                <a:solidFill>
                  <a:srgbClr val="212121"/>
                </a:solidFill>
                <a:latin typeface="Century Gothic"/>
                <a:ea typeface="Century Gothic"/>
                <a:cs typeface="Century Gothic"/>
                <a:sym typeface="Century Gothic"/>
              </a:defRPr>
            </a:lvl1pPr>
          </a:lstStyle>
          <a:p>
            <a:r>
              <a:rPr sz="2812"/>
              <a:t>STEP 3:</a:t>
            </a:r>
          </a:p>
        </p:txBody>
      </p:sp>
      <p:sp>
        <p:nvSpPr>
          <p:cNvPr id="216" name="Rate the music styles used in the original study on a scale of 1-10 (where 1 = ‘I do not like the music style at all’ and 10 = ‘I really love this music style’)"/>
          <p:cNvSpPr txBox="1"/>
          <p:nvPr/>
        </p:nvSpPr>
        <p:spPr>
          <a:xfrm>
            <a:off x="914400" y="2152872"/>
            <a:ext cx="10939471" cy="72128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3000" b="0">
                <a:solidFill>
                  <a:srgbClr val="212121"/>
                </a:solidFill>
                <a:latin typeface="Century Gothic"/>
                <a:ea typeface="Century Gothic"/>
                <a:cs typeface="Century Gothic"/>
                <a:sym typeface="Century Gothic"/>
              </a:defRPr>
            </a:pPr>
            <a:r>
              <a:rPr sz="2109" b="1" dirty="0"/>
              <a:t>Rate the music styles</a:t>
            </a:r>
            <a:r>
              <a:rPr sz="2109" dirty="0"/>
              <a:t> used in the original study on a </a:t>
            </a:r>
            <a:r>
              <a:rPr sz="2109" b="1" dirty="0"/>
              <a:t>scale of 1-10</a:t>
            </a:r>
            <a:r>
              <a:rPr sz="2109" dirty="0"/>
              <a:t> (where </a:t>
            </a:r>
            <a:r>
              <a:rPr sz="2109" b="1" dirty="0"/>
              <a:t>1</a:t>
            </a:r>
            <a:r>
              <a:rPr sz="2109" dirty="0"/>
              <a:t> = ‘I do </a:t>
            </a:r>
            <a:r>
              <a:rPr sz="2109" b="1" dirty="0"/>
              <a:t>not like</a:t>
            </a:r>
            <a:r>
              <a:rPr sz="2109" dirty="0"/>
              <a:t> the music style at all’ and </a:t>
            </a:r>
            <a:r>
              <a:rPr sz="2109" b="1" dirty="0"/>
              <a:t>10</a:t>
            </a:r>
            <a:r>
              <a:rPr sz="2109" dirty="0"/>
              <a:t> = ‘I </a:t>
            </a:r>
            <a:r>
              <a:rPr sz="2109" b="1" dirty="0"/>
              <a:t>really love</a:t>
            </a:r>
            <a:r>
              <a:rPr sz="2109" dirty="0"/>
              <a:t> this music style’)</a:t>
            </a:r>
          </a:p>
        </p:txBody>
      </p:sp>
      <p:pic>
        <p:nvPicPr>
          <p:cNvPr id="217" name="Screen Shot 2020-06-06 at 16.44.05.png" descr="Screen Shot 2020-06-06 at 16.44.05.png"/>
          <p:cNvPicPr>
            <a:picLocks noChangeAspect="1"/>
          </p:cNvPicPr>
          <p:nvPr/>
        </p:nvPicPr>
        <p:blipFill>
          <a:blip r:embed="rId2"/>
          <a:stretch>
            <a:fillRect/>
          </a:stretch>
        </p:blipFill>
        <p:spPr>
          <a:xfrm>
            <a:off x="6057557" y="93762"/>
            <a:ext cx="940433" cy="831480"/>
          </a:xfrm>
          <a:prstGeom prst="rect">
            <a:avLst/>
          </a:prstGeom>
          <a:ln w="12700">
            <a:miter lim="400000"/>
          </a:ln>
        </p:spPr>
      </p:pic>
      <p:pic>
        <p:nvPicPr>
          <p:cNvPr id="218" name="Screen Shot 2020-06-06 at 16.44.11.png" descr="Screen Shot 2020-06-06 at 16.44.11.png"/>
          <p:cNvPicPr>
            <a:picLocks noChangeAspect="1"/>
          </p:cNvPicPr>
          <p:nvPr/>
        </p:nvPicPr>
        <p:blipFill>
          <a:blip r:embed="rId3"/>
          <a:stretch>
            <a:fillRect/>
          </a:stretch>
        </p:blipFill>
        <p:spPr>
          <a:xfrm>
            <a:off x="6995837" y="93762"/>
            <a:ext cx="768402" cy="831480"/>
          </a:xfrm>
          <a:prstGeom prst="rect">
            <a:avLst/>
          </a:prstGeom>
          <a:ln w="12700">
            <a:miter lim="400000"/>
          </a:ln>
        </p:spPr>
      </p:pic>
      <p:pic>
        <p:nvPicPr>
          <p:cNvPr id="219" name="Screen Shot 2020-06-06 at 16.43.57.png" descr="Screen Shot 2020-06-06 at 16.43.57.png"/>
          <p:cNvPicPr>
            <a:picLocks noChangeAspect="1"/>
          </p:cNvPicPr>
          <p:nvPr/>
        </p:nvPicPr>
        <p:blipFill>
          <a:blip r:embed="rId4"/>
          <a:stretch>
            <a:fillRect/>
          </a:stretch>
        </p:blipFill>
        <p:spPr>
          <a:xfrm>
            <a:off x="7750116" y="93762"/>
            <a:ext cx="1177930" cy="831480"/>
          </a:xfrm>
          <a:prstGeom prst="rect">
            <a:avLst/>
          </a:prstGeom>
          <a:ln w="12700">
            <a:miter lim="400000"/>
          </a:ln>
        </p:spPr>
      </p:pic>
      <p:pic>
        <p:nvPicPr>
          <p:cNvPr id="220" name="Screen Shot 2020-06-06 at 16.44.15.png" descr="Screen Shot 2020-06-06 at 16.44.15.png"/>
          <p:cNvPicPr>
            <a:picLocks noChangeAspect="1"/>
          </p:cNvPicPr>
          <p:nvPr/>
        </p:nvPicPr>
        <p:blipFill>
          <a:blip r:embed="rId5"/>
          <a:stretch>
            <a:fillRect/>
          </a:stretch>
        </p:blipFill>
        <p:spPr>
          <a:xfrm>
            <a:off x="8886035" y="93762"/>
            <a:ext cx="800685" cy="831480"/>
          </a:xfrm>
          <a:prstGeom prst="rect">
            <a:avLst/>
          </a:prstGeom>
          <a:ln w="12700">
            <a:miter lim="400000"/>
          </a:ln>
        </p:spPr>
      </p:pic>
      <p:pic>
        <p:nvPicPr>
          <p:cNvPr id="221" name="Screen Shot 2020-06-06 at 16.43.50.png" descr="Screen Shot 2020-06-06 at 16.43.50.png"/>
          <p:cNvPicPr>
            <a:picLocks noChangeAspect="1"/>
          </p:cNvPicPr>
          <p:nvPr/>
        </p:nvPicPr>
        <p:blipFill>
          <a:blip r:embed="rId6"/>
          <a:stretch>
            <a:fillRect/>
          </a:stretch>
        </p:blipFill>
        <p:spPr>
          <a:xfrm>
            <a:off x="9680174" y="93762"/>
            <a:ext cx="901254" cy="831480"/>
          </a:xfrm>
          <a:prstGeom prst="rect">
            <a:avLst/>
          </a:prstGeom>
          <a:ln w="12700">
            <a:miter lim="400000"/>
          </a:ln>
        </p:spPr>
      </p:pic>
      <p:graphicFrame>
        <p:nvGraphicFramePr>
          <p:cNvPr id="222" name="Table"/>
          <p:cNvGraphicFramePr/>
          <p:nvPr/>
        </p:nvGraphicFramePr>
        <p:xfrm>
          <a:off x="2298580" y="4162884"/>
          <a:ext cx="7594832" cy="1861167"/>
        </p:xfrm>
        <a:graphic>
          <a:graphicData uri="http://schemas.openxmlformats.org/drawingml/2006/table">
            <a:tbl>
              <a:tblPr firstRow="1"/>
              <a:tblGrid>
                <a:gridCol w="949354">
                  <a:extLst>
                    <a:ext uri="{9D8B030D-6E8A-4147-A177-3AD203B41FA5}">
                      <a16:colId xmlns:a16="http://schemas.microsoft.com/office/drawing/2014/main" val="20000"/>
                    </a:ext>
                  </a:extLst>
                </a:gridCol>
                <a:gridCol w="949354">
                  <a:extLst>
                    <a:ext uri="{9D8B030D-6E8A-4147-A177-3AD203B41FA5}">
                      <a16:colId xmlns:a16="http://schemas.microsoft.com/office/drawing/2014/main" val="20001"/>
                    </a:ext>
                  </a:extLst>
                </a:gridCol>
                <a:gridCol w="949354">
                  <a:extLst>
                    <a:ext uri="{9D8B030D-6E8A-4147-A177-3AD203B41FA5}">
                      <a16:colId xmlns:a16="http://schemas.microsoft.com/office/drawing/2014/main" val="20002"/>
                    </a:ext>
                  </a:extLst>
                </a:gridCol>
                <a:gridCol w="949354">
                  <a:extLst>
                    <a:ext uri="{9D8B030D-6E8A-4147-A177-3AD203B41FA5}">
                      <a16:colId xmlns:a16="http://schemas.microsoft.com/office/drawing/2014/main" val="20003"/>
                    </a:ext>
                  </a:extLst>
                </a:gridCol>
                <a:gridCol w="949354">
                  <a:extLst>
                    <a:ext uri="{9D8B030D-6E8A-4147-A177-3AD203B41FA5}">
                      <a16:colId xmlns:a16="http://schemas.microsoft.com/office/drawing/2014/main" val="20004"/>
                    </a:ext>
                  </a:extLst>
                </a:gridCol>
                <a:gridCol w="949354">
                  <a:extLst>
                    <a:ext uri="{9D8B030D-6E8A-4147-A177-3AD203B41FA5}">
                      <a16:colId xmlns:a16="http://schemas.microsoft.com/office/drawing/2014/main" val="20005"/>
                    </a:ext>
                  </a:extLst>
                </a:gridCol>
                <a:gridCol w="949354">
                  <a:extLst>
                    <a:ext uri="{9D8B030D-6E8A-4147-A177-3AD203B41FA5}">
                      <a16:colId xmlns:a16="http://schemas.microsoft.com/office/drawing/2014/main" val="20006"/>
                    </a:ext>
                  </a:extLst>
                </a:gridCol>
                <a:gridCol w="949354">
                  <a:extLst>
                    <a:ext uri="{9D8B030D-6E8A-4147-A177-3AD203B41FA5}">
                      <a16:colId xmlns:a16="http://schemas.microsoft.com/office/drawing/2014/main" val="20007"/>
                    </a:ext>
                  </a:extLst>
                </a:gridCol>
              </a:tblGrid>
              <a:tr h="875692">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Pop</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Rap and Hiphop</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Country</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Rock/Heavy metal</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Indie</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Dance</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Classical</a:t>
                      </a:r>
                    </a:p>
                  </a:txBody>
                  <a:tcPr marL="35719" marR="35719" marT="35719" marB="35719" anchor="ctr" horzOverflow="overflow"/>
                </a:tc>
                <a:tc>
                  <a:txBody>
                    <a:bodyPr/>
                    <a:lstStyle/>
                    <a:p>
                      <a:pPr defTabSz="914400">
                        <a:defRPr sz="1800" b="0">
                          <a:solidFill>
                            <a:srgbClr val="000000"/>
                          </a:solidFill>
                        </a:defRPr>
                      </a:pPr>
                      <a:r>
                        <a:rPr sz="1400" b="1">
                          <a:solidFill>
                            <a:srgbClr val="FFFFFF"/>
                          </a:solidFill>
                          <a:latin typeface="Century Gothic"/>
                          <a:ea typeface="Century Gothic"/>
                          <a:cs typeface="Century Gothic"/>
                          <a:sym typeface="Century Gothic"/>
                        </a:rPr>
                        <a:t>Jazz, Blues and Soul</a:t>
                      </a:r>
                    </a:p>
                  </a:txBody>
                  <a:tcPr marL="35719" marR="35719" marT="35719" marB="35719" anchor="ctr" horzOverflow="overflow"/>
                </a:tc>
                <a:extLst>
                  <a:ext uri="{0D108BD9-81ED-4DB2-BD59-A6C34878D82A}">
                    <a16:rowId xmlns:a16="http://schemas.microsoft.com/office/drawing/2014/main" val="10000"/>
                  </a:ext>
                </a:extLst>
              </a:tr>
              <a:tr h="985475">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tc>
                  <a:txBody>
                    <a:bodyPr/>
                    <a:lstStyle/>
                    <a:p>
                      <a:pPr defTabSz="914400">
                        <a:defRPr sz="2000">
                          <a:latin typeface="Century Gothic"/>
                          <a:ea typeface="Century Gothic"/>
                          <a:cs typeface="Century Gothic"/>
                          <a:sym typeface="Century Gothic"/>
                        </a:defRPr>
                      </a:pPr>
                      <a:endParaRPr sz="1400"/>
                    </a:p>
                  </a:txBody>
                  <a:tcPr marL="35719" marR="35719" marT="35719" marB="35719" anchor="ctr" horzOverflow="overflow"/>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TEP 4:"/>
          <p:cNvSpPr txBox="1"/>
          <p:nvPr/>
        </p:nvSpPr>
        <p:spPr>
          <a:xfrm>
            <a:off x="1559797" y="122607"/>
            <a:ext cx="1211871"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4000">
                <a:solidFill>
                  <a:srgbClr val="212121"/>
                </a:solidFill>
                <a:latin typeface="Century Gothic"/>
                <a:ea typeface="Century Gothic"/>
                <a:cs typeface="Century Gothic"/>
                <a:sym typeface="Century Gothic"/>
              </a:defRPr>
            </a:lvl1pPr>
          </a:lstStyle>
          <a:p>
            <a:r>
              <a:rPr sz="2812"/>
              <a:t>STEP 4:</a:t>
            </a:r>
          </a:p>
        </p:txBody>
      </p:sp>
      <p:pic>
        <p:nvPicPr>
          <p:cNvPr id="225" name="Screen Shot 2020-06-06 at 16.44.05.png" descr="Screen Shot 2020-06-06 at 16.44.05.png"/>
          <p:cNvPicPr>
            <a:picLocks noChangeAspect="1"/>
          </p:cNvPicPr>
          <p:nvPr/>
        </p:nvPicPr>
        <p:blipFill>
          <a:blip r:embed="rId2"/>
          <a:stretch>
            <a:fillRect/>
          </a:stretch>
        </p:blipFill>
        <p:spPr>
          <a:xfrm>
            <a:off x="6021838" y="93762"/>
            <a:ext cx="940433" cy="831480"/>
          </a:xfrm>
          <a:prstGeom prst="rect">
            <a:avLst/>
          </a:prstGeom>
          <a:ln w="12700">
            <a:miter lim="400000"/>
          </a:ln>
        </p:spPr>
      </p:pic>
      <p:pic>
        <p:nvPicPr>
          <p:cNvPr id="226" name="Screen Shot 2020-06-06 at 16.44.11.png" descr="Screen Shot 2020-06-06 at 16.44.11.png"/>
          <p:cNvPicPr>
            <a:picLocks noChangeAspect="1"/>
          </p:cNvPicPr>
          <p:nvPr/>
        </p:nvPicPr>
        <p:blipFill>
          <a:blip r:embed="rId3"/>
          <a:stretch>
            <a:fillRect/>
          </a:stretch>
        </p:blipFill>
        <p:spPr>
          <a:xfrm>
            <a:off x="6960119" y="93762"/>
            <a:ext cx="768402" cy="831480"/>
          </a:xfrm>
          <a:prstGeom prst="rect">
            <a:avLst/>
          </a:prstGeom>
          <a:ln w="12700">
            <a:miter lim="400000"/>
          </a:ln>
        </p:spPr>
      </p:pic>
      <p:pic>
        <p:nvPicPr>
          <p:cNvPr id="227" name="Screen Shot 2020-06-06 at 16.43.57.png" descr="Screen Shot 2020-06-06 at 16.43.57.png"/>
          <p:cNvPicPr>
            <a:picLocks noChangeAspect="1"/>
          </p:cNvPicPr>
          <p:nvPr/>
        </p:nvPicPr>
        <p:blipFill>
          <a:blip r:embed="rId4"/>
          <a:stretch>
            <a:fillRect/>
          </a:stretch>
        </p:blipFill>
        <p:spPr>
          <a:xfrm>
            <a:off x="7714398" y="93762"/>
            <a:ext cx="1177930" cy="831480"/>
          </a:xfrm>
          <a:prstGeom prst="rect">
            <a:avLst/>
          </a:prstGeom>
          <a:ln w="12700">
            <a:miter lim="400000"/>
          </a:ln>
        </p:spPr>
      </p:pic>
      <p:pic>
        <p:nvPicPr>
          <p:cNvPr id="228" name="Screen Shot 2020-06-06 at 16.44.15.png" descr="Screen Shot 2020-06-06 at 16.44.15.png"/>
          <p:cNvPicPr>
            <a:picLocks noChangeAspect="1"/>
          </p:cNvPicPr>
          <p:nvPr/>
        </p:nvPicPr>
        <p:blipFill>
          <a:blip r:embed="rId5"/>
          <a:stretch>
            <a:fillRect/>
          </a:stretch>
        </p:blipFill>
        <p:spPr>
          <a:xfrm>
            <a:off x="8850316" y="93762"/>
            <a:ext cx="800685" cy="831480"/>
          </a:xfrm>
          <a:prstGeom prst="rect">
            <a:avLst/>
          </a:prstGeom>
          <a:ln w="12700">
            <a:miter lim="400000"/>
          </a:ln>
        </p:spPr>
      </p:pic>
      <p:pic>
        <p:nvPicPr>
          <p:cNvPr id="229" name="Screen Shot 2020-06-06 at 16.43.50.png" descr="Screen Shot 2020-06-06 at 16.43.50.png"/>
          <p:cNvPicPr>
            <a:picLocks noChangeAspect="1"/>
          </p:cNvPicPr>
          <p:nvPr/>
        </p:nvPicPr>
        <p:blipFill>
          <a:blip r:embed="rId6"/>
          <a:stretch>
            <a:fillRect/>
          </a:stretch>
        </p:blipFill>
        <p:spPr>
          <a:xfrm>
            <a:off x="9644455" y="93762"/>
            <a:ext cx="901254" cy="831480"/>
          </a:xfrm>
          <a:prstGeom prst="rect">
            <a:avLst/>
          </a:prstGeom>
          <a:ln w="12700">
            <a:miter lim="400000"/>
          </a:ln>
        </p:spPr>
      </p:pic>
      <p:sp>
        <p:nvSpPr>
          <p:cNvPr id="230" name="Begin to analyse your data:…"/>
          <p:cNvSpPr txBox="1"/>
          <p:nvPr/>
        </p:nvSpPr>
        <p:spPr>
          <a:xfrm>
            <a:off x="1622698" y="1403544"/>
            <a:ext cx="8946605" cy="526535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3000" b="0">
                <a:solidFill>
                  <a:srgbClr val="212121"/>
                </a:solidFill>
                <a:latin typeface="Century Gothic"/>
                <a:ea typeface="Century Gothic"/>
                <a:cs typeface="Century Gothic"/>
                <a:sym typeface="Century Gothic"/>
              </a:defRPr>
            </a:pPr>
            <a:r>
              <a:rPr sz="2109" b="1"/>
              <a:t>Begin to analyse your data:</a:t>
            </a:r>
          </a:p>
          <a:p>
            <a:pPr defTabSz="321457">
              <a:defRPr sz="3000" b="0">
                <a:solidFill>
                  <a:srgbClr val="212121"/>
                </a:solidFill>
                <a:latin typeface="Century Gothic"/>
                <a:ea typeface="Century Gothic"/>
                <a:cs typeface="Century Gothic"/>
                <a:sym typeface="Century Gothic"/>
              </a:defRPr>
            </a:pPr>
            <a:endParaRPr sz="2109" b="1"/>
          </a:p>
          <a:p>
            <a:pPr marL="341827" indent="-341827" defTabSz="321457">
              <a:buSzPct val="145000"/>
              <a:buChar char="•"/>
              <a:defRPr sz="3000" b="0">
                <a:solidFill>
                  <a:srgbClr val="212121"/>
                </a:solidFill>
                <a:latin typeface="Century Gothic"/>
                <a:ea typeface="Century Gothic"/>
                <a:cs typeface="Century Gothic"/>
                <a:sym typeface="Century Gothic"/>
              </a:defRPr>
            </a:pPr>
            <a:r>
              <a:rPr sz="2109"/>
              <a:t>Which personality trait did you score the highest?</a:t>
            </a:r>
          </a:p>
          <a:p>
            <a:pPr marL="341827" indent="-341827" defTabSz="321457">
              <a:buSzPct val="145000"/>
              <a:buChar char="•"/>
              <a:defRPr sz="3000" b="0">
                <a:solidFill>
                  <a:srgbClr val="212121"/>
                </a:solidFill>
                <a:latin typeface="Century Gothic"/>
                <a:ea typeface="Century Gothic"/>
                <a:cs typeface="Century Gothic"/>
                <a:sym typeface="Century Gothic"/>
              </a:defRPr>
            </a:pPr>
            <a:r>
              <a:rPr sz="2109"/>
              <a:t>Which personality trait did you score lowest?</a:t>
            </a:r>
          </a:p>
          <a:p>
            <a:pPr defTabSz="321457">
              <a:defRPr sz="3000" b="0">
                <a:solidFill>
                  <a:srgbClr val="212121"/>
                </a:solidFill>
                <a:latin typeface="Century Gothic"/>
                <a:ea typeface="Century Gothic"/>
                <a:cs typeface="Century Gothic"/>
                <a:sym typeface="Century Gothic"/>
              </a:defRPr>
            </a:pPr>
            <a:endParaRPr sz="2109"/>
          </a:p>
          <a:p>
            <a:pPr marL="341827" indent="-341827" defTabSz="321457">
              <a:buSzPct val="145000"/>
              <a:buChar char="•"/>
              <a:defRPr sz="3000" b="0">
                <a:solidFill>
                  <a:srgbClr val="212121"/>
                </a:solidFill>
                <a:latin typeface="Century Gothic"/>
                <a:ea typeface="Century Gothic"/>
                <a:cs typeface="Century Gothic"/>
                <a:sym typeface="Century Gothic"/>
              </a:defRPr>
            </a:pPr>
            <a:r>
              <a:rPr sz="2109"/>
              <a:t>Which music style did you score the highest?</a:t>
            </a:r>
          </a:p>
          <a:p>
            <a:pPr defTabSz="321457">
              <a:defRPr sz="3000" b="0">
                <a:solidFill>
                  <a:srgbClr val="212121"/>
                </a:solidFill>
                <a:latin typeface="Century Gothic"/>
                <a:ea typeface="Century Gothic"/>
                <a:cs typeface="Century Gothic"/>
                <a:sym typeface="Century Gothic"/>
              </a:defRPr>
            </a:pPr>
            <a:endParaRPr sz="2109"/>
          </a:p>
          <a:p>
            <a:pPr marL="341827" indent="-341827" defTabSz="321457">
              <a:buSzPct val="145000"/>
              <a:buChar char="•"/>
              <a:defRPr sz="3000" b="0">
                <a:solidFill>
                  <a:srgbClr val="212121"/>
                </a:solidFill>
                <a:latin typeface="Century Gothic"/>
                <a:ea typeface="Century Gothic"/>
                <a:cs typeface="Century Gothic"/>
                <a:sym typeface="Century Gothic"/>
              </a:defRPr>
            </a:pPr>
            <a:r>
              <a:rPr sz="2109"/>
              <a:t>Look back at the original study’s findings about the link between your preferred music style and the participants’ personality traits.</a:t>
            </a:r>
          </a:p>
          <a:p>
            <a:pPr defTabSz="321457">
              <a:defRPr sz="3000" b="0">
                <a:solidFill>
                  <a:srgbClr val="212121"/>
                </a:solidFill>
                <a:latin typeface="Century Gothic"/>
                <a:ea typeface="Century Gothic"/>
                <a:cs typeface="Century Gothic"/>
                <a:sym typeface="Century Gothic"/>
              </a:defRPr>
            </a:pPr>
            <a:endParaRPr sz="2109"/>
          </a:p>
          <a:p>
            <a:pPr marL="341827" indent="-341827" defTabSz="321457">
              <a:buSzPct val="145000"/>
              <a:buChar char="•"/>
              <a:defRPr sz="3000" b="0">
                <a:solidFill>
                  <a:srgbClr val="212121"/>
                </a:solidFill>
                <a:latin typeface="Century Gothic"/>
                <a:ea typeface="Century Gothic"/>
                <a:cs typeface="Century Gothic"/>
                <a:sym typeface="Century Gothic"/>
              </a:defRPr>
            </a:pPr>
            <a:r>
              <a:rPr sz="2109"/>
              <a:t>Do you have similar personality traits (you may need to look back at the sub-categories of the ‘Big 5’ personality traits)?                     </a:t>
            </a:r>
            <a:r>
              <a:rPr sz="2109" i="1"/>
              <a:t>If you do, you have made the original findings more ‘reliable’ (or scientifically credible, as they are less likely to have occurred by chance)!</a:t>
            </a:r>
          </a:p>
          <a:p>
            <a:pPr defTabSz="321457">
              <a:defRPr sz="3000" b="0">
                <a:solidFill>
                  <a:srgbClr val="212121"/>
                </a:solidFill>
                <a:latin typeface="Century Gothic"/>
                <a:ea typeface="Century Gothic"/>
                <a:cs typeface="Century Gothic"/>
                <a:sym typeface="Century Gothic"/>
              </a:defRPr>
            </a:pPr>
            <a:endParaRPr sz="2109" i="1"/>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 name="Text"/>
          <p:cNvSpPr txBox="1"/>
          <p:nvPr/>
        </p:nvSpPr>
        <p:spPr>
          <a:xfrm>
            <a:off x="6026027" y="3295534"/>
            <a:ext cx="104196"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r>
              <a:rPr sz="1266"/>
              <a:t> </a:t>
            </a:r>
          </a:p>
        </p:txBody>
      </p:sp>
      <p:sp>
        <p:nvSpPr>
          <p:cNvPr id="233" name="STEP 5:"/>
          <p:cNvSpPr txBox="1"/>
          <p:nvPr/>
        </p:nvSpPr>
        <p:spPr>
          <a:xfrm>
            <a:off x="1628540" y="267833"/>
            <a:ext cx="1154163" cy="48333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3800">
                <a:solidFill>
                  <a:srgbClr val="212121"/>
                </a:solidFill>
                <a:latin typeface="Century Gothic"/>
                <a:ea typeface="Century Gothic"/>
                <a:cs typeface="Century Gothic"/>
                <a:sym typeface="Century Gothic"/>
              </a:defRPr>
            </a:lvl1pPr>
          </a:lstStyle>
          <a:p>
            <a:r>
              <a:rPr sz="2672"/>
              <a:t>STEP 5:</a:t>
            </a:r>
          </a:p>
        </p:txBody>
      </p:sp>
      <p:sp>
        <p:nvSpPr>
          <p:cNvPr id="234" name="Challenge yourself! Further questions to consider……"/>
          <p:cNvSpPr txBox="1"/>
          <p:nvPr/>
        </p:nvSpPr>
        <p:spPr>
          <a:xfrm>
            <a:off x="726759" y="1237532"/>
            <a:ext cx="10806928" cy="552670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a:defRPr sz="2800">
                <a:solidFill>
                  <a:srgbClr val="212121"/>
                </a:solidFill>
                <a:latin typeface="Century Gothic"/>
                <a:ea typeface="Century Gothic"/>
                <a:cs typeface="Century Gothic"/>
                <a:sym typeface="Century Gothic"/>
              </a:defRPr>
            </a:pPr>
            <a:r>
              <a:rPr sz="1969" dirty="0"/>
              <a:t>Challenge yourself! Further questions to consider…</a:t>
            </a:r>
          </a:p>
          <a:p>
            <a:pPr defTabSz="321457">
              <a:defRPr sz="2800" b="0">
                <a:solidFill>
                  <a:srgbClr val="212121"/>
                </a:solidFill>
                <a:latin typeface="Century Gothic"/>
                <a:ea typeface="Century Gothic"/>
                <a:cs typeface="Century Gothic"/>
                <a:sym typeface="Century Gothic"/>
              </a:defRPr>
            </a:pPr>
            <a:endParaRPr sz="1969" b="1" dirty="0"/>
          </a:p>
          <a:p>
            <a:pPr defTabSz="321457">
              <a:defRPr sz="2800" b="0">
                <a:solidFill>
                  <a:srgbClr val="212121"/>
                </a:solidFill>
                <a:latin typeface="Century Gothic"/>
                <a:ea typeface="Century Gothic"/>
                <a:cs typeface="Century Gothic"/>
                <a:sym typeface="Century Gothic"/>
              </a:defRPr>
            </a:pPr>
            <a:r>
              <a:rPr sz="1969" dirty="0"/>
              <a:t>1. Do personality traits influence music taste or does music influence your personality, if at all?</a:t>
            </a:r>
          </a:p>
          <a:p>
            <a:pPr defTabSz="321457">
              <a:defRPr sz="2800" b="0">
                <a:solidFill>
                  <a:srgbClr val="212121"/>
                </a:solidFill>
                <a:latin typeface="Century Gothic"/>
                <a:ea typeface="Century Gothic"/>
                <a:cs typeface="Century Gothic"/>
                <a:sym typeface="Century Gothic"/>
              </a:defRPr>
            </a:pPr>
            <a:endParaRPr sz="1969" dirty="0"/>
          </a:p>
          <a:p>
            <a:pPr defTabSz="321457">
              <a:defRPr sz="2800" b="0">
                <a:solidFill>
                  <a:srgbClr val="212121"/>
                </a:solidFill>
                <a:latin typeface="Century Gothic"/>
                <a:ea typeface="Century Gothic"/>
                <a:cs typeface="Century Gothic"/>
                <a:sym typeface="Century Gothic"/>
              </a:defRPr>
            </a:pPr>
            <a:r>
              <a:rPr sz="1969" dirty="0"/>
              <a:t>2. What does the phrase ‘correlation is not causation’ mean? (Google it!)</a:t>
            </a:r>
          </a:p>
          <a:p>
            <a:pPr defTabSz="321457">
              <a:defRPr sz="2800" b="0">
                <a:solidFill>
                  <a:srgbClr val="212121"/>
                </a:solidFill>
                <a:latin typeface="Century Gothic"/>
                <a:ea typeface="Century Gothic"/>
                <a:cs typeface="Century Gothic"/>
                <a:sym typeface="Century Gothic"/>
              </a:defRPr>
            </a:pPr>
            <a:endParaRPr sz="1969" dirty="0"/>
          </a:p>
          <a:p>
            <a:pPr defTabSz="321457">
              <a:defRPr sz="2800" b="0">
                <a:solidFill>
                  <a:srgbClr val="212121"/>
                </a:solidFill>
                <a:latin typeface="Century Gothic"/>
                <a:ea typeface="Century Gothic"/>
                <a:cs typeface="Century Gothic"/>
                <a:sym typeface="Century Gothic"/>
              </a:defRPr>
            </a:pPr>
            <a:r>
              <a:rPr sz="1969" dirty="0"/>
              <a:t>3. What ‘third variables’ can you think of (e.g. living in certain regions of the country, are you more likely to adopt certain musical tastes, and therefore is it actually the community you live in which is more likely to influence your personality traits, and not the music you listen to?) </a:t>
            </a:r>
          </a:p>
          <a:p>
            <a:pPr defTabSz="321457">
              <a:defRPr sz="2800" b="0">
                <a:solidFill>
                  <a:srgbClr val="212121"/>
                </a:solidFill>
                <a:latin typeface="Century Gothic"/>
                <a:ea typeface="Century Gothic"/>
                <a:cs typeface="Century Gothic"/>
                <a:sym typeface="Century Gothic"/>
              </a:defRPr>
            </a:pPr>
            <a:endParaRPr sz="1969" dirty="0"/>
          </a:p>
          <a:p>
            <a:pPr defTabSz="321457">
              <a:defRPr sz="2800" b="0">
                <a:solidFill>
                  <a:srgbClr val="212121"/>
                </a:solidFill>
                <a:latin typeface="Century Gothic"/>
                <a:ea typeface="Century Gothic"/>
                <a:cs typeface="Century Gothic"/>
                <a:sym typeface="Century Gothic"/>
              </a:defRPr>
            </a:pPr>
            <a:r>
              <a:rPr sz="1969" dirty="0"/>
              <a:t>4. If you were to plot your data on a graph, what type of graph would you choose and how would you do it?</a:t>
            </a:r>
          </a:p>
          <a:p>
            <a:pPr defTabSz="321457">
              <a:defRPr sz="2800" b="0">
                <a:solidFill>
                  <a:srgbClr val="212121"/>
                </a:solidFill>
                <a:latin typeface="Century Gothic"/>
                <a:ea typeface="Century Gothic"/>
                <a:cs typeface="Century Gothic"/>
                <a:sym typeface="Century Gothic"/>
              </a:defRPr>
            </a:pPr>
            <a:endParaRPr sz="1969" dirty="0"/>
          </a:p>
          <a:p>
            <a:pPr defTabSz="321457">
              <a:defRPr sz="2800" b="0">
                <a:solidFill>
                  <a:srgbClr val="212121"/>
                </a:solidFill>
                <a:latin typeface="Century Gothic"/>
                <a:ea typeface="Century Gothic"/>
                <a:cs typeface="Century Gothic"/>
                <a:sym typeface="Century Gothic"/>
              </a:defRPr>
            </a:pPr>
            <a:r>
              <a:rPr sz="1969" dirty="0"/>
              <a:t>5. If you were to further this area of research, what would you investigate and how might you do it?</a:t>
            </a:r>
          </a:p>
          <a:p>
            <a:pPr defTabSz="321457">
              <a:defRPr sz="2800" b="0">
                <a:solidFill>
                  <a:srgbClr val="212121"/>
                </a:solidFill>
                <a:latin typeface="Century Gothic"/>
                <a:ea typeface="Century Gothic"/>
                <a:cs typeface="Century Gothic"/>
                <a:sym typeface="Century Gothic"/>
              </a:defRPr>
            </a:pPr>
            <a:endParaRPr sz="1969" dirty="0"/>
          </a:p>
        </p:txBody>
      </p:sp>
      <p:pic>
        <p:nvPicPr>
          <p:cNvPr id="235" name="Screen Shot 2020-06-06 at 16.44.05.png" descr="Screen Shot 2020-06-06 at 16.44.05.png"/>
          <p:cNvPicPr>
            <a:picLocks noChangeAspect="1"/>
          </p:cNvPicPr>
          <p:nvPr/>
        </p:nvPicPr>
        <p:blipFill>
          <a:blip r:embed="rId2"/>
          <a:stretch>
            <a:fillRect/>
          </a:stretch>
        </p:blipFill>
        <p:spPr>
          <a:xfrm>
            <a:off x="6021838" y="93762"/>
            <a:ext cx="940433" cy="831480"/>
          </a:xfrm>
          <a:prstGeom prst="rect">
            <a:avLst/>
          </a:prstGeom>
          <a:ln w="12700">
            <a:miter lim="400000"/>
          </a:ln>
        </p:spPr>
      </p:pic>
      <p:pic>
        <p:nvPicPr>
          <p:cNvPr id="236" name="Screen Shot 2020-06-06 at 16.44.11.png" descr="Screen Shot 2020-06-06 at 16.44.11.png"/>
          <p:cNvPicPr>
            <a:picLocks noChangeAspect="1"/>
          </p:cNvPicPr>
          <p:nvPr/>
        </p:nvPicPr>
        <p:blipFill>
          <a:blip r:embed="rId3"/>
          <a:stretch>
            <a:fillRect/>
          </a:stretch>
        </p:blipFill>
        <p:spPr>
          <a:xfrm>
            <a:off x="6960119" y="93762"/>
            <a:ext cx="768402" cy="831480"/>
          </a:xfrm>
          <a:prstGeom prst="rect">
            <a:avLst/>
          </a:prstGeom>
          <a:ln w="12700">
            <a:miter lim="400000"/>
          </a:ln>
        </p:spPr>
      </p:pic>
      <p:pic>
        <p:nvPicPr>
          <p:cNvPr id="237" name="Screen Shot 2020-06-06 at 16.43.57.png" descr="Screen Shot 2020-06-06 at 16.43.57.png"/>
          <p:cNvPicPr>
            <a:picLocks noChangeAspect="1"/>
          </p:cNvPicPr>
          <p:nvPr/>
        </p:nvPicPr>
        <p:blipFill>
          <a:blip r:embed="rId4"/>
          <a:stretch>
            <a:fillRect/>
          </a:stretch>
        </p:blipFill>
        <p:spPr>
          <a:xfrm>
            <a:off x="7714398" y="93762"/>
            <a:ext cx="1177930" cy="831480"/>
          </a:xfrm>
          <a:prstGeom prst="rect">
            <a:avLst/>
          </a:prstGeom>
          <a:ln w="12700">
            <a:miter lim="400000"/>
          </a:ln>
        </p:spPr>
      </p:pic>
      <p:pic>
        <p:nvPicPr>
          <p:cNvPr id="238" name="Screen Shot 2020-06-06 at 16.44.15.png" descr="Screen Shot 2020-06-06 at 16.44.15.png"/>
          <p:cNvPicPr>
            <a:picLocks noChangeAspect="1"/>
          </p:cNvPicPr>
          <p:nvPr/>
        </p:nvPicPr>
        <p:blipFill>
          <a:blip r:embed="rId5"/>
          <a:stretch>
            <a:fillRect/>
          </a:stretch>
        </p:blipFill>
        <p:spPr>
          <a:xfrm>
            <a:off x="8850316" y="93762"/>
            <a:ext cx="800685" cy="831480"/>
          </a:xfrm>
          <a:prstGeom prst="rect">
            <a:avLst/>
          </a:prstGeom>
          <a:ln w="12700">
            <a:miter lim="400000"/>
          </a:ln>
        </p:spPr>
      </p:pic>
      <p:pic>
        <p:nvPicPr>
          <p:cNvPr id="239" name="Screen Shot 2020-06-06 at 16.43.50.png" descr="Screen Shot 2020-06-06 at 16.43.50.png"/>
          <p:cNvPicPr>
            <a:picLocks noChangeAspect="1"/>
          </p:cNvPicPr>
          <p:nvPr/>
        </p:nvPicPr>
        <p:blipFill>
          <a:blip r:embed="rId6"/>
          <a:stretch>
            <a:fillRect/>
          </a:stretch>
        </p:blipFill>
        <p:spPr>
          <a:xfrm>
            <a:off x="9644455" y="93762"/>
            <a:ext cx="901254" cy="831480"/>
          </a:xfrm>
          <a:prstGeom prst="rect">
            <a:avLst/>
          </a:prstGeom>
          <a:ln w="12700">
            <a:miter lim="400000"/>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 name="Congratulations!…"/>
          <p:cNvSpPr txBox="1"/>
          <p:nvPr/>
        </p:nvSpPr>
        <p:spPr>
          <a:xfrm>
            <a:off x="1823262" y="2581365"/>
            <a:ext cx="8625759" cy="169527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5000">
                <a:solidFill>
                  <a:srgbClr val="212121"/>
                </a:solidFill>
                <a:latin typeface="Century Gothic"/>
                <a:ea typeface="Century Gothic"/>
                <a:cs typeface="Century Gothic"/>
                <a:sym typeface="Century Gothic"/>
              </a:defRPr>
            </a:pPr>
            <a:r>
              <a:rPr sz="3516"/>
              <a:t>Congratulations!</a:t>
            </a:r>
          </a:p>
          <a:p>
            <a:pPr defTabSz="321457">
              <a:defRPr sz="5000">
                <a:solidFill>
                  <a:srgbClr val="212121"/>
                </a:solidFill>
                <a:latin typeface="Century Gothic"/>
                <a:ea typeface="Century Gothic"/>
                <a:cs typeface="Century Gothic"/>
                <a:sym typeface="Century Gothic"/>
              </a:defRPr>
            </a:pPr>
            <a:endParaRPr sz="3516"/>
          </a:p>
          <a:p>
            <a:pPr defTabSz="321457">
              <a:defRPr sz="5000">
                <a:solidFill>
                  <a:srgbClr val="212121"/>
                </a:solidFill>
                <a:latin typeface="Century Gothic"/>
                <a:ea typeface="Century Gothic"/>
                <a:cs typeface="Century Gothic"/>
                <a:sym typeface="Century Gothic"/>
              </a:defRPr>
            </a:pPr>
            <a:r>
              <a:rPr sz="3516"/>
              <a:t>You are now a budding psychologist :) </a:t>
            </a:r>
          </a:p>
        </p:txBody>
      </p:sp>
      <p:pic>
        <p:nvPicPr>
          <p:cNvPr id="242" name="Image" descr="Image"/>
          <p:cNvPicPr>
            <a:picLocks noChangeAspect="1"/>
          </p:cNvPicPr>
          <p:nvPr/>
        </p:nvPicPr>
        <p:blipFill>
          <a:blip r:embed="rId2">
            <a:alphaModFix amt="29938"/>
          </a:blip>
          <a:stretch>
            <a:fillRect/>
          </a:stretch>
        </p:blipFill>
        <p:spPr>
          <a:xfrm>
            <a:off x="1524000" y="0"/>
            <a:ext cx="9144000" cy="6858000"/>
          </a:xfrm>
          <a:prstGeom prst="rect">
            <a:avLst/>
          </a:prstGeom>
          <a:ln w="12700">
            <a:miter lim="400000"/>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841248" y="548640"/>
            <a:ext cx="3419540" cy="5431536"/>
          </a:xfrm>
        </p:spPr>
        <p:txBody>
          <a:bodyPr>
            <a:normAutofit/>
          </a:bodyPr>
          <a:lstStyle/>
          <a:p>
            <a:r>
              <a:rPr lang="en-GB" sz="6000" dirty="0">
                <a:highlight>
                  <a:srgbClr val="FFFF00"/>
                </a:highlight>
              </a:rPr>
              <a:t>Questions?</a:t>
            </a:r>
          </a:p>
        </p:txBody>
      </p:sp>
      <p:sp>
        <p:nvSpPr>
          <p:cNvPr id="16" name="Rectangle 6">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A958F2-99A6-41DD-9F57-4B6998881D5C}"/>
              </a:ext>
            </a:extLst>
          </p:cNvPr>
          <p:cNvSpPr>
            <a:spLocks noGrp="1"/>
          </p:cNvSpPr>
          <p:nvPr>
            <p:ph idx="1"/>
          </p:nvPr>
        </p:nvSpPr>
        <p:spPr>
          <a:xfrm>
            <a:off x="5298595" y="552091"/>
            <a:ext cx="6052158" cy="5431536"/>
          </a:xfrm>
        </p:spPr>
        <p:txBody>
          <a:bodyPr anchor="ctr">
            <a:normAutofit/>
          </a:bodyPr>
          <a:lstStyle/>
          <a:p>
            <a:pPr marL="0" indent="0">
              <a:buNone/>
            </a:pPr>
            <a:r>
              <a:rPr lang="en-GB" dirty="0">
                <a:latin typeface="Consolas" panose="020B0609020204030204" pitchFamily="49" charset="0"/>
              </a:rPr>
              <a:t>If you have any questions or would like any further information about the Psychology A level course you can email Xaverian College’s admission team or the Curriculum Leader for Psychology – </a:t>
            </a:r>
            <a:r>
              <a:rPr lang="en-GB" dirty="0">
                <a:latin typeface="Consolas" panose="020B0609020204030204" pitchFamily="49" charset="0"/>
                <a:hlinkClick r:id="rId2"/>
              </a:rPr>
              <a:t>c.Bradshaw-smith@xaverian.ac.uk</a:t>
            </a:r>
            <a:r>
              <a:rPr lang="en-GB" dirty="0">
                <a:latin typeface="Consolas" panose="020B0609020204030204" pitchFamily="49" charset="0"/>
              </a:rPr>
              <a:t> </a:t>
            </a:r>
            <a:r>
              <a:rPr lang="en-GB" dirty="0">
                <a:latin typeface="Consolas" panose="020B0609020204030204" pitchFamily="49" charset="0"/>
                <a:sym typeface="Wingdings" panose="05000000000000000000" pitchFamily="2" charset="2"/>
              </a:rPr>
              <a:t></a:t>
            </a:r>
            <a:endParaRPr lang="en-GB" dirty="0">
              <a:latin typeface="Consolas" panose="020B0609020204030204" pitchFamily="49" charset="0"/>
            </a:endParaRPr>
          </a:p>
        </p:txBody>
      </p:sp>
    </p:spTree>
    <p:extLst>
      <p:ext uri="{BB962C8B-B14F-4D97-AF65-F5344CB8AC3E}">
        <p14:creationId xmlns:p14="http://schemas.microsoft.com/office/powerpoint/2010/main" val="253097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B831B6F-405A-4B47-B9BB-5CA88F2858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pPr>
              <a:lnSpc>
                <a:spcPct val="90000"/>
              </a:lnSpc>
            </a:pPr>
            <a:r>
              <a:rPr lang="en-US" sz="4800"/>
              <a:t>TRY OUT THE ACTIVITY BELOW</a:t>
            </a:r>
          </a:p>
        </p:txBody>
      </p:sp>
      <p:sp>
        <p:nvSpPr>
          <p:cNvPr id="27" name="Rectangle 6">
            <a:extLst>
              <a:ext uri="{FF2B5EF4-FFF2-40B4-BE49-F238E27FC236}">
                <a16:creationId xmlns:a16="http://schemas.microsoft.com/office/drawing/2014/main" id="{3CE8AF5E-D374-4CF1-90CC-35CF73B81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E7058"/>
          </a:solidFill>
          <a:ln w="38100" cap="rnd">
            <a:solidFill>
              <a:srgbClr val="CE7058"/>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9E1CB-C891-4EB8-95D0-B5E2B8629AC8}"/>
              </a:ext>
            </a:extLst>
          </p:cNvPr>
          <p:cNvSpPr/>
          <p:nvPr/>
        </p:nvSpPr>
        <p:spPr>
          <a:xfrm>
            <a:off x="6739128" y="2664886"/>
            <a:ext cx="4818888" cy="3550789"/>
          </a:xfrm>
          <a:prstGeom prst="rect">
            <a:avLst/>
          </a:prstGeom>
        </p:spPr>
        <p:txBody>
          <a:bodyPr vert="horz" lIns="91440" tIns="45720" rIns="91440" bIns="45720" rtlCol="0" anchor="t">
            <a:normAutofit fontScale="92500" lnSpcReduction="10000"/>
          </a:bodyPr>
          <a:lstStyle/>
          <a:p>
            <a:pPr>
              <a:spcAft>
                <a:spcPts val="600"/>
              </a:spcAft>
            </a:pPr>
            <a:r>
              <a:rPr lang="en-US" sz="1700" b="1" u="sng" dirty="0">
                <a:highlight>
                  <a:srgbClr val="FFFF00"/>
                </a:highlight>
                <a:latin typeface="Consolas" panose="020B0609020204030204" pitchFamily="49" charset="0"/>
              </a:rPr>
              <a:t>Activity – 5 minutes </a:t>
            </a:r>
          </a:p>
          <a:p>
            <a:pPr indent="-228600">
              <a:spcAft>
                <a:spcPts val="600"/>
              </a:spcAft>
              <a:buFont typeface="Arial" panose="020B0604020202020204" pitchFamily="34" charset="0"/>
              <a:buChar char="•"/>
            </a:pPr>
            <a:r>
              <a:rPr lang="en-US" sz="1700" dirty="0">
                <a:latin typeface="Consolas" panose="020B0609020204030204" pitchFamily="49" charset="0"/>
              </a:rPr>
              <a:t>In the photograph you can see David and Victoria Beckham - just two people in a romantic relationship with each other.</a:t>
            </a:r>
          </a:p>
          <a:p>
            <a:pPr>
              <a:spcAft>
                <a:spcPts val="600"/>
              </a:spcAft>
            </a:pPr>
            <a:endParaRPr lang="en-US" sz="1700" dirty="0">
              <a:latin typeface="Consolas" panose="020B0609020204030204" pitchFamily="49" charset="0"/>
            </a:endParaRPr>
          </a:p>
          <a:p>
            <a:pPr indent="-228600">
              <a:spcAft>
                <a:spcPts val="600"/>
              </a:spcAft>
              <a:buFont typeface="Arial" panose="020B0604020202020204" pitchFamily="34" charset="0"/>
              <a:buChar char="•"/>
            </a:pPr>
            <a:r>
              <a:rPr lang="en-US" sz="1700" dirty="0">
                <a:latin typeface="Consolas" panose="020B0609020204030204" pitchFamily="49" charset="0"/>
              </a:rPr>
              <a:t>Can you explain, in general, what it is that makes people attracted to each other and form romantic relationships? </a:t>
            </a:r>
          </a:p>
          <a:p>
            <a:pPr indent="-228600">
              <a:spcAft>
                <a:spcPts val="600"/>
              </a:spcAft>
              <a:buFont typeface="Arial" panose="020B0604020202020204" pitchFamily="34" charset="0"/>
              <a:buChar char="•"/>
            </a:pPr>
            <a:endParaRPr lang="en-US" sz="1700" dirty="0">
              <a:latin typeface="Consolas" panose="020B0609020204030204" pitchFamily="49" charset="0"/>
            </a:endParaRPr>
          </a:p>
          <a:p>
            <a:pPr indent="-228600">
              <a:spcAft>
                <a:spcPts val="600"/>
              </a:spcAft>
              <a:buFont typeface="Arial" panose="020B0604020202020204" pitchFamily="34" charset="0"/>
              <a:buChar char="•"/>
            </a:pPr>
            <a:r>
              <a:rPr lang="en-US" sz="1700" dirty="0">
                <a:latin typeface="Consolas" panose="020B0609020204030204" pitchFamily="49" charset="0"/>
              </a:rPr>
              <a:t> You can give as many explanations as you want, even some that you don't agree with but think other people might come up with.</a:t>
            </a:r>
          </a:p>
        </p:txBody>
      </p:sp>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070477C5-0410-4E4F-97A1-F84C2465C187}"/>
                  </a:ext>
                  <a:ext uri="{C183D7F6-B498-43B3-948B-1728B52AA6E4}">
                    <adec:decorative xmlns=""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9" name="Ink 2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6418237" y="1956150"/>
                <a:ext cx="36000" cy="32709"/>
              </a:xfrm>
              <a:prstGeom prst="rect">
                <a:avLst/>
              </a:prstGeom>
            </p:spPr>
          </p:pic>
        </mc:Fallback>
      </mc:AlternateContent>
      <p:pic>
        <p:nvPicPr>
          <p:cNvPr id="8" name="Picture 7" descr="A couple of people posing for the camera&#10;&#10;Description automatically generated">
            <a:extLst>
              <a:ext uri="{FF2B5EF4-FFF2-40B4-BE49-F238E27FC236}">
                <a16:creationId xmlns:a16="http://schemas.microsoft.com/office/drawing/2014/main" id="{3995EC02-133F-4E8F-91AA-3E7538386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36" y="1798133"/>
            <a:ext cx="5458968" cy="3261733"/>
          </a:xfrm>
          <a:prstGeom prst="rect">
            <a:avLst/>
          </a:prstGeom>
        </p:spPr>
      </p:pic>
      <p:pic>
        <p:nvPicPr>
          <p:cNvPr id="3" name="Audio 2">
            <a:hlinkClick r:id="" action="ppaction://media"/>
            <a:extLst>
              <a:ext uri="{FF2B5EF4-FFF2-40B4-BE49-F238E27FC236}">
                <a16:creationId xmlns:a16="http://schemas.microsoft.com/office/drawing/2014/main" id="{5726DD66-4FC5-4DEB-A8FD-1032937B37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951575"/>
      </p:ext>
    </p:extLst>
  </p:cSld>
  <p:clrMapOvr>
    <a:masterClrMapping/>
  </p:clrMapOvr>
  <mc:AlternateContent xmlns:mc="http://schemas.openxmlformats.org/markup-compatibility/2006" xmlns:p14="http://schemas.microsoft.com/office/powerpoint/2010/main">
    <mc:Choice Requires="p14">
      <p:transition spd="slow" p14:dur="2000" advTm="76238"/>
    </mc:Choice>
    <mc:Fallback xmlns="">
      <p:transition spd="slow" advTm="7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FEC81-50B9-4EEA-979E-1EB8CA42F483}"/>
              </a:ext>
            </a:extLst>
          </p:cNvPr>
          <p:cNvSpPr>
            <a:spLocks noGrp="1"/>
          </p:cNvSpPr>
          <p:nvPr>
            <p:ph type="title"/>
          </p:nvPr>
        </p:nvSpPr>
        <p:spPr>
          <a:xfrm>
            <a:off x="572493" y="238539"/>
            <a:ext cx="11047013" cy="1434415"/>
          </a:xfrm>
        </p:spPr>
        <p:txBody>
          <a:bodyPr anchor="b">
            <a:normAutofit/>
          </a:bodyPr>
          <a:lstStyle/>
          <a:p>
            <a:r>
              <a:rPr lang="en-GB" sz="7200"/>
              <a:t>DISCUSSION</a:t>
            </a:r>
          </a:p>
        </p:txBody>
      </p:sp>
      <p:sp>
        <p:nvSpPr>
          <p:cNvPr id="12" name="Rectangle 6">
            <a:extLst>
              <a:ext uri="{FF2B5EF4-FFF2-40B4-BE49-F238E27FC236}">
                <a16:creationId xmlns:a16="http://schemas.microsoft.com/office/drawing/2014/main" id="{3CE8AF5E-D374-4CF1-90CC-35CF73B81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4F446"/>
          </a:solidFill>
          <a:ln w="38100" cap="rnd">
            <a:solidFill>
              <a:srgbClr val="F4F446"/>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 lamp&#10;&#10;Description automatically generated">
            <a:extLst>
              <a:ext uri="{FF2B5EF4-FFF2-40B4-BE49-F238E27FC236}">
                <a16:creationId xmlns:a16="http://schemas.microsoft.com/office/drawing/2014/main" id="{2BF5804F-5C93-4CBA-B113-A0766D223874}"/>
              </a:ext>
            </a:extLst>
          </p:cNvPr>
          <p:cNvPicPr>
            <a:picLocks noChangeAspect="1"/>
          </p:cNvPicPr>
          <p:nvPr/>
        </p:nvPicPr>
        <p:blipFill rotWithShape="1">
          <a:blip r:embed="rId4">
            <a:extLst>
              <a:ext uri="{28A0092B-C50C-407E-A947-70E740481C1C}">
                <a14:useLocalDpi xmlns:a14="http://schemas.microsoft.com/office/drawing/2010/main" val="0"/>
              </a:ext>
            </a:extLst>
          </a:blip>
          <a:srcRect l="5193" r="547"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92D0E05C-EEAB-4C0F-B835-B952516F1BCB}"/>
              </a:ext>
            </a:extLst>
          </p:cNvPr>
          <p:cNvSpPr>
            <a:spLocks noGrp="1"/>
          </p:cNvSpPr>
          <p:nvPr>
            <p:ph idx="1"/>
          </p:nvPr>
        </p:nvSpPr>
        <p:spPr>
          <a:xfrm>
            <a:off x="4516341" y="2071316"/>
            <a:ext cx="7300520" cy="4731820"/>
          </a:xfrm>
        </p:spPr>
        <p:txBody>
          <a:bodyPr anchor="t">
            <a:normAutofit/>
          </a:bodyPr>
          <a:lstStyle/>
          <a:p>
            <a:pPr marL="0" indent="0">
              <a:lnSpc>
                <a:spcPct val="100000"/>
              </a:lnSpc>
              <a:buNone/>
            </a:pPr>
            <a:r>
              <a:rPr lang="en-GB" sz="1100" dirty="0">
                <a:latin typeface="Consolas" panose="020B0609020204030204" pitchFamily="49" charset="0"/>
              </a:rPr>
              <a:t>There are lots of possible explanations for this. Have a look at the list below and compare it with yours. It doesn't matter if your responses are different, that only goes to show how complicated explaining behaviour is!</a:t>
            </a:r>
          </a:p>
          <a:p>
            <a:pPr marL="0" indent="0">
              <a:lnSpc>
                <a:spcPct val="100000"/>
              </a:lnSpc>
              <a:buNone/>
            </a:pPr>
            <a:endParaRPr lang="en-GB" sz="1100" dirty="0">
              <a:latin typeface="Consolas" panose="020B0609020204030204" pitchFamily="49" charset="0"/>
            </a:endParaRPr>
          </a:p>
          <a:p>
            <a:pPr>
              <a:lnSpc>
                <a:spcPct val="100000"/>
              </a:lnSpc>
            </a:pPr>
            <a:r>
              <a:rPr lang="en-GB" sz="1100" dirty="0">
                <a:highlight>
                  <a:srgbClr val="FFFF00"/>
                </a:highlight>
                <a:latin typeface="Consolas" panose="020B0609020204030204" pitchFamily="49" charset="0"/>
              </a:rPr>
              <a:t>It is because she is physically attractive and he has financial security (evolutionary theory claims explanation! Psychologists acknowledge this is an outdated view)</a:t>
            </a:r>
          </a:p>
          <a:p>
            <a:pPr>
              <a:lnSpc>
                <a:spcPct val="100000"/>
              </a:lnSpc>
            </a:pPr>
            <a:r>
              <a:rPr lang="en-GB" sz="1100" dirty="0">
                <a:highlight>
                  <a:srgbClr val="FFFF00"/>
                </a:highlight>
                <a:latin typeface="Consolas" panose="020B0609020204030204" pitchFamily="49" charset="0"/>
              </a:rPr>
              <a:t>It is because they have a similar attitude towards things like work and family?</a:t>
            </a:r>
          </a:p>
          <a:p>
            <a:pPr>
              <a:lnSpc>
                <a:spcPct val="100000"/>
              </a:lnSpc>
            </a:pPr>
            <a:r>
              <a:rPr lang="en-GB" sz="1100" dirty="0">
                <a:highlight>
                  <a:srgbClr val="FFFF00"/>
                </a:highlight>
                <a:latin typeface="Consolas" panose="020B0609020204030204" pitchFamily="49" charset="0"/>
              </a:rPr>
              <a:t>Right place, right time?  People tend to form relationships with people that they are around...same college, workplace, city?</a:t>
            </a:r>
          </a:p>
          <a:p>
            <a:pPr>
              <a:lnSpc>
                <a:spcPct val="100000"/>
              </a:lnSpc>
            </a:pPr>
            <a:r>
              <a:rPr lang="en-GB" sz="1100" dirty="0">
                <a:highlight>
                  <a:srgbClr val="FFFF00"/>
                </a:highlight>
                <a:latin typeface="Consolas" panose="020B0609020204030204" pitchFamily="49" charset="0"/>
              </a:rPr>
              <a:t>Is it because they are both as good looking as each other? </a:t>
            </a:r>
          </a:p>
          <a:p>
            <a:pPr>
              <a:lnSpc>
                <a:spcPct val="100000"/>
              </a:lnSpc>
            </a:pPr>
            <a:r>
              <a:rPr lang="en-GB" sz="1100" dirty="0">
                <a:highlight>
                  <a:srgbClr val="FFFF00"/>
                </a:highlight>
                <a:latin typeface="Consolas" panose="020B0609020204030204" pitchFamily="49" charset="0"/>
              </a:rPr>
              <a:t>Is it because they have invested in each other? In terms of time and children etc? </a:t>
            </a:r>
          </a:p>
          <a:p>
            <a:pPr>
              <a:lnSpc>
                <a:spcPct val="100000"/>
              </a:lnSpc>
            </a:pPr>
            <a:r>
              <a:rPr lang="en-GB" sz="1100" dirty="0">
                <a:highlight>
                  <a:srgbClr val="FFFF00"/>
                </a:highlight>
                <a:latin typeface="Consolas" panose="020B0609020204030204" pitchFamily="49" charset="0"/>
              </a:rPr>
              <a:t>Do the benefits of being in that relationship outweigh the costs of being apart? </a:t>
            </a:r>
          </a:p>
          <a:p>
            <a:pPr>
              <a:lnSpc>
                <a:spcPct val="100000"/>
              </a:lnSpc>
            </a:pPr>
            <a:r>
              <a:rPr lang="en-GB" sz="1100" dirty="0">
                <a:highlight>
                  <a:srgbClr val="FFFF00"/>
                </a:highlight>
                <a:latin typeface="Consolas" panose="020B0609020204030204" pitchFamily="49" charset="0"/>
              </a:rPr>
              <a:t>Does the relationship compare favourably to their past experiences? Or other romantic options?</a:t>
            </a:r>
          </a:p>
          <a:p>
            <a:pPr marL="0" indent="0">
              <a:lnSpc>
                <a:spcPct val="100000"/>
              </a:lnSpc>
              <a:buNone/>
            </a:pPr>
            <a:endParaRPr lang="en-GB" sz="1100" dirty="0">
              <a:latin typeface="Consolas" panose="020B0609020204030204" pitchFamily="49" charset="0"/>
            </a:endParaRPr>
          </a:p>
          <a:p>
            <a:pPr marL="0" indent="0" algn="ctr">
              <a:lnSpc>
                <a:spcPct val="100000"/>
              </a:lnSpc>
              <a:buNone/>
            </a:pPr>
            <a:r>
              <a:rPr lang="en-GB" sz="1100" b="1" dirty="0">
                <a:highlight>
                  <a:srgbClr val="00FFFF"/>
                </a:highlight>
                <a:latin typeface="Consolas" panose="020B0609020204030204" pitchFamily="49" charset="0"/>
              </a:rPr>
              <a:t>These are some of the theories we study in the Relationships topic </a:t>
            </a:r>
            <a:r>
              <a:rPr lang="en-GB" sz="1100" b="1" dirty="0">
                <a:highlight>
                  <a:srgbClr val="00FFFF"/>
                </a:highlight>
                <a:latin typeface="Consolas" panose="020B0609020204030204" pitchFamily="49" charset="0"/>
                <a:sym typeface="Wingdings" panose="05000000000000000000" pitchFamily="2" charset="2"/>
              </a:rPr>
              <a:t></a:t>
            </a:r>
            <a:endParaRPr lang="en-GB" sz="1100" b="1" dirty="0">
              <a:highlight>
                <a:srgbClr val="00FFFF"/>
              </a:highlight>
              <a:latin typeface="Consolas" panose="020B0609020204030204" pitchFamily="49" charset="0"/>
            </a:endParaRPr>
          </a:p>
          <a:p>
            <a:pPr marL="0" indent="0">
              <a:lnSpc>
                <a:spcPct val="100000"/>
              </a:lnSpc>
              <a:buNone/>
            </a:pPr>
            <a:endParaRPr lang="en-GB" sz="11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98A317E8-1345-4BF5-A803-FC45DA405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9409665"/>
      </p:ext>
    </p:extLst>
  </p:cSld>
  <p:clrMapOvr>
    <a:masterClrMapping/>
  </p:clrMapOvr>
  <mc:AlternateContent xmlns:mc="http://schemas.openxmlformats.org/markup-compatibility/2006" xmlns:p14="http://schemas.microsoft.com/office/powerpoint/2010/main">
    <mc:Choice Requires="p14">
      <p:transition spd="slow" p14:dur="2000" advTm="127951"/>
    </mc:Choice>
    <mc:Fallback xmlns="">
      <p:transition spd="slow" advTm="12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a:xfrm>
            <a:off x="5297762" y="329184"/>
            <a:ext cx="6251110" cy="1783080"/>
          </a:xfrm>
        </p:spPr>
        <p:txBody>
          <a:bodyPr anchor="b">
            <a:normAutofit fontScale="90000"/>
          </a:bodyPr>
          <a:lstStyle/>
          <a:p>
            <a:pPr>
              <a:lnSpc>
                <a:spcPct val="90000"/>
              </a:lnSpc>
            </a:pPr>
            <a:r>
              <a:rPr lang="en-GB" sz="6100" dirty="0"/>
              <a:t>WHAT MAKES US WHO WE ARE?</a:t>
            </a:r>
          </a:p>
        </p:txBody>
      </p:sp>
      <p:sp>
        <p:nvSpPr>
          <p:cNvPr id="15" name="Rectangle 6">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C871"/>
          </a:solidFill>
          <a:ln w="38100" cap="rnd">
            <a:solidFill>
              <a:srgbClr val="FFC87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B3A4D1-81BA-4029-99DE-5084375A7D9A}"/>
              </a:ext>
            </a:extLst>
          </p:cNvPr>
          <p:cNvSpPr>
            <a:spLocks noGrp="1"/>
          </p:cNvSpPr>
          <p:nvPr>
            <p:ph idx="1"/>
          </p:nvPr>
        </p:nvSpPr>
        <p:spPr>
          <a:xfrm>
            <a:off x="5297762" y="2706624"/>
            <a:ext cx="6519100" cy="3919962"/>
          </a:xfrm>
        </p:spPr>
        <p:txBody>
          <a:bodyPr>
            <a:normAutofit fontScale="92500"/>
          </a:bodyPr>
          <a:lstStyle/>
          <a:p>
            <a:pPr marL="0" indent="0">
              <a:lnSpc>
                <a:spcPct val="100000"/>
              </a:lnSpc>
              <a:buNone/>
            </a:pPr>
            <a:r>
              <a:rPr lang="en-GB" sz="1400" dirty="0">
                <a:latin typeface="Consolas" panose="020B0609020204030204" pitchFamily="49" charset="0"/>
              </a:rPr>
              <a:t>The psychology course covers different explanations and theories for a wide range of behaviours to help try and answer some of those questions about human behaviour.  Including: </a:t>
            </a:r>
          </a:p>
          <a:p>
            <a:pPr>
              <a:lnSpc>
                <a:spcPct val="100000"/>
              </a:lnSpc>
            </a:pPr>
            <a:r>
              <a:rPr lang="en-GB" sz="1400" dirty="0">
                <a:latin typeface="Consolas" panose="020B0609020204030204" pitchFamily="49" charset="0"/>
              </a:rPr>
              <a:t>Why do people develop depression? OCD? Phobias?</a:t>
            </a:r>
          </a:p>
          <a:p>
            <a:pPr>
              <a:lnSpc>
                <a:spcPct val="100000"/>
              </a:lnSpc>
            </a:pPr>
            <a:r>
              <a:rPr lang="en-GB" sz="1400" dirty="0">
                <a:latin typeface="Consolas" panose="020B0609020204030204" pitchFamily="49" charset="0"/>
              </a:rPr>
              <a:t>Why do people obey authority figures even if it means hurting another person?  And what about those people that don’t obey?</a:t>
            </a:r>
          </a:p>
          <a:p>
            <a:pPr>
              <a:lnSpc>
                <a:spcPct val="100000"/>
              </a:lnSpc>
            </a:pPr>
            <a:r>
              <a:rPr lang="en-GB" sz="1400" dirty="0">
                <a:latin typeface="Consolas" panose="020B0609020204030204" pitchFamily="49" charset="0"/>
              </a:rPr>
              <a:t>Why do people form addictions?</a:t>
            </a:r>
          </a:p>
          <a:p>
            <a:pPr>
              <a:lnSpc>
                <a:spcPct val="100000"/>
              </a:lnSpc>
            </a:pPr>
            <a:r>
              <a:rPr lang="en-GB" sz="1400" dirty="0">
                <a:latin typeface="Consolas" panose="020B0609020204030204" pitchFamily="49" charset="0"/>
              </a:rPr>
              <a:t>What effect does stress have on the body? How can it be treated?</a:t>
            </a:r>
          </a:p>
          <a:p>
            <a:pPr>
              <a:lnSpc>
                <a:spcPct val="100000"/>
              </a:lnSpc>
            </a:pPr>
            <a:r>
              <a:rPr lang="en-GB" sz="1400" dirty="0">
                <a:latin typeface="Consolas" panose="020B0609020204030204" pitchFamily="49" charset="0"/>
              </a:rPr>
              <a:t>Are our memories accurate enough to be used as evidence in court?</a:t>
            </a:r>
          </a:p>
          <a:p>
            <a:pPr>
              <a:lnSpc>
                <a:spcPct val="100000"/>
              </a:lnSpc>
            </a:pPr>
            <a:r>
              <a:rPr lang="en-GB" sz="1400" dirty="0">
                <a:latin typeface="Consolas" panose="020B0609020204030204" pitchFamily="49" charset="0"/>
              </a:rPr>
              <a:t>What long term effects are there on a person who grows up with no attachment figure?</a:t>
            </a:r>
          </a:p>
          <a:p>
            <a:pPr>
              <a:lnSpc>
                <a:spcPct val="100000"/>
              </a:lnSpc>
            </a:pPr>
            <a:r>
              <a:rPr lang="en-GB" sz="1400" dirty="0">
                <a:latin typeface="Consolas" panose="020B0609020204030204" pitchFamily="49" charset="0"/>
              </a:rPr>
              <a:t>Do our brains physically change as a result of new experiences? Such as playing a new computer game or learning to drive?</a:t>
            </a:r>
          </a:p>
          <a:p>
            <a:pPr marL="0" indent="0">
              <a:lnSpc>
                <a:spcPct val="100000"/>
              </a:lnSpc>
              <a:buNone/>
            </a:pPr>
            <a:r>
              <a:rPr lang="en-GB" sz="1400" dirty="0">
                <a:latin typeface="Consolas" panose="020B0609020204030204" pitchFamily="49" charset="0"/>
              </a:rPr>
              <a:t> </a:t>
            </a:r>
          </a:p>
          <a:p>
            <a:pPr marL="0" indent="0">
              <a:lnSpc>
                <a:spcPct val="100000"/>
              </a:lnSpc>
              <a:buNone/>
            </a:pPr>
            <a:endParaRPr lang="en-GB" sz="1400" dirty="0">
              <a:latin typeface="Consolas" panose="020B0609020204030204" pitchFamily="49" charset="0"/>
            </a:endParaRPr>
          </a:p>
          <a:p>
            <a:pPr marL="0" indent="0">
              <a:lnSpc>
                <a:spcPct val="100000"/>
              </a:lnSpc>
              <a:buNone/>
            </a:pPr>
            <a:endParaRPr lang="en-GB" sz="1400" dirty="0">
              <a:latin typeface="Consolas" panose="020B0609020204030204" pitchFamily="49" charset="0"/>
            </a:endParaRPr>
          </a:p>
        </p:txBody>
      </p:sp>
      <p:pic>
        <p:nvPicPr>
          <p:cNvPr id="5" name="Picture 4" descr="A picture containing drawing&#10;&#10;Description automatically generated">
            <a:extLst>
              <a:ext uri="{FF2B5EF4-FFF2-40B4-BE49-F238E27FC236}">
                <a16:creationId xmlns:a16="http://schemas.microsoft.com/office/drawing/2014/main" id="{F9CC20E7-6F9E-4328-AC34-FD1A6BFA2B35}"/>
              </a:ext>
            </a:extLst>
          </p:cNvPr>
          <p:cNvPicPr>
            <a:picLocks noChangeAspect="1"/>
          </p:cNvPicPr>
          <p:nvPr/>
        </p:nvPicPr>
        <p:blipFill rotWithShape="1">
          <a:blip r:embed="rId4">
            <a:extLst>
              <a:ext uri="{28A0092B-C50C-407E-A947-70E740481C1C}">
                <a14:useLocalDpi xmlns:a14="http://schemas.microsoft.com/office/drawing/2010/main" val="0"/>
              </a:ext>
            </a:extLst>
          </a:blip>
          <a:srcRect l="31959" r="2729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Audio 3">
            <a:hlinkClick r:id="" action="ppaction://media"/>
            <a:extLst>
              <a:ext uri="{FF2B5EF4-FFF2-40B4-BE49-F238E27FC236}">
                <a16:creationId xmlns:a16="http://schemas.microsoft.com/office/drawing/2014/main" id="{2E207D76-EB55-4A6B-9ECD-06C6041987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0871143"/>
      </p:ext>
    </p:extLst>
  </p:cSld>
  <p:clrMapOvr>
    <a:masterClrMapping/>
  </p:clrMapOvr>
  <mc:AlternateContent xmlns:mc="http://schemas.openxmlformats.org/markup-compatibility/2006" xmlns:p14="http://schemas.microsoft.com/office/powerpoint/2010/main">
    <mc:Choice Requires="p14">
      <p:transition spd="slow" p14:dur="2000" advTm="56344"/>
    </mc:Choice>
    <mc:Fallback xmlns="">
      <p:transition spd="slow" advTm="5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B831B6F-405A-4B47-B9BB-5CA88F2858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46EE1-0B90-421E-A5C1-32727C6080F7}"/>
              </a:ext>
            </a:extLst>
          </p:cNvPr>
          <p:cNvSpPr>
            <a:spLocks noGrp="1"/>
          </p:cNvSpPr>
          <p:nvPr>
            <p:ph type="title"/>
          </p:nvPr>
        </p:nvSpPr>
        <p:spPr>
          <a:xfrm>
            <a:off x="6739128" y="638089"/>
            <a:ext cx="4818888" cy="1476801"/>
          </a:xfrm>
        </p:spPr>
        <p:txBody>
          <a:bodyPr anchor="b">
            <a:normAutofit fontScale="90000"/>
          </a:bodyPr>
          <a:lstStyle/>
          <a:p>
            <a:pPr>
              <a:lnSpc>
                <a:spcPct val="90000"/>
              </a:lnSpc>
            </a:pPr>
            <a:r>
              <a:rPr lang="en-GB" sz="3500" dirty="0"/>
              <a:t>Psychology is RELEVANT – THINK ABOUT the current situation in the </a:t>
            </a:r>
            <a:r>
              <a:rPr lang="en-GB" sz="3500" dirty="0" err="1"/>
              <a:t>uk</a:t>
            </a:r>
            <a:endParaRPr lang="en-GB" sz="3500" dirty="0"/>
          </a:p>
        </p:txBody>
      </p:sp>
      <p:sp>
        <p:nvSpPr>
          <p:cNvPr id="19" name="Rectangle 6">
            <a:extLst>
              <a:ext uri="{FF2B5EF4-FFF2-40B4-BE49-F238E27FC236}">
                <a16:creationId xmlns:a16="http://schemas.microsoft.com/office/drawing/2014/main" id="{3CE8AF5E-D374-4CF1-90CC-35CF73B81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2C7DFF"/>
          </a:solidFill>
          <a:ln w="38100" cap="rnd">
            <a:solidFill>
              <a:srgbClr val="2C7D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25DDCB-8D3F-443B-92F4-E9CD362B9C4A}"/>
              </a:ext>
            </a:extLst>
          </p:cNvPr>
          <p:cNvSpPr>
            <a:spLocks noGrp="1"/>
          </p:cNvSpPr>
          <p:nvPr>
            <p:ph idx="1"/>
          </p:nvPr>
        </p:nvSpPr>
        <p:spPr>
          <a:xfrm>
            <a:off x="6739128" y="2664886"/>
            <a:ext cx="4818888" cy="3550789"/>
          </a:xfrm>
        </p:spPr>
        <p:txBody>
          <a:bodyPr anchor="t">
            <a:normAutofit fontScale="92500" lnSpcReduction="20000"/>
          </a:bodyPr>
          <a:lstStyle/>
          <a:p>
            <a:pPr>
              <a:lnSpc>
                <a:spcPct val="100000"/>
              </a:lnSpc>
            </a:pPr>
            <a:r>
              <a:rPr lang="en-GB" sz="1400" dirty="0">
                <a:latin typeface="Consolas" panose="020B0609020204030204" pitchFamily="49" charset="0"/>
              </a:rPr>
              <a:t>Psychologists have even played a role in influencing our behaviour during the coronavirus pandemic </a:t>
            </a:r>
          </a:p>
          <a:p>
            <a:pPr>
              <a:lnSpc>
                <a:spcPct val="100000"/>
              </a:lnSpc>
            </a:pPr>
            <a:endParaRPr lang="en-GB" sz="1400" dirty="0">
              <a:latin typeface="Consolas" panose="020B0609020204030204" pitchFamily="49" charset="0"/>
            </a:endParaRPr>
          </a:p>
          <a:p>
            <a:pPr>
              <a:lnSpc>
                <a:spcPct val="100000"/>
              </a:lnSpc>
            </a:pPr>
            <a:r>
              <a:rPr lang="en-GB" sz="1400" dirty="0">
                <a:latin typeface="Consolas" panose="020B0609020204030204" pitchFamily="49" charset="0"/>
              </a:rPr>
              <a:t>Psychologists such as Professor Stephen Reicher (who is an expert in social psychology) is on a panel that advises the government on behavioural science</a:t>
            </a:r>
          </a:p>
          <a:p>
            <a:pPr>
              <a:lnSpc>
                <a:spcPct val="100000"/>
              </a:lnSpc>
            </a:pPr>
            <a:endParaRPr lang="en-GB" sz="1400" dirty="0">
              <a:latin typeface="Consolas" panose="020B0609020204030204" pitchFamily="49" charset="0"/>
            </a:endParaRPr>
          </a:p>
          <a:p>
            <a:pPr>
              <a:lnSpc>
                <a:spcPct val="100000"/>
              </a:lnSpc>
            </a:pPr>
            <a:r>
              <a:rPr lang="en-GB" sz="1400" dirty="0">
                <a:latin typeface="Consolas" panose="020B0609020204030204" pitchFamily="49" charset="0"/>
              </a:rPr>
              <a:t>For instance, how can the government persuade the public to comply with rules such as social distancing and isolation during the lockdown? </a:t>
            </a:r>
          </a:p>
          <a:p>
            <a:pPr>
              <a:lnSpc>
                <a:spcPct val="100000"/>
              </a:lnSpc>
            </a:pPr>
            <a:endParaRPr lang="en-GB" sz="1400" dirty="0">
              <a:latin typeface="Consolas" panose="020B0609020204030204" pitchFamily="49" charset="0"/>
            </a:endParaRPr>
          </a:p>
          <a:p>
            <a:pPr>
              <a:lnSpc>
                <a:spcPct val="100000"/>
              </a:lnSpc>
            </a:pPr>
            <a:r>
              <a:rPr lang="en-GB" sz="1400" dirty="0">
                <a:latin typeface="Consolas" panose="020B0609020204030204" pitchFamily="49" charset="0"/>
              </a:rPr>
              <a:t>He was a guest on a podcast </a:t>
            </a:r>
            <a:r>
              <a:rPr lang="en-GB" sz="1400" dirty="0">
                <a:latin typeface="Consolas" panose="020B0609020204030204" pitchFamily="49" charset="0"/>
                <a:hlinkClick r:id="rId4"/>
              </a:rPr>
              <a:t>HERE</a:t>
            </a:r>
            <a:r>
              <a:rPr lang="en-GB" sz="1400" dirty="0">
                <a:latin typeface="Consolas" panose="020B0609020204030204" pitchFamily="49" charset="0"/>
              </a:rPr>
              <a:t> talking about how psychologists have advised the government on how to communicate to the public </a:t>
            </a:r>
          </a:p>
        </p:txBody>
      </p:sp>
      <mc:AlternateContent xmlns:mc="http://schemas.openxmlformats.org/markup-compatibility/2006" xmlns:p14="http://schemas.microsoft.com/office/powerpoint/2010/main">
        <mc:Choice Requires="p14">
          <p:contentPart p14:bwMode="auto" r:id="rId5">
            <p14:nvContentPartPr>
              <p14:cNvPr id="20" name="Ink 13">
                <a:extLst>
                  <a:ext uri="{FF2B5EF4-FFF2-40B4-BE49-F238E27FC236}">
                    <a16:creationId xmlns:a16="http://schemas.microsoft.com/office/drawing/2014/main" id="{070477C5-0410-4E4F-97A1-F84C2465C187}"/>
                  </a:ext>
                  <a:ext uri="{C183D7F6-B498-43B3-948B-1728B52AA6E4}">
                    <adec:decorative xmlns=""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0"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6418237" y="1956150"/>
                <a:ext cx="36000" cy="32709"/>
              </a:xfrm>
              <a:prstGeom prst="rect">
                <a:avLst/>
              </a:prstGeom>
            </p:spPr>
          </p:pic>
        </mc:Fallback>
      </mc:AlternateContent>
      <p:pic>
        <p:nvPicPr>
          <p:cNvPr id="5" name="Picture 4" descr="A picture containing drawing&#10;&#10;Description automatically generated">
            <a:extLst>
              <a:ext uri="{FF2B5EF4-FFF2-40B4-BE49-F238E27FC236}">
                <a16:creationId xmlns:a16="http://schemas.microsoft.com/office/drawing/2014/main" id="{810DC529-827E-43AF-862D-7EE13472C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936" y="1381887"/>
            <a:ext cx="5458968" cy="4094226"/>
          </a:xfrm>
          <a:prstGeom prst="rect">
            <a:avLst/>
          </a:prstGeom>
        </p:spPr>
      </p:pic>
      <p:pic>
        <p:nvPicPr>
          <p:cNvPr id="9" name="Audio 8">
            <a:hlinkClick r:id="" action="ppaction://media"/>
            <a:extLst>
              <a:ext uri="{FF2B5EF4-FFF2-40B4-BE49-F238E27FC236}">
                <a16:creationId xmlns:a16="http://schemas.microsoft.com/office/drawing/2014/main" id="{D5BFB394-88A8-4ABE-9338-4C98538143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9578182"/>
      </p:ext>
    </p:extLst>
  </p:cSld>
  <p:clrMapOvr>
    <a:masterClrMapping/>
  </p:clrMapOvr>
  <mc:AlternateContent xmlns:mc="http://schemas.openxmlformats.org/markup-compatibility/2006" xmlns:p14="http://schemas.microsoft.com/office/powerpoint/2010/main">
    <mc:Choice Requires="p14">
      <p:transition spd="slow" p14:dur="2000" advTm="105813"/>
    </mc:Choice>
    <mc:Fallback xmlns="">
      <p:transition spd="slow" advTm="10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F22A-0C05-4354-AA0F-1E29C3018620}"/>
              </a:ext>
            </a:extLst>
          </p:cNvPr>
          <p:cNvSpPr>
            <a:spLocks noGrp="1"/>
          </p:cNvSpPr>
          <p:nvPr>
            <p:ph type="title"/>
          </p:nvPr>
        </p:nvSpPr>
        <p:spPr/>
        <p:txBody>
          <a:bodyPr>
            <a:normAutofit fontScale="90000"/>
          </a:bodyPr>
          <a:lstStyle/>
          <a:p>
            <a:r>
              <a:rPr lang="en-GB"/>
              <a:t>WE FOLLOW THE AQA SPECIFICATION </a:t>
            </a:r>
            <a:endParaRPr lang="en-GB" dirty="0"/>
          </a:p>
        </p:txBody>
      </p:sp>
      <p:graphicFrame>
        <p:nvGraphicFramePr>
          <p:cNvPr id="6" name="Table 6">
            <a:extLst>
              <a:ext uri="{FF2B5EF4-FFF2-40B4-BE49-F238E27FC236}">
                <a16:creationId xmlns:a16="http://schemas.microsoft.com/office/drawing/2014/main" id="{C898329C-0760-46FB-8499-D4EE59A9CDF4}"/>
              </a:ext>
            </a:extLst>
          </p:cNvPr>
          <p:cNvGraphicFramePr>
            <a:graphicFrameLocks noGrp="1"/>
          </p:cNvGraphicFramePr>
          <p:nvPr>
            <p:ph idx="1"/>
            <p:extLst>
              <p:ext uri="{D42A27DB-BD31-4B8C-83A1-F6EECF244321}">
                <p14:modId xmlns:p14="http://schemas.microsoft.com/office/powerpoint/2010/main" val="1445009949"/>
              </p:ext>
            </p:extLst>
          </p:nvPr>
        </p:nvGraphicFramePr>
        <p:xfrm>
          <a:off x="838200" y="2186608"/>
          <a:ext cx="10515597" cy="1981200"/>
        </p:xfrm>
        <a:graphic>
          <a:graphicData uri="http://schemas.openxmlformats.org/drawingml/2006/table">
            <a:tbl>
              <a:tblPr firstRow="1" bandRow="1">
                <a:tableStyleId>{F5AB1C69-6EDB-4FF4-983F-18BD219EF322}</a:tableStyleId>
              </a:tblPr>
              <a:tblGrid>
                <a:gridCol w="3505199">
                  <a:extLst>
                    <a:ext uri="{9D8B030D-6E8A-4147-A177-3AD203B41FA5}">
                      <a16:colId xmlns:a16="http://schemas.microsoft.com/office/drawing/2014/main" val="1993612932"/>
                    </a:ext>
                  </a:extLst>
                </a:gridCol>
                <a:gridCol w="3505199">
                  <a:extLst>
                    <a:ext uri="{9D8B030D-6E8A-4147-A177-3AD203B41FA5}">
                      <a16:colId xmlns:a16="http://schemas.microsoft.com/office/drawing/2014/main" val="1009497473"/>
                    </a:ext>
                  </a:extLst>
                </a:gridCol>
                <a:gridCol w="3505199">
                  <a:extLst>
                    <a:ext uri="{9D8B030D-6E8A-4147-A177-3AD203B41FA5}">
                      <a16:colId xmlns:a16="http://schemas.microsoft.com/office/drawing/2014/main" val="1440550778"/>
                    </a:ext>
                  </a:extLst>
                </a:gridCol>
              </a:tblGrid>
              <a:tr h="370840">
                <a:tc>
                  <a:txBody>
                    <a:bodyPr/>
                    <a:lstStyle/>
                    <a:p>
                      <a:pPr algn="ctr"/>
                      <a:r>
                        <a:rPr lang="en-GB" sz="2000">
                          <a:latin typeface="Consolas" panose="020B0609020204030204" pitchFamily="49" charset="0"/>
                        </a:rPr>
                        <a:t>Paper 1</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Paper 2</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Paper 3</a:t>
                      </a:r>
                      <a:endParaRPr lang="en-GB" sz="2000" dirty="0">
                        <a:latin typeface="Consolas" panose="020B0609020204030204" pitchFamily="49" charset="0"/>
                      </a:endParaRPr>
                    </a:p>
                  </a:txBody>
                  <a:tcPr/>
                </a:tc>
                <a:extLst>
                  <a:ext uri="{0D108BD9-81ED-4DB2-BD59-A6C34878D82A}">
                    <a16:rowId xmlns:a16="http://schemas.microsoft.com/office/drawing/2014/main" val="1774039956"/>
                  </a:ext>
                </a:extLst>
              </a:tr>
              <a:tr h="370840">
                <a:tc>
                  <a:txBody>
                    <a:bodyPr/>
                    <a:lstStyle/>
                    <a:p>
                      <a:pPr algn="ctr"/>
                      <a:r>
                        <a:rPr lang="en-GB" sz="2000">
                          <a:latin typeface="Consolas" panose="020B0609020204030204" pitchFamily="49" charset="0"/>
                        </a:rPr>
                        <a:t>Memory</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Approaches </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Issues &amp; Debates </a:t>
                      </a:r>
                      <a:endParaRPr lang="en-GB" sz="2000" dirty="0">
                        <a:latin typeface="Consolas" panose="020B0609020204030204" pitchFamily="49" charset="0"/>
                      </a:endParaRPr>
                    </a:p>
                  </a:txBody>
                  <a:tcPr/>
                </a:tc>
                <a:extLst>
                  <a:ext uri="{0D108BD9-81ED-4DB2-BD59-A6C34878D82A}">
                    <a16:rowId xmlns:a16="http://schemas.microsoft.com/office/drawing/2014/main" val="1544579414"/>
                  </a:ext>
                </a:extLst>
              </a:tr>
              <a:tr h="370840">
                <a:tc>
                  <a:txBody>
                    <a:bodyPr/>
                    <a:lstStyle/>
                    <a:p>
                      <a:pPr algn="ctr"/>
                      <a:r>
                        <a:rPr lang="en-GB" sz="2000">
                          <a:latin typeface="Consolas" panose="020B0609020204030204" pitchFamily="49" charset="0"/>
                        </a:rPr>
                        <a:t>Social Influence</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Biopsychology</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Relationships</a:t>
                      </a:r>
                      <a:endParaRPr lang="en-GB" sz="2000" dirty="0">
                        <a:latin typeface="Consolas" panose="020B0609020204030204" pitchFamily="49" charset="0"/>
                      </a:endParaRPr>
                    </a:p>
                  </a:txBody>
                  <a:tcPr/>
                </a:tc>
                <a:extLst>
                  <a:ext uri="{0D108BD9-81ED-4DB2-BD59-A6C34878D82A}">
                    <a16:rowId xmlns:a16="http://schemas.microsoft.com/office/drawing/2014/main" val="4006636975"/>
                  </a:ext>
                </a:extLst>
              </a:tr>
              <a:tr h="370840">
                <a:tc>
                  <a:txBody>
                    <a:bodyPr/>
                    <a:lstStyle/>
                    <a:p>
                      <a:pPr algn="ctr"/>
                      <a:r>
                        <a:rPr lang="en-GB" sz="2000">
                          <a:latin typeface="Consolas" panose="020B0609020204030204" pitchFamily="49" charset="0"/>
                        </a:rPr>
                        <a:t>Attachment</a:t>
                      </a:r>
                      <a:endParaRPr lang="en-GB" sz="2000" dirty="0">
                        <a:latin typeface="Consolas" panose="020B0609020204030204" pitchFamily="49" charset="0"/>
                      </a:endParaRPr>
                    </a:p>
                  </a:txBody>
                  <a:tcPr/>
                </a:tc>
                <a:tc rowSpan="2">
                  <a:txBody>
                    <a:bodyPr/>
                    <a:lstStyle/>
                    <a:p>
                      <a:pPr algn="ctr"/>
                      <a:r>
                        <a:rPr lang="en-GB" sz="2000">
                          <a:latin typeface="Consolas" panose="020B0609020204030204" pitchFamily="49" charset="0"/>
                        </a:rPr>
                        <a:t>Research Methods (double section)</a:t>
                      </a:r>
                      <a:endParaRPr lang="en-GB" sz="2000" dirty="0">
                        <a:latin typeface="Consolas" panose="020B0609020204030204" pitchFamily="49" charset="0"/>
                      </a:endParaRPr>
                    </a:p>
                  </a:txBody>
                  <a:tcPr/>
                </a:tc>
                <a:tc>
                  <a:txBody>
                    <a:bodyPr/>
                    <a:lstStyle/>
                    <a:p>
                      <a:pPr algn="ctr"/>
                      <a:r>
                        <a:rPr lang="en-GB" sz="2000">
                          <a:latin typeface="Consolas" panose="020B0609020204030204" pitchFamily="49" charset="0"/>
                        </a:rPr>
                        <a:t>Addiction</a:t>
                      </a:r>
                      <a:endParaRPr lang="en-GB" sz="2000" dirty="0">
                        <a:latin typeface="Consolas" panose="020B0609020204030204" pitchFamily="49" charset="0"/>
                      </a:endParaRPr>
                    </a:p>
                  </a:txBody>
                  <a:tcPr/>
                </a:tc>
                <a:extLst>
                  <a:ext uri="{0D108BD9-81ED-4DB2-BD59-A6C34878D82A}">
                    <a16:rowId xmlns:a16="http://schemas.microsoft.com/office/drawing/2014/main" val="1510144228"/>
                  </a:ext>
                </a:extLst>
              </a:tr>
              <a:tr h="370840">
                <a:tc>
                  <a:txBody>
                    <a:bodyPr/>
                    <a:lstStyle/>
                    <a:p>
                      <a:pPr algn="ctr"/>
                      <a:r>
                        <a:rPr lang="en-GB" sz="2000">
                          <a:latin typeface="Consolas" panose="020B0609020204030204" pitchFamily="49" charset="0"/>
                        </a:rPr>
                        <a:t>Psychopathology</a:t>
                      </a:r>
                      <a:endParaRPr lang="en-GB" sz="2000" dirty="0">
                        <a:latin typeface="Consolas" panose="020B0609020204030204" pitchFamily="49" charset="0"/>
                      </a:endParaRPr>
                    </a:p>
                  </a:txBody>
                  <a:tcPr/>
                </a:tc>
                <a:tc vMerge="1">
                  <a:txBody>
                    <a:bodyPr/>
                    <a:lstStyle/>
                    <a:p>
                      <a:pPr algn="ctr"/>
                      <a:endParaRPr lang="en-GB" dirty="0">
                        <a:latin typeface="Consolas" panose="020B0609020204030204" pitchFamily="49" charset="0"/>
                      </a:endParaRPr>
                    </a:p>
                  </a:txBody>
                  <a:tcPr/>
                </a:tc>
                <a:tc>
                  <a:txBody>
                    <a:bodyPr/>
                    <a:lstStyle/>
                    <a:p>
                      <a:pPr algn="ctr"/>
                      <a:r>
                        <a:rPr lang="en-GB" sz="2000">
                          <a:latin typeface="Consolas" panose="020B0609020204030204" pitchFamily="49" charset="0"/>
                        </a:rPr>
                        <a:t>Stress</a:t>
                      </a:r>
                      <a:endParaRPr lang="en-GB" sz="2000" dirty="0">
                        <a:latin typeface="Consolas" panose="020B0609020204030204" pitchFamily="49" charset="0"/>
                      </a:endParaRPr>
                    </a:p>
                  </a:txBody>
                  <a:tcPr/>
                </a:tc>
                <a:extLst>
                  <a:ext uri="{0D108BD9-81ED-4DB2-BD59-A6C34878D82A}">
                    <a16:rowId xmlns:a16="http://schemas.microsoft.com/office/drawing/2014/main" val="323195639"/>
                  </a:ext>
                </a:extLst>
              </a:tr>
            </a:tbl>
          </a:graphicData>
        </a:graphic>
      </p:graphicFrame>
      <p:pic>
        <p:nvPicPr>
          <p:cNvPr id="9" name="Picture 8" descr="A picture containing drawing&#10;&#10;Description automatically generated">
            <a:extLst>
              <a:ext uri="{FF2B5EF4-FFF2-40B4-BE49-F238E27FC236}">
                <a16:creationId xmlns:a16="http://schemas.microsoft.com/office/drawing/2014/main" id="{3467C939-58D0-4723-9E81-01CE9B794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163" y="218661"/>
            <a:ext cx="1472027" cy="1472027"/>
          </a:xfrm>
          <a:prstGeom prst="rect">
            <a:avLst/>
          </a:prstGeom>
        </p:spPr>
      </p:pic>
      <p:sp>
        <p:nvSpPr>
          <p:cNvPr id="10" name="Rectangle 9">
            <a:extLst>
              <a:ext uri="{FF2B5EF4-FFF2-40B4-BE49-F238E27FC236}">
                <a16:creationId xmlns:a16="http://schemas.microsoft.com/office/drawing/2014/main" id="{154BEA68-A997-4E81-97C0-CBA7506F37C2}"/>
              </a:ext>
            </a:extLst>
          </p:cNvPr>
          <p:cNvSpPr/>
          <p:nvPr/>
        </p:nvSpPr>
        <p:spPr>
          <a:xfrm>
            <a:off x="838200" y="4663728"/>
            <a:ext cx="9142963" cy="2246769"/>
          </a:xfrm>
          <a:prstGeom prst="rect">
            <a:avLst/>
          </a:prstGeom>
        </p:spPr>
        <p:txBody>
          <a:bodyPr wrap="square">
            <a:spAutoFit/>
          </a:bodyPr>
          <a:lstStyle/>
          <a:p>
            <a:pPr marL="342900" indent="-342900">
              <a:buFont typeface="Arial" panose="020B0604020202020204" pitchFamily="34" charset="0"/>
              <a:buChar char="•"/>
            </a:pPr>
            <a:r>
              <a:rPr lang="en-GB" sz="2000" dirty="0">
                <a:latin typeface="Consolas" panose="020B0609020204030204" pitchFamily="49" charset="0"/>
              </a:rPr>
              <a:t>Assessed by 3 exams at the end of 2 years</a:t>
            </a:r>
          </a:p>
          <a:p>
            <a:pPr marL="342900" indent="-342900">
              <a:buFont typeface="Arial" panose="020B0604020202020204" pitchFamily="34" charset="0"/>
              <a:buChar char="•"/>
            </a:pPr>
            <a:r>
              <a:rPr lang="en-GB" sz="2000" dirty="0">
                <a:latin typeface="Consolas" panose="020B0609020204030204" pitchFamily="49" charset="0"/>
              </a:rPr>
              <a:t>Each paper is 2 hours long </a:t>
            </a:r>
          </a:p>
          <a:p>
            <a:endParaRPr lang="en-GB" sz="2000" dirty="0">
              <a:latin typeface="Consolas" panose="020B0609020204030204" pitchFamily="49" charset="0"/>
            </a:endParaRPr>
          </a:p>
          <a:p>
            <a:r>
              <a:rPr lang="en-GB" sz="2000" dirty="0">
                <a:latin typeface="Consolas" panose="020B0609020204030204" pitchFamily="49" charset="0"/>
              </a:rPr>
              <a:t>Here is the link to the Psychology page on the AQA website:</a:t>
            </a:r>
          </a:p>
          <a:p>
            <a:r>
              <a:rPr lang="en-GB" sz="2000" dirty="0">
                <a:latin typeface="Consolas" panose="020B0609020204030204" pitchFamily="49" charset="0"/>
                <a:hlinkClick r:id="rId5"/>
              </a:rPr>
              <a:t>https://www.aqa.org.uk/subjects/psychology/as-and-a-level/psychology-7181-7182</a:t>
            </a:r>
            <a:endParaRPr lang="en-GB" sz="2000" dirty="0">
              <a:latin typeface="Consolas" panose="020B0609020204030204" pitchFamily="49" charset="0"/>
            </a:endParaRPr>
          </a:p>
          <a:p>
            <a:endParaRPr lang="en-GB" sz="2000" dirty="0"/>
          </a:p>
        </p:txBody>
      </p:sp>
      <p:pic>
        <p:nvPicPr>
          <p:cNvPr id="17" name="Picture 16" descr="A picture containing green, girl, cake, young&#10;&#10;Description automatically generated">
            <a:extLst>
              <a:ext uri="{FF2B5EF4-FFF2-40B4-BE49-F238E27FC236}">
                <a16:creationId xmlns:a16="http://schemas.microsoft.com/office/drawing/2014/main" id="{73E75640-E02C-4328-8413-F4479D7DED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14237" y="4508116"/>
            <a:ext cx="2250216" cy="2250216"/>
          </a:xfrm>
          <a:prstGeom prst="rect">
            <a:avLst/>
          </a:prstGeom>
        </p:spPr>
      </p:pic>
      <p:pic>
        <p:nvPicPr>
          <p:cNvPr id="8" name="Audio 7">
            <a:hlinkClick r:id="" action="ppaction://media"/>
            <a:extLst>
              <a:ext uri="{FF2B5EF4-FFF2-40B4-BE49-F238E27FC236}">
                <a16:creationId xmlns:a16="http://schemas.microsoft.com/office/drawing/2014/main" id="{52740A9C-5328-4175-894D-FA490DEBC9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4148153"/>
      </p:ext>
    </p:extLst>
  </p:cSld>
  <p:clrMapOvr>
    <a:masterClrMapping/>
  </p:clrMapOvr>
  <mc:AlternateContent xmlns:mc="http://schemas.openxmlformats.org/markup-compatibility/2006" xmlns:p14="http://schemas.microsoft.com/office/powerpoint/2010/main">
    <mc:Choice Requires="p14">
      <p:transition spd="slow" p14:dur="2000" advTm="368907"/>
    </mc:Choice>
    <mc:Fallback xmlns="">
      <p:transition spd="slow" advTm="36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SketchyVTI">
  <a:themeElements>
    <a:clrScheme name="Violet2">
      <a:dk1>
        <a:srgbClr val="000000"/>
      </a:dk1>
      <a:lt1>
        <a:srgbClr val="FFFFFF"/>
      </a:lt1>
      <a:dk2>
        <a:srgbClr val="341833"/>
      </a:dk2>
      <a:lt2>
        <a:srgbClr val="F4F1F4"/>
      </a:lt2>
      <a:accent1>
        <a:srgbClr val="A84BA6"/>
      </a:accent1>
      <a:accent2>
        <a:srgbClr val="9B57D3"/>
      </a:accent2>
      <a:accent3>
        <a:srgbClr val="755DD9"/>
      </a:accent3>
      <a:accent4>
        <a:srgbClr val="6D65BB"/>
      </a:accent4>
      <a:accent5>
        <a:srgbClr val="45A5ED"/>
      </a:accent5>
      <a:accent6>
        <a:srgbClr val="5982DB"/>
      </a:accent6>
      <a:hlink>
        <a:srgbClr val="3887FF"/>
      </a:hlink>
      <a:folHlink>
        <a:srgbClr val="676799"/>
      </a:folHlink>
    </a:clrScheme>
    <a:fontScheme name="Sketchy_SerifHand">
      <a:majorFont>
        <a:latin typeface="The Serif Hand Black"/>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E0FE8E61BCB04C9DB12611360B4361" ma:contentTypeVersion="13" ma:contentTypeDescription="Create a new document." ma:contentTypeScope="" ma:versionID="d7899323bddff68e7c1c0c9b64d2fd53">
  <xsd:schema xmlns:xsd="http://www.w3.org/2001/XMLSchema" xmlns:xs="http://www.w3.org/2001/XMLSchema" xmlns:p="http://schemas.microsoft.com/office/2006/metadata/properties" xmlns:ns3="222671c3-581b-4729-845c-37e6fcbe6542" xmlns:ns4="62e259c0-7a9a-4090-b327-4da5e748c6a8" targetNamespace="http://schemas.microsoft.com/office/2006/metadata/properties" ma:root="true" ma:fieldsID="781e90eff26efa824c338d7b3d20e024" ns3:_="" ns4:_="">
    <xsd:import namespace="222671c3-581b-4729-845c-37e6fcbe6542"/>
    <xsd:import namespace="62e259c0-7a9a-4090-b327-4da5e748c6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671c3-581b-4729-845c-37e6fcbe65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e259c0-7a9a-4090-b327-4da5e748c6a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583F1D-F3C9-4859-B840-648EE3E0D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2671c3-581b-4729-845c-37e6fcbe6542"/>
    <ds:schemaRef ds:uri="62e259c0-7a9a-4090-b327-4da5e748c6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5D515C-46F2-4A8A-BE1E-2D74105A8097}">
  <ds:schemaRefs>
    <ds:schemaRef ds:uri="http://schemas.microsoft.com/sharepoint/v3/contenttype/forms"/>
  </ds:schemaRefs>
</ds:datastoreItem>
</file>

<file path=customXml/itemProps3.xml><?xml version="1.0" encoding="utf-8"?>
<ds:datastoreItem xmlns:ds="http://schemas.openxmlformats.org/officeDocument/2006/customXml" ds:itemID="{F6AADFE0-05D8-40CE-96C8-4CD8EA7F0F8E}">
  <ds:schemaRefs>
    <ds:schemaRef ds:uri="222671c3-581b-4729-845c-37e6fcbe6542"/>
    <ds:schemaRef ds:uri="http://purl.org/dc/elements/1.1/"/>
    <ds:schemaRef ds:uri="http://schemas.microsoft.com/office/2006/metadata/properties"/>
    <ds:schemaRef ds:uri="http://purl.org/dc/terms/"/>
    <ds:schemaRef ds:uri="62e259c0-7a9a-4090-b327-4da5e748c6a8"/>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241</TotalTime>
  <Words>3344</Words>
  <Application>Microsoft Office PowerPoint</Application>
  <PresentationFormat>Widescreen</PresentationFormat>
  <Paragraphs>358</Paragraphs>
  <Slides>47</Slides>
  <Notes>0</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Century Gothic</vt:lpstr>
      <vt:lpstr>Consolas</vt:lpstr>
      <vt:lpstr>Helvetica</vt:lpstr>
      <vt:lpstr>Helvetica Neue Medium</vt:lpstr>
      <vt:lpstr>MV Boli</vt:lpstr>
      <vt:lpstr>The Hand</vt:lpstr>
      <vt:lpstr>The Serif Hand Black</vt:lpstr>
      <vt:lpstr>Times</vt:lpstr>
      <vt:lpstr>Wingdings</vt:lpstr>
      <vt:lpstr>SketchyVTI</vt:lpstr>
      <vt:lpstr>Psychology at xaverian</vt:lpstr>
      <vt:lpstr>The psychology department at xaverian</vt:lpstr>
      <vt:lpstr>What is psychology?</vt:lpstr>
      <vt:lpstr>What is psychology?</vt:lpstr>
      <vt:lpstr>TRY OUT THE ACTIVITY BELOW</vt:lpstr>
      <vt:lpstr>DISCUSSION</vt:lpstr>
      <vt:lpstr>WHAT MAKES US WHO WE ARE?</vt:lpstr>
      <vt:lpstr>Psychology is RELEVANT – THINK ABOUT the current situation in the uk</vt:lpstr>
      <vt:lpstr>WE FOLLOW THE AQA SPECIFICATION </vt:lpstr>
      <vt:lpstr>ENTRY REQUIREMENTS </vt:lpstr>
      <vt:lpstr>WHAT DO PSYCHOLOGY STUDENTS SAY ABOUT STUDYING A LEVEL PSYCHOLOGY AT XAVERIAN?</vt:lpstr>
      <vt:lpstr>CLICK TO WATCH THE VIDEO</vt:lpstr>
      <vt:lpstr>CLICK TO WATCH THE VIDEO </vt:lpstr>
      <vt:lpstr>Taabish says…</vt:lpstr>
      <vt:lpstr>Hannah says…</vt:lpstr>
      <vt:lpstr>Iqra says…</vt:lpstr>
      <vt:lpstr>WHERE CAN PSYCHOLOGY TAKE YOU?</vt:lpstr>
      <vt:lpstr>WHAT ELSE CAN YOU DO WITH PSYCHOLOGY?</vt:lpstr>
      <vt:lpstr>ENRICHMENT includes:</vt:lpstr>
      <vt:lpstr>ACTIVITY - How much do you know about psychology?</vt:lpstr>
      <vt:lpstr>Ways you can look into psychology a bit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at xaverian</dc:title>
  <dc:creator>Charlotte Bradshaw</dc:creator>
  <cp:lastModifiedBy>Stephen Hall</cp:lastModifiedBy>
  <cp:revision>15</cp:revision>
  <dcterms:created xsi:type="dcterms:W3CDTF">2020-06-17T19:24:48Z</dcterms:created>
  <dcterms:modified xsi:type="dcterms:W3CDTF">2020-06-25T13:26:15Z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0x010100C2E0FE8E61BCB04C9DB12611360B4361</vt:lpwstr>
  </property>
</Properties>
</file>