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</p:sldMasterIdLst>
  <p:notesMasterIdLst>
    <p:notesMasterId r:id="rId18"/>
  </p:notesMasterIdLst>
  <p:sldIdLst>
    <p:sldId id="256" r:id="rId4"/>
    <p:sldId id="260" r:id="rId5"/>
    <p:sldId id="274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A9F2DE-B3BA-9B6A-6B96-C48DDEB4F59E}" v="41" dt="2020-06-25T10:09:43.1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Watson" userId="S::laura.watson@xaverian.ac.uk::e49e65d3-58da-4e6a-87fc-9f7f45cec559" providerId="AD" clId="Web-{9EA9F2DE-B3BA-9B6A-6B96-C48DDEB4F59E}"/>
    <pc:docChg chg="delSld modSld">
      <pc:chgData name="Laura Watson" userId="S::laura.watson@xaverian.ac.uk::e49e65d3-58da-4e6a-87fc-9f7f45cec559" providerId="AD" clId="Web-{9EA9F2DE-B3BA-9B6A-6B96-C48DDEB4F59E}" dt="2020-06-25T10:09:43.130" v="24"/>
      <pc:docMkLst>
        <pc:docMk/>
      </pc:docMkLst>
      <pc:sldChg chg="modSp">
        <pc:chgData name="Laura Watson" userId="S::laura.watson@xaverian.ac.uk::e49e65d3-58da-4e6a-87fc-9f7f45cec559" providerId="AD" clId="Web-{9EA9F2DE-B3BA-9B6A-6B96-C48DDEB4F59E}" dt="2020-06-25T10:08:55.676" v="9"/>
        <pc:sldMkLst>
          <pc:docMk/>
          <pc:sldMk cId="3325608558" sldId="263"/>
        </pc:sldMkLst>
        <pc:graphicFrameChg chg="mod modGraphic">
          <ac:chgData name="Laura Watson" userId="S::laura.watson@xaverian.ac.uk::e49e65d3-58da-4e6a-87fc-9f7f45cec559" providerId="AD" clId="Web-{9EA9F2DE-B3BA-9B6A-6B96-C48DDEB4F59E}" dt="2020-06-25T10:08:55.676" v="9"/>
          <ac:graphicFrameMkLst>
            <pc:docMk/>
            <pc:sldMk cId="3325608558" sldId="263"/>
            <ac:graphicFrameMk id="5" creationId="{00000000-0000-0000-0000-000000000000}"/>
          </ac:graphicFrameMkLst>
        </pc:graphicFrameChg>
      </pc:sldChg>
      <pc:sldChg chg="modSp">
        <pc:chgData name="Laura Watson" userId="S::laura.watson@xaverian.ac.uk::e49e65d3-58da-4e6a-87fc-9f7f45cec559" providerId="AD" clId="Web-{9EA9F2DE-B3BA-9B6A-6B96-C48DDEB4F59E}" dt="2020-06-25T10:09:07.505" v="12" actId="20577"/>
        <pc:sldMkLst>
          <pc:docMk/>
          <pc:sldMk cId="236596673" sldId="264"/>
        </pc:sldMkLst>
        <pc:spChg chg="mod">
          <ac:chgData name="Laura Watson" userId="S::laura.watson@xaverian.ac.uk::e49e65d3-58da-4e6a-87fc-9f7f45cec559" providerId="AD" clId="Web-{9EA9F2DE-B3BA-9B6A-6B96-C48DDEB4F59E}" dt="2020-06-25T10:09:07.505" v="12" actId="20577"/>
          <ac:spMkLst>
            <pc:docMk/>
            <pc:sldMk cId="236596673" sldId="264"/>
            <ac:spMk id="3" creationId="{00000000-0000-0000-0000-000000000000}"/>
          </ac:spMkLst>
        </pc:spChg>
      </pc:sldChg>
      <pc:sldChg chg="delSp modSp">
        <pc:chgData name="Laura Watson" userId="S::laura.watson@xaverian.ac.uk::e49e65d3-58da-4e6a-87fc-9f7f45cec559" providerId="AD" clId="Web-{9EA9F2DE-B3BA-9B6A-6B96-C48DDEB4F59E}" dt="2020-06-25T10:09:26.661" v="20" actId="1076"/>
        <pc:sldMkLst>
          <pc:docMk/>
          <pc:sldMk cId="2928016074" sldId="269"/>
        </pc:sldMkLst>
        <pc:spChg chg="mod">
          <ac:chgData name="Laura Watson" userId="S::laura.watson@xaverian.ac.uk::e49e65d3-58da-4e6a-87fc-9f7f45cec559" providerId="AD" clId="Web-{9EA9F2DE-B3BA-9B6A-6B96-C48DDEB4F59E}" dt="2020-06-25T10:09:22.036" v="16" actId="20577"/>
          <ac:spMkLst>
            <pc:docMk/>
            <pc:sldMk cId="2928016074" sldId="269"/>
            <ac:spMk id="3" creationId="{00000000-0000-0000-0000-000000000000}"/>
          </ac:spMkLst>
        </pc:spChg>
        <pc:picChg chg="del">
          <ac:chgData name="Laura Watson" userId="S::laura.watson@xaverian.ac.uk::e49e65d3-58da-4e6a-87fc-9f7f45cec559" providerId="AD" clId="Web-{9EA9F2DE-B3BA-9B6A-6B96-C48DDEB4F59E}" dt="2020-06-25T10:09:24.270" v="19"/>
          <ac:picMkLst>
            <pc:docMk/>
            <pc:sldMk cId="2928016074" sldId="269"/>
            <ac:picMk id="5" creationId="{9E08A4B3-9F67-470B-B67E-6C9B6964D8B5}"/>
          </ac:picMkLst>
        </pc:picChg>
        <pc:picChg chg="del">
          <ac:chgData name="Laura Watson" userId="S::laura.watson@xaverian.ac.uk::e49e65d3-58da-4e6a-87fc-9f7f45cec559" providerId="AD" clId="Web-{9EA9F2DE-B3BA-9B6A-6B96-C48DDEB4F59E}" dt="2020-06-25T10:09:23.473" v="18"/>
          <ac:picMkLst>
            <pc:docMk/>
            <pc:sldMk cId="2928016074" sldId="269"/>
            <ac:picMk id="2050" creationId="{441BB868-4095-44F5-8C45-72CBAEC8C480}"/>
          </ac:picMkLst>
        </pc:picChg>
        <pc:picChg chg="mod">
          <ac:chgData name="Laura Watson" userId="S::laura.watson@xaverian.ac.uk::e49e65d3-58da-4e6a-87fc-9f7f45cec559" providerId="AD" clId="Web-{9EA9F2DE-B3BA-9B6A-6B96-C48DDEB4F59E}" dt="2020-06-25T10:09:26.661" v="20" actId="1076"/>
          <ac:picMkLst>
            <pc:docMk/>
            <pc:sldMk cId="2928016074" sldId="269"/>
            <ac:picMk id="8194" creationId="{00000000-0000-0000-0000-000000000000}"/>
          </ac:picMkLst>
        </pc:picChg>
      </pc:sldChg>
      <pc:sldChg chg="modSp">
        <pc:chgData name="Laura Watson" userId="S::laura.watson@xaverian.ac.uk::e49e65d3-58da-4e6a-87fc-9f7f45cec559" providerId="AD" clId="Web-{9EA9F2DE-B3BA-9B6A-6B96-C48DDEB4F59E}" dt="2020-06-25T10:09:34.333" v="21" actId="20577"/>
        <pc:sldMkLst>
          <pc:docMk/>
          <pc:sldMk cId="1055704459" sldId="270"/>
        </pc:sldMkLst>
        <pc:spChg chg="mod">
          <ac:chgData name="Laura Watson" userId="S::laura.watson@xaverian.ac.uk::e49e65d3-58da-4e6a-87fc-9f7f45cec559" providerId="AD" clId="Web-{9EA9F2DE-B3BA-9B6A-6B96-C48DDEB4F59E}" dt="2020-06-25T10:09:34.333" v="21" actId="20577"/>
          <ac:spMkLst>
            <pc:docMk/>
            <pc:sldMk cId="1055704459" sldId="270"/>
            <ac:spMk id="2" creationId="{00000000-0000-0000-0000-000000000000}"/>
          </ac:spMkLst>
        </pc:spChg>
      </pc:sldChg>
      <pc:sldChg chg="del">
        <pc:chgData name="Laura Watson" userId="S::laura.watson@xaverian.ac.uk::e49e65d3-58da-4e6a-87fc-9f7f45cec559" providerId="AD" clId="Web-{9EA9F2DE-B3BA-9B6A-6B96-C48DDEB4F59E}" dt="2020-06-25T10:09:43.130" v="24"/>
        <pc:sldMkLst>
          <pc:docMk/>
          <pc:sldMk cId="3228983472" sldId="28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5A90A-4176-4D97-8417-F020961F258C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5BEB5-93D4-46AB-BB62-1891FE2BA6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74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5BEB5-93D4-46AB-BB62-1891FE2BA65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539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52BD5-6E56-46A2-BA71-978EBA8886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EFBDB-E64A-477E-9061-E61541FA1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CBFD0-D42B-4677-A800-D92F7A049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3AC8-59C2-460E-8E34-735B71BC4E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C9904-BA0A-4754-A2C6-55B32155D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46FE45-6E51-4785-A828-81527C2FE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EA158-8A63-4C90-AB23-347554792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512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FE10B-8267-4F32-8D27-48028A592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CBB123-4391-4062-8146-FD7D8E0E16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6CF934-09D9-4EDC-926A-7F0A60F7D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3AC8-59C2-460E-8E34-735B71BC4E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8F6B8-2540-4F22-BF29-8B1540C98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E36B7-F45F-4F6B-9A26-40C01AFCA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EA158-8A63-4C90-AB23-347554792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971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7B6AA6-B56C-462C-BCC2-7CC030B37D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C33050-1F02-4036-8CE1-D6152B00E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CFF97F-248A-4B9D-A095-E44FAC00E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3AC8-59C2-460E-8E34-735B71BC4E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92D33-D176-48A6-9DFC-2459B4903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138EF-20B4-45E9-A736-12ABF777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EA158-8A63-4C90-AB23-347554792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691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0307-B85C-446A-8EF0-0407D435D787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58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9ACE-9343-4EBE-B5CA-AEA240A1DC53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809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0F7B-89C5-4DF7-A309-6263220147D4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84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C95DE-FD64-4606-AE61-EC1136867CC6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665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0BBD-30FE-4CF1-900A-0C45149F8AF8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91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5F7F-3E81-4C65-A4D1-CB62D5B9DB91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07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ECC86-1672-4627-AEFE-EC5485C73905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00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CB01F-D966-4C62-B900-0BE008A90C98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6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5396E-7B89-4937-BAD1-FE99D84E0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4C5A3-0C92-4284-AF02-9DEDA6FDE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E31E0-022B-47BA-8B14-C1030E951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3AC8-59C2-460E-8E34-735B71BC4E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AE279-0FE2-4E89-9E23-5ACE173A5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052BE-16B3-4F8C-A778-DD58AA9D1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EA158-8A63-4C90-AB23-347554792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0443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A0EA-7DC7-4964-BB97-B173EF3B859A}" type="datetimeFigureOut">
              <a:rPr lang="en-US" smtClean="0"/>
              <a:t>6/25/2020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2460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87F2-A784-4F72-BB57-0E9EACDE722E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361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D51E-4B19-444E-85C0-DBD7EB6263F4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445839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255A-4AD5-4D3E-9A0A-689DA3BA976C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5125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F52CC-F3D9-41D4-BCE4-C208E61A3F31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6807491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F52CC-F3D9-41D4-BCE4-C208E61A3F31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315183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E2CC-454D-4466-AC55-B86DA0A87BAE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972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B1BF-4039-460D-A637-65428CBD720E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671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7200-2841-476A-8E03-545D68B23B4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68BF-8AFA-4471-840B-06572BAFE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2323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7200-2841-476A-8E03-545D68B23B4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68BF-8AFA-4471-840B-06572BAFE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704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6CF64-39AE-45EB-A465-8D360FD54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2AB7E2-93B2-4E37-8404-4A0709CCB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5CFBE-63E7-4FF5-95A9-0B984BDF4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3AC8-59C2-460E-8E34-735B71BC4E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38B5E-1B12-460D-8A66-3CF76DA09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E60093-5ED0-41E6-9FA4-FA5505CB3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EA158-8A63-4C90-AB23-347554792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5516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7200-2841-476A-8E03-545D68B23B4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68BF-8AFA-4471-840B-06572BAFE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403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7200-2841-476A-8E03-545D68B23B4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68BF-8AFA-4471-840B-06572BAFE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66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7200-2841-476A-8E03-545D68B23B4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68BF-8AFA-4471-840B-06572BAFE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10687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7200-2841-476A-8E03-545D68B23B4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68BF-8AFA-4471-840B-06572BAFE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903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7200-2841-476A-8E03-545D68B23B4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68BF-8AFA-4471-840B-06572BAFE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3448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7200-2841-476A-8E03-545D68B23B4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68BF-8AFA-4471-840B-06572BAFE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3949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7200-2841-476A-8E03-545D68B23B4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68BF-8AFA-4471-840B-06572BAFE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1390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7200-2841-476A-8E03-545D68B23B4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68BF-8AFA-4471-840B-06572BAFE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7949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7200-2841-476A-8E03-545D68B23B4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68BF-8AFA-4471-840B-06572BAFE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978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C32BB-3D6E-46BC-9A64-64A8540DD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543A8-0617-49A6-9FC3-EB66377953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DB2FD-EC6B-4F66-AE03-F96D8AAC5E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F79633-E834-4D4A-8A71-9DF6C5558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3AC8-59C2-460E-8E34-735B71BC4E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69A0B9-FC88-4E22-9E47-DC038E22C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E62428-964E-463C-986E-DE7DFCCE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EA158-8A63-4C90-AB23-347554792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60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AC7BF-422A-4BFA-8192-E39D20894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0111CA-68A7-4252-8C8A-C12D3A1AC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B01A3D-0678-4154-94CB-652F6C818C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2B7D5-1B27-461D-9B0C-3E5419A1AA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268993-6D8E-4EC3-9303-E679A6D7FE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051EC1-783D-465D-9489-2D3720D03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3AC8-59C2-460E-8E34-735B71BC4E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2F1228-AE7F-4652-B9F9-C9102F90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8578F7-AA4E-4FD0-A1AA-E06F5659C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EA158-8A63-4C90-AB23-347554792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544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9D823-BE07-4F9D-AC9F-C168B0775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1A595-75F5-4B19-8817-9BE98BC9D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3AC8-59C2-460E-8E34-735B71BC4E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616982-CA62-48F0-9526-18099216D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78A1A3-C23C-42F9-B0D8-662DB515C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EA158-8A63-4C90-AB23-347554792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80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7074D4-D972-4E86-985A-BB305027C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3AC8-59C2-460E-8E34-735B71BC4E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D2F9DF-66B7-4198-9A46-A2399B7E9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32863-A540-47CD-B941-19562EA94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EA158-8A63-4C90-AB23-347554792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709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20338-362A-46B4-A56B-BC61A4F2D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DBE53-AF17-4F54-ADF1-90357E01F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43D8BA-3941-4037-BD38-5C23F48ED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3513B8-2CC1-47FA-BD2A-021BA1548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3AC8-59C2-460E-8E34-735B71BC4E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4F2BCA-05EB-4D38-8F00-BE1192A6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5BED25-2795-4FBF-AE12-DADD5021A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EA158-8A63-4C90-AB23-347554792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592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984DC-A998-4434-849B-F0F9C2E58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2BD1D8-1A91-419E-B0D7-25D1EAF3D0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0562FA-34A9-4635-8F5F-CC8A828B76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2F7CEA-C9FF-4E33-8D82-6B8AA04D3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3AC8-59C2-460E-8E34-735B71BC4E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7AAAD1-D141-4A3D-B34D-B5FD1FE7C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A51338-B1BF-4B17-AADA-8F7A076BF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EA158-8A63-4C90-AB23-347554792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837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E5925D-5CFD-4540-8D5C-57045FCA8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E4C11-B69D-4343-BB59-383519998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FD390-FDA9-4DED-AA3F-107CC6F0D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D3AC8-59C2-460E-8E34-735B71BC4E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2FC33-816F-46A7-AC31-2487A8DEB2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BE3E6-EC31-45A4-8CC8-E4A703874A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EA158-8A63-4C90-AB23-347554792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3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F52CC-F3D9-41D4-BCE4-C208E61A3F31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86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47200-2841-476A-8E03-545D68B23B4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768BF-8AFA-4471-840B-06572BAFE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74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4.xml"/><Relationship Id="rId1" Type="http://schemas.openxmlformats.org/officeDocument/2006/relationships/video" Target="https://www.youtube.com/embed/kdxP85ouT9c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youtube.com/watch?v=gpEh4O8Hb5Y" TargetMode="Externa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D5196DC-1423-4253-BFEB-68B6782E9E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 descr="A picture containing room&#10;&#10;Description automatically generated">
            <a:extLst>
              <a:ext uri="{FF2B5EF4-FFF2-40B4-BE49-F238E27FC236}">
                <a16:creationId xmlns:a16="http://schemas.microsoft.com/office/drawing/2014/main" id="{47CFF6B2-5057-42BD-8C3C-D4857BBA7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90" y="3537422"/>
            <a:ext cx="10695813" cy="3048000"/>
          </a:xfrm>
          <a:prstGeom prst="rect">
            <a:avLst/>
          </a:prstGeom>
        </p:spPr>
      </p:pic>
      <p:pic>
        <p:nvPicPr>
          <p:cNvPr id="4" name="Xaverian New Students Day 2020">
            <a:hlinkClick r:id="" action="ppaction://media"/>
            <a:extLst>
              <a:ext uri="{FF2B5EF4-FFF2-40B4-BE49-F238E27FC236}">
                <a16:creationId xmlns:a16="http://schemas.microsoft.com/office/drawing/2014/main" id="{E640C0EB-0C21-4DBD-91EB-B1691EFF6F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413093" y="606669"/>
            <a:ext cx="5759838" cy="25926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800" b="1" dirty="0"/>
              <a:t>Spanish at Xaverian </a:t>
            </a:r>
          </a:p>
        </p:txBody>
      </p:sp>
      <p:pic>
        <p:nvPicPr>
          <p:cNvPr id="6" name="Picture 2" descr="Flag of Spain - Wikiped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49" y="269388"/>
            <a:ext cx="4775575" cy="318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44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23778"/>
          </a:xfrm>
        </p:spPr>
        <p:txBody>
          <a:bodyPr/>
          <a:lstStyle/>
          <a:p>
            <a:r>
              <a:rPr lang="en-GB"/>
              <a:t>2</a:t>
            </a:r>
            <a:r>
              <a:rPr lang="en-GB" baseline="30000"/>
              <a:t>nd</a:t>
            </a:r>
            <a:r>
              <a:rPr lang="en-GB"/>
              <a:t> Year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75" y="1533378"/>
            <a:ext cx="8596668" cy="2327005"/>
          </a:xfrm>
        </p:spPr>
        <p:txBody>
          <a:bodyPr/>
          <a:lstStyle/>
          <a:p>
            <a:r>
              <a:rPr lang="en-GB" b="1"/>
              <a:t>Diversity and difference </a:t>
            </a:r>
            <a:endParaRPr lang="en-GB"/>
          </a:p>
          <a:p>
            <a:pPr lvl="0"/>
            <a:r>
              <a:rPr lang="en-GB"/>
              <a:t>Migration and integration </a:t>
            </a:r>
          </a:p>
          <a:p>
            <a:pPr lvl="0"/>
            <a:r>
              <a:rPr lang="en-GB"/>
              <a:t>Cultural identity and marginalisation </a:t>
            </a:r>
          </a:p>
          <a:p>
            <a:pPr lvl="0"/>
            <a:r>
              <a:rPr lang="en-GB"/>
              <a:t>Cultural enrichment and celebrating difference </a:t>
            </a:r>
          </a:p>
          <a:p>
            <a:pPr lvl="0"/>
            <a:r>
              <a:rPr lang="en-GB"/>
              <a:t>Discrimination and diversity </a:t>
            </a:r>
          </a:p>
          <a:p>
            <a:endParaRPr lang="en-GB"/>
          </a:p>
        </p:txBody>
      </p:sp>
      <p:pic>
        <p:nvPicPr>
          <p:cNvPr id="6148" name="Picture 4" descr="http://www.ecestaticos.com/image/clipping/be02a7a033cd0091b7aeff6f63d442a1/despedida-de-emigrantes-en-a-coruna-en-19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892" y="3082285"/>
            <a:ext cx="3535285" cy="357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789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2</a:t>
            </a:r>
            <a:r>
              <a:rPr lang="en-GB" baseline="30000"/>
              <a:t>nd</a:t>
            </a:r>
            <a:r>
              <a:rPr lang="en-GB"/>
              <a:t> Year Topics-History of Spain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85340"/>
            <a:ext cx="8596668" cy="2945983"/>
          </a:xfrm>
        </p:spPr>
        <p:txBody>
          <a:bodyPr/>
          <a:lstStyle/>
          <a:p>
            <a:r>
              <a:rPr lang="en-GB" b="1"/>
              <a:t>The two </a:t>
            </a:r>
            <a:r>
              <a:rPr lang="en-GB" b="1" err="1"/>
              <a:t>Spains</a:t>
            </a:r>
            <a:r>
              <a:rPr lang="en-GB" b="1"/>
              <a:t>: 1936 onwards </a:t>
            </a:r>
            <a:endParaRPr lang="en-GB"/>
          </a:p>
          <a:p>
            <a:pPr lvl="0"/>
            <a:r>
              <a:rPr lang="en-GB"/>
              <a:t>El </a:t>
            </a:r>
            <a:r>
              <a:rPr lang="en-GB" err="1"/>
              <a:t>franquismo</a:t>
            </a:r>
            <a:r>
              <a:rPr lang="en-GB"/>
              <a:t>  (Dictatorship of Franco)– origins, development and consequences </a:t>
            </a:r>
          </a:p>
          <a:p>
            <a:pPr lvl="0"/>
            <a:r>
              <a:rPr lang="en-GB"/>
              <a:t>Post-Civil War Spain – historical and political repercussions </a:t>
            </a:r>
          </a:p>
          <a:p>
            <a:pPr lvl="0"/>
            <a:r>
              <a:rPr lang="en-GB"/>
              <a:t>The Spanish Civil War and the transition to democracy (in cinema, literature, art and photography) </a:t>
            </a:r>
          </a:p>
          <a:p>
            <a:pPr lvl="0"/>
            <a:r>
              <a:rPr lang="en-GB"/>
              <a:t>Spain – coming to terms with the past? </a:t>
            </a:r>
          </a:p>
          <a:p>
            <a:endParaRPr lang="en-GB"/>
          </a:p>
        </p:txBody>
      </p:sp>
      <p:pic>
        <p:nvPicPr>
          <p:cNvPr id="7170" name="Picture 2" descr="https://upload.wikimedia.org/wikipedia/en/7/74/PicassoGuerni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285" y="4136306"/>
            <a:ext cx="6010275" cy="269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127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2</a:t>
            </a:r>
            <a:r>
              <a:rPr lang="en-GB" baseline="30000"/>
              <a:t>nd</a:t>
            </a:r>
            <a:r>
              <a:rPr lang="en-GB"/>
              <a:t> Year Topics- Written Texts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7773" y="1930400"/>
            <a:ext cx="8596668" cy="13422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 dirty="0"/>
              <a:t>La Casa de Bernarda Alba –</a:t>
            </a:r>
            <a:r>
              <a:rPr lang="es-ES" dirty="0" err="1"/>
              <a:t>play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Federico García Lorca</a:t>
            </a:r>
            <a:endParaRPr lang="en-US" dirty="0"/>
          </a:p>
          <a:p>
            <a:pPr lvl="0"/>
            <a:endParaRPr lang="es-ES"/>
          </a:p>
          <a:p>
            <a:pPr lvl="0"/>
            <a:endParaRPr lang="en-GB"/>
          </a:p>
          <a:p>
            <a:endParaRPr lang="en-GB"/>
          </a:p>
        </p:txBody>
      </p:sp>
      <p:pic>
        <p:nvPicPr>
          <p:cNvPr id="8194" name="Picture 2" descr="http://4.bp.blogspot.com/-EHAU2weqisM/U7KVKEYMSJI/AAAAAAAAS4I/f-JYBtGFEHs/s1600/bernarda+camus+actric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601" y="2988364"/>
            <a:ext cx="4304763" cy="284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016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839373"/>
          </a:xfrm>
        </p:spPr>
        <p:txBody>
          <a:bodyPr/>
          <a:lstStyle/>
          <a:p>
            <a:r>
              <a:rPr lang="en-GB" dirty="0"/>
              <a:t>What we require of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48973"/>
            <a:ext cx="8596668" cy="4592390"/>
          </a:xfrm>
        </p:spPr>
        <p:txBody>
          <a:bodyPr/>
          <a:lstStyle/>
          <a:p>
            <a:r>
              <a:rPr lang="en-GB" b="1"/>
              <a:t>Arrive on time for your lessons and hand your assignments in on time.</a:t>
            </a:r>
          </a:p>
          <a:p>
            <a:r>
              <a:rPr lang="en-GB" b="1"/>
              <a:t>Fill in absent/late form if you do not do this, and catch up on work missed.</a:t>
            </a:r>
          </a:p>
          <a:p>
            <a:r>
              <a:rPr lang="en-GB" b="1"/>
              <a:t>Spend at least 4 hours outside the classroom on the subject.</a:t>
            </a:r>
          </a:p>
          <a:p>
            <a:r>
              <a:rPr lang="en-GB" b="1"/>
              <a:t>Attend one hour conversation class with the assistant each week.</a:t>
            </a:r>
          </a:p>
          <a:p>
            <a:r>
              <a:rPr lang="en-GB" b="1"/>
              <a:t>Mobile ‘phones must be switched off.</a:t>
            </a:r>
          </a:p>
          <a:p>
            <a:r>
              <a:rPr lang="en-GB" b="1"/>
              <a:t>Food and drinks are not allowed in the classroom.</a:t>
            </a:r>
          </a:p>
          <a:p>
            <a:r>
              <a:rPr lang="en-GB" b="1"/>
              <a:t>Use foreign language as far as possible in the classroom</a:t>
            </a:r>
          </a:p>
          <a:p>
            <a:r>
              <a:rPr lang="en-GB" b="1"/>
              <a:t>If your teacher is absent, the lesson should be cancelled. Find and Inform another teacher after 10 minutes.</a:t>
            </a:r>
          </a:p>
          <a:p>
            <a:r>
              <a:rPr lang="en-GB" b="1"/>
              <a:t>Enjoy studying!</a:t>
            </a:r>
          </a:p>
          <a:p>
            <a:pPr marL="0" indent="0">
              <a:buNone/>
            </a:pPr>
            <a:endParaRPr lang="en-GB" b="1"/>
          </a:p>
        </p:txBody>
      </p:sp>
    </p:spTree>
    <p:extLst>
      <p:ext uri="{BB962C8B-B14F-4D97-AF65-F5344CB8AC3E}">
        <p14:creationId xmlns:p14="http://schemas.microsoft.com/office/powerpoint/2010/main" val="1055704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/>
              <a:t>Extra Curricular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59477"/>
            <a:ext cx="5335792" cy="33402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458" y="269846"/>
            <a:ext cx="5271043" cy="35177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5793" y="1758875"/>
            <a:ext cx="126940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prstClr val="black"/>
                </a:solidFill>
                <a:latin typeface="Trebuchet MS" panose="020B0603020202020204"/>
              </a:rPr>
              <a:t>T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prstClr val="black"/>
                </a:solidFill>
                <a:latin typeface="Trebuchet MS" panose="020B0603020202020204"/>
              </a:rPr>
              <a:t>R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prstClr val="black"/>
                </a:solidFill>
                <a:latin typeface="Trebuchet MS" panose="020B0603020202020204"/>
              </a:rPr>
              <a:t>I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prstClr val="black"/>
                </a:solidFill>
                <a:latin typeface="Trebuchet MS" panose="020B0603020202020204"/>
              </a:rPr>
              <a:t>P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prstClr val="black"/>
                </a:solidFill>
                <a:latin typeface="Trebuchet MS" panose="020B0603020202020204"/>
              </a:rPr>
              <a:t>S 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prstClr val="black"/>
                </a:solidFill>
                <a:latin typeface="Trebuchet MS" panose="020B0603020202020204"/>
              </a:rPr>
              <a:t>&amp;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prstClr val="black"/>
                </a:solidFill>
                <a:latin typeface="Trebuchet MS" panose="020B0603020202020204"/>
              </a:rPr>
              <a:t>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prstClr val="black"/>
                </a:solidFill>
                <a:latin typeface="Trebuchet MS" panose="020B0603020202020204"/>
              </a:rPr>
              <a:t>A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prstClr val="black"/>
                </a:solidFill>
                <a:latin typeface="Trebuchet MS" panose="020B0603020202020204"/>
              </a:rPr>
              <a:t>L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prstClr val="black"/>
                </a:solidFill>
                <a:latin typeface="Trebuchet MS" panose="020B0603020202020204"/>
              </a:rPr>
              <a:t>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</a:t>
            </a:r>
            <a:endParaRPr lang="en-GB" sz="2000">
              <a:solidFill>
                <a:prstClr val="black"/>
              </a:solidFill>
              <a:latin typeface="Trebuchet MS" panose="020B060302020202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BBF8977F-D53A-4161-BFEC-275CC5D4A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9805"/>
            <a:ext cx="5335792" cy="2468542"/>
          </a:xfrm>
        </p:spPr>
      </p:pic>
      <p:pic>
        <p:nvPicPr>
          <p:cNvPr id="4" name="Picture 6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BB7B7329-CB2B-4857-9211-1166373F4C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2186" y="3788230"/>
            <a:ext cx="5246913" cy="29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15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1"/>
            <a:ext cx="7766936" cy="1646302"/>
          </a:xfrm>
        </p:spPr>
        <p:txBody>
          <a:bodyPr/>
          <a:lstStyle/>
          <a:p>
            <a:r>
              <a:rPr lang="en-GB" dirty="0"/>
              <a:t>Languages A levels at Xaverian </a:t>
            </a:r>
            <a:br>
              <a:rPr lang="en-GB" dirty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800"/>
              <a:t>¿Why study Languages?</a:t>
            </a:r>
          </a:p>
        </p:txBody>
      </p:sp>
    </p:spTree>
    <p:extLst>
      <p:ext uri="{BB962C8B-B14F-4D97-AF65-F5344CB8AC3E}">
        <p14:creationId xmlns:p14="http://schemas.microsoft.com/office/powerpoint/2010/main" val="126147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962400" y="0"/>
            <a:ext cx="8229600" cy="836613"/>
          </a:xfrm>
        </p:spPr>
        <p:txBody>
          <a:bodyPr/>
          <a:lstStyle/>
          <a:p>
            <a:r>
              <a:rPr lang="en-GB"/>
              <a:t>Why study a language?</a:t>
            </a:r>
          </a:p>
        </p:txBody>
      </p:sp>
      <p:pic>
        <p:nvPicPr>
          <p:cNvPr id="4" name="Picture 10" descr="http://us.cdn4.123rf.com/168nwm/skvoor/skvoor0905/skvoor090500048/4863942-thinking-man-and-question-mark-3d-rendered-illustr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9884" y="892041"/>
            <a:ext cx="2326412" cy="2326412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-2988840" y="-1107504"/>
            <a:ext cx="2736304" cy="3794268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 broadens our horizons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6384033" y="2060848"/>
            <a:ext cx="576064" cy="46805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096001" y="5157192"/>
            <a:ext cx="720080" cy="21602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456040" y="3789040"/>
            <a:ext cx="648072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t1.gstatic.com/images?q=tbn:ANd9GcRaTVbiE_h9kBtxVXqy66xtIl6FIl7WS9PMt7HFA3kLiay7Jad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20138" y="764704"/>
            <a:ext cx="2952328" cy="1800200"/>
          </a:xfrm>
          <a:prstGeom prst="ellipse">
            <a:avLst/>
          </a:prstGeom>
          <a:ln w="63500" cap="rnd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3959" y="4941168"/>
            <a:ext cx="3574531" cy="1916832"/>
          </a:xfrm>
          <a:prstGeom prst="ellipse">
            <a:avLst/>
          </a:prstGeom>
          <a:ln w="63500" cap="rnd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48130" y="2780928"/>
            <a:ext cx="3096344" cy="206606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" name="Rectangle 7"/>
          <p:cNvSpPr/>
          <p:nvPr/>
        </p:nvSpPr>
        <p:spPr>
          <a:xfrm>
            <a:off x="277957" y="5918284"/>
            <a:ext cx="4903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lang="en-GB" dirty="0">
                <a:solidFill>
                  <a:prstClr val="black"/>
                </a:solidFill>
              </a:rPr>
              <a:t>https://www.youtube.com/watch?v=kdxP85ouT9c</a:t>
            </a:r>
          </a:p>
        </p:txBody>
      </p:sp>
      <p:pic>
        <p:nvPicPr>
          <p:cNvPr id="12" name="kdxP85ouT9c"/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277957" y="3675653"/>
            <a:ext cx="3830690" cy="215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 -0.0794 C 0.02622 -0.09723 0.06268 -0.11505 0.07518 -0.11505 C 0.15538 -0.11505 0.23768 0.16643 0.23768 0.44791 C 0.23768 0.30509 0.279 0.16643 0.31789 0.16643 C 0.3592 0.16643 0.39827 0.30764 0.39827 0.44791 C 0.39827 0.37754 0.41875 0.30509 0.43941 0.30509 C 0.46007 0.30509 0.48073 0.37592 0.48073 0.44791 C 0.48073 0.4118 0.49098 0.37754 0.50139 0.37754 C 0.51164 0.37754 0.52205 0.41389 0.52205 0.44791 C 0.52205 0.42986 0.52726 0.4118 0.53229 0.4118 C 0.5349 0.4118 0.54254 0.42986 0.54254 0.44791 C 0.54254 0.43889 0.54532 0.42986 0.54792 0.42986 C 0.54792 0.43217 0.55348 0.43889 0.55348 0.44791 C 0.55348 0.44305 0.55348 0.43889 0.55608 0.43889 C 0.55608 0.4412 0.55886 0.44351 0.55886 0.44791 C 0.55886 0.44537 0.55886 0.44305 0.55886 0.4412 C 0.56146 0.4412 0.56146 0.44351 0.56146 0.4456 C 0.56407 0.4456 0.56407 0.44351 0.56407 0.4412 C 0.56702 0.4412 0.56702 0.44351 0.56702 0.4456 " pathEditMode="relative" rAng="0" ptsTypes="fffffffffffffffffff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0" y="24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 Languages A levels at Xaverian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/>
              <a:t>The course you are studying is a linear A level. This means:</a:t>
            </a:r>
          </a:p>
          <a:p>
            <a:r>
              <a:rPr lang="en-GB" sz="2400"/>
              <a:t>You will take all the exams that count towards your A level in the second year.</a:t>
            </a:r>
          </a:p>
          <a:p>
            <a:r>
              <a:rPr lang="en-GB" sz="2400"/>
              <a:t>Occasionally students do AS level languages, if they have a native background or as an extra for very talented students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26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 OF AS AND A- LEVEL EXAM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Both the AS and the A- Level exams are made up of 3 parts</a:t>
            </a:r>
          </a:p>
          <a:p>
            <a:r>
              <a:rPr lang="en-GB" sz="2400" dirty="0"/>
              <a:t>SPEAKING 30%</a:t>
            </a:r>
          </a:p>
          <a:p>
            <a:r>
              <a:rPr lang="en-GB" sz="2400" dirty="0"/>
              <a:t>LISTENING, READING AND TRANSLATION: 50%</a:t>
            </a:r>
          </a:p>
          <a:p>
            <a:r>
              <a:rPr lang="en-GB" sz="2400" dirty="0"/>
              <a:t>CRITICAL AND ANALYTICAL RESPONSE IN WRITING ABOUT BOOK/FILM: 20%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468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2170708"/>
              </p:ext>
            </p:extLst>
          </p:nvPr>
        </p:nvGraphicFramePr>
        <p:xfrm>
          <a:off x="871491" y="31290"/>
          <a:ext cx="10449018" cy="6795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3006">
                  <a:extLst>
                    <a:ext uri="{9D8B030D-6E8A-4147-A177-3AD203B41FA5}">
                      <a16:colId xmlns:a16="http://schemas.microsoft.com/office/drawing/2014/main" val="196451149"/>
                    </a:ext>
                  </a:extLst>
                </a:gridCol>
                <a:gridCol w="3441577">
                  <a:extLst>
                    <a:ext uri="{9D8B030D-6E8A-4147-A177-3AD203B41FA5}">
                      <a16:colId xmlns:a16="http://schemas.microsoft.com/office/drawing/2014/main" val="3980681786"/>
                    </a:ext>
                  </a:extLst>
                </a:gridCol>
                <a:gridCol w="3524435">
                  <a:extLst>
                    <a:ext uri="{9D8B030D-6E8A-4147-A177-3AD203B41FA5}">
                      <a16:colId xmlns:a16="http://schemas.microsoft.com/office/drawing/2014/main" val="1371856871"/>
                    </a:ext>
                  </a:extLst>
                </a:gridCol>
              </a:tblGrid>
              <a:tr h="5129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200" b="1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AS Exam</a:t>
                      </a:r>
                      <a:endParaRPr lang="en-GB" sz="2200" dirty="0">
                        <a:effectLst/>
                        <a:latin typeface="Calibri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 Level Exam</a:t>
                      </a:r>
                      <a:endParaRPr lang="en-GB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200" b="1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Key Skills</a:t>
                      </a:r>
                      <a:endParaRPr lang="en-GB" sz="2200" dirty="0">
                        <a:effectLst/>
                        <a:latin typeface="Calibri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1780328"/>
                  </a:ext>
                </a:extLst>
              </a:tr>
              <a:tr h="29902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b="1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Speaking 30%</a:t>
                      </a:r>
                      <a:endParaRPr lang="en-GB" sz="1800" dirty="0">
                        <a:effectLst/>
                        <a:latin typeface="Calibri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1800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Discussion of 2 stimulus cards (different themes)</a:t>
                      </a:r>
                      <a:endParaRPr lang="en-GB" sz="1800" dirty="0">
                        <a:effectLst/>
                        <a:latin typeface="Calibri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b="1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Speaking 30%</a:t>
                      </a:r>
                      <a:endParaRPr lang="en-GB" sz="1800" dirty="0">
                        <a:effectLst/>
                        <a:latin typeface="Calibri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1800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Discussion of stimulus card</a:t>
                      </a:r>
                      <a:endParaRPr lang="en-GB" sz="1800" dirty="0">
                        <a:effectLst/>
                        <a:latin typeface="Calibri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1800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Presentation and discussion of independent research project</a:t>
                      </a:r>
                      <a:endParaRPr lang="en-GB" sz="1800" dirty="0">
                        <a:effectLst/>
                        <a:latin typeface="Calibri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1800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Expressing your ideas clearly, logically and accurately, when you speak</a:t>
                      </a:r>
                      <a:endParaRPr lang="en-GB" sz="1800" dirty="0">
                        <a:effectLst/>
                        <a:latin typeface="Calibri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1800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Taking part in a conversation</a:t>
                      </a:r>
                      <a:endParaRPr lang="en-GB" sz="1800" dirty="0">
                        <a:effectLst/>
                        <a:latin typeface="Calibri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1800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Demonstrating knowledge and understanding of Spanish-speaking world</a:t>
                      </a:r>
                      <a:endParaRPr lang="en-GB" sz="1800" dirty="0">
                        <a:effectLst/>
                        <a:latin typeface="Calibri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609473"/>
                  </a:ext>
                </a:extLst>
              </a:tr>
              <a:tr h="996738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1800" b="1" dirty="0">
                          <a:effectLst/>
                          <a:latin typeface="Calibri"/>
                          <a:ea typeface="Times New Roman" panose="02020603050405020304" pitchFamily="18" charset="0"/>
                        </a:rPr>
                        <a:t>Written examination:  50% 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1800" dirty="0">
                          <a:effectLst/>
                          <a:latin typeface="Calibri"/>
                          <a:ea typeface="Times New Roman" panose="02020603050405020304" pitchFamily="18" charset="0"/>
                        </a:rPr>
                        <a:t>Listening, reading and translation</a:t>
                      </a:r>
                      <a:endParaRPr lang="en-GB" sz="1800" dirty="0">
                        <a:effectLst/>
                        <a:latin typeface="Calibri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1800" b="1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Written examination: 50% 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1800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Listening, reading and translation</a:t>
                      </a:r>
                      <a:endParaRPr lang="en-GB" sz="1800" dirty="0">
                        <a:effectLst/>
                        <a:latin typeface="Calibri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1800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Understanding of spoken and written language</a:t>
                      </a:r>
                      <a:endParaRPr lang="en-GB" sz="1800" dirty="0">
                        <a:effectLst/>
                        <a:latin typeface="Calibri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1800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Writing  accurately</a:t>
                      </a:r>
                      <a:endParaRPr lang="en-GB" sz="1800" dirty="0">
                        <a:effectLst/>
                        <a:latin typeface="Calibri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5636064"/>
                  </a:ext>
                </a:extLst>
              </a:tr>
              <a:tr h="22955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b="1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Critical and analytical response in writing: 20%</a:t>
                      </a:r>
                      <a:endParaRPr lang="en-GB" sz="1800" dirty="0">
                        <a:effectLst/>
                        <a:latin typeface="Calibri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800" dirty="0" err="1">
                          <a:effectLst/>
                          <a:latin typeface="Calibri"/>
                          <a:ea typeface="Calibri" panose="020F0502020204030204" pitchFamily="34" charset="0"/>
                        </a:rPr>
                        <a:t>Essay</a:t>
                      </a:r>
                      <a:r>
                        <a:rPr lang="es-ES" sz="1800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s-ES" sz="1800" dirty="0" err="1">
                          <a:effectLst/>
                          <a:latin typeface="Calibri"/>
                          <a:ea typeface="Calibri" panose="020F0502020204030204" pitchFamily="34" charset="0"/>
                        </a:rPr>
                        <a:t>about</a:t>
                      </a:r>
                      <a:r>
                        <a:rPr lang="es-ES" sz="1800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 El Laberinto del Fauno </a:t>
                      </a:r>
                      <a:endParaRPr lang="en-GB" sz="1800" dirty="0">
                        <a:effectLst/>
                        <a:latin typeface="Calibri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b="1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Critical and analytical response in writing: 20%</a:t>
                      </a:r>
                      <a:endParaRPr lang="en-GB" sz="1800" dirty="0">
                        <a:effectLst/>
                        <a:latin typeface="Calibri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800" dirty="0" err="1">
                          <a:effectLst/>
                          <a:latin typeface="Calibri"/>
                          <a:ea typeface="Calibri" panose="020F0502020204030204" pitchFamily="34" charset="0"/>
                        </a:rPr>
                        <a:t>Essay</a:t>
                      </a:r>
                      <a:r>
                        <a:rPr lang="es-ES" sz="1800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s-ES" sz="1800" dirty="0" err="1">
                          <a:effectLst/>
                          <a:latin typeface="Calibri"/>
                          <a:ea typeface="Calibri" panose="020F0502020204030204" pitchFamily="34" charset="0"/>
                        </a:rPr>
                        <a:t>about</a:t>
                      </a:r>
                      <a:r>
                        <a:rPr lang="es-ES" sz="1800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 a film:  El Laberinto del Fauno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800" dirty="0" err="1">
                          <a:effectLst/>
                          <a:latin typeface="Calibri"/>
                          <a:ea typeface="Calibri" panose="020F0502020204030204" pitchFamily="34" charset="0"/>
                        </a:rPr>
                        <a:t>Essay</a:t>
                      </a:r>
                      <a:r>
                        <a:rPr lang="es-ES" sz="1800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s-ES" sz="1800" dirty="0" err="1">
                          <a:effectLst/>
                          <a:latin typeface="Calibri"/>
                          <a:ea typeface="Calibri" panose="020F0502020204030204" pitchFamily="34" charset="0"/>
                        </a:rPr>
                        <a:t>about</a:t>
                      </a:r>
                      <a:r>
                        <a:rPr lang="es-ES" sz="1800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  a </a:t>
                      </a:r>
                      <a:r>
                        <a:rPr lang="es-ES" sz="1800" dirty="0" err="1">
                          <a:effectLst/>
                          <a:latin typeface="Calibri"/>
                          <a:ea typeface="Calibri" panose="020F0502020204030204" pitchFamily="34" charset="0"/>
                        </a:rPr>
                        <a:t>book</a:t>
                      </a:r>
                      <a:r>
                        <a:rPr lang="es-ES" sz="1800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: La Casa de Bernarda Alba</a:t>
                      </a:r>
                      <a:endParaRPr lang="es-ES" sz="1800" dirty="0">
                        <a:effectLst/>
                        <a:latin typeface="Calibri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Demonstrating knowledge and understanding of film (and book) studied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Expressing your ideas clearly, logically and accurately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440839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7199" y="5943601"/>
            <a:ext cx="3745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(AS Level info for those taking as enrichment qualification)</a:t>
            </a:r>
            <a:endParaRPr lang="en-GB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608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1</a:t>
            </a:r>
            <a:r>
              <a:rPr lang="en-GB" baseline="30000"/>
              <a:t>st</a:t>
            </a:r>
            <a:r>
              <a:rPr lang="en-GB"/>
              <a:t> YEAR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06770"/>
            <a:ext cx="7256844" cy="20960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b="1" dirty="0"/>
              <a:t>Being a young person in Spanish-speaking society </a:t>
            </a:r>
            <a:endParaRPr lang="en-GB"/>
          </a:p>
          <a:p>
            <a:r>
              <a:rPr lang="en-GB" dirty="0"/>
              <a:t>Family structures, traditional and modern values, friendships / relationships, citizenship </a:t>
            </a:r>
          </a:p>
          <a:p>
            <a:r>
              <a:rPr lang="en-GB" dirty="0"/>
              <a:t>Youth trends, issues and personal identity </a:t>
            </a:r>
          </a:p>
          <a:p>
            <a:r>
              <a:rPr lang="en-GB" dirty="0"/>
              <a:t>Educational and employment opportunities </a:t>
            </a:r>
          </a:p>
          <a:p>
            <a:pPr marL="0" indent="0">
              <a:buNone/>
            </a:pPr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463040" y="4135902"/>
            <a:ext cx="2067951" cy="140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52458" y="8284406"/>
            <a:ext cx="4642338" cy="2419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0" name="Picture 2" descr="http://www.cursosinea.conevyt.org.mx/cursos/vaco/contenido/revista/imagenes/vac-r-05-01-p28-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4" y="3692525"/>
            <a:ext cx="3996153" cy="318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96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1</a:t>
            </a:r>
            <a:r>
              <a:rPr lang="en-GB" baseline="30000"/>
              <a:t>st</a:t>
            </a:r>
            <a:r>
              <a:rPr lang="en-GB"/>
              <a:t> YEAR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Understanding the Spanish-speaking world </a:t>
            </a:r>
            <a:endParaRPr lang="en-GB" dirty="0"/>
          </a:p>
          <a:p>
            <a:pPr lvl="0"/>
            <a:r>
              <a:rPr lang="en-GB" dirty="0"/>
              <a:t>Regional culture and heritage in Spain or countries and communities where this language is spoken</a:t>
            </a:r>
          </a:p>
          <a:p>
            <a:pPr lvl="0"/>
            <a:r>
              <a:rPr lang="en-GB" dirty="0"/>
              <a:t>Literature, art, film and music in the Spanish-speaking world </a:t>
            </a:r>
          </a:p>
          <a:p>
            <a:endParaRPr lang="en-GB" dirty="0"/>
          </a:p>
        </p:txBody>
      </p:sp>
      <p:pic>
        <p:nvPicPr>
          <p:cNvPr id="4098" name="Picture 2" descr="http://www.planetware.com/photos-large/E/spain-granada-alhamb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986" y="3788452"/>
            <a:ext cx="3853782" cy="258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186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1</a:t>
            </a:r>
            <a:r>
              <a:rPr lang="en-GB" baseline="30000"/>
              <a:t>st</a:t>
            </a:r>
            <a:r>
              <a:rPr lang="en-GB"/>
              <a:t> YEAR TOPICS- Spanish Film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El Laberinto del Fauno – film</a:t>
            </a:r>
          </a:p>
          <a:p>
            <a:pPr lvl="0"/>
            <a:r>
              <a:rPr lang="es-ES">
                <a:hlinkClick r:id="rId2"/>
              </a:rPr>
              <a:t>https://www.youtube.com/watch?v=gpEh4O8Hb5Y</a:t>
            </a:r>
            <a:endParaRPr lang="es-ES"/>
          </a:p>
          <a:p>
            <a:pPr lvl="0"/>
            <a:endParaRPr lang="es-ES"/>
          </a:p>
          <a:p>
            <a:pPr lvl="0"/>
            <a:endParaRPr lang="en-GB"/>
          </a:p>
          <a:p>
            <a:endParaRPr lang="en-GB"/>
          </a:p>
        </p:txBody>
      </p:sp>
      <p:pic>
        <p:nvPicPr>
          <p:cNvPr id="5122" name="Picture 2" descr="http://hoycinema.abc.es/archivos/201203/el-laberinto-del-fau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3128301"/>
            <a:ext cx="6181725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1066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1_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605</Words>
  <Application>Microsoft Office PowerPoint</Application>
  <PresentationFormat>Widescreen</PresentationFormat>
  <Paragraphs>93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Calibri Light</vt:lpstr>
      <vt:lpstr>Symbol</vt:lpstr>
      <vt:lpstr>Times New Roman</vt:lpstr>
      <vt:lpstr>Trebuchet MS</vt:lpstr>
      <vt:lpstr>Wingdings 3</vt:lpstr>
      <vt:lpstr>Office Theme</vt:lpstr>
      <vt:lpstr>Facet</vt:lpstr>
      <vt:lpstr>1_Office Theme</vt:lpstr>
      <vt:lpstr>PowerPoint Presentation</vt:lpstr>
      <vt:lpstr>Languages A levels at Xaverian  </vt:lpstr>
      <vt:lpstr>Why study a language?</vt:lpstr>
      <vt:lpstr> Languages A levels at Xaverian</vt:lpstr>
      <vt:lpstr>OUTLINE OF AS AND A- LEVEL EXAM</vt:lpstr>
      <vt:lpstr>PowerPoint Presentation</vt:lpstr>
      <vt:lpstr>1st YEAR TOPICS</vt:lpstr>
      <vt:lpstr>1st YEAR TOPICS</vt:lpstr>
      <vt:lpstr>1st YEAR TOPICS- Spanish Film</vt:lpstr>
      <vt:lpstr>2nd Year Topics</vt:lpstr>
      <vt:lpstr>2nd Year Topics-History of Spain</vt:lpstr>
      <vt:lpstr>2nd Year Topics- Written Texts</vt:lpstr>
      <vt:lpstr>What we require of you</vt:lpstr>
      <vt:lpstr>Extra Curricular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Jacques</dc:creator>
  <cp:lastModifiedBy>Stephen Hall</cp:lastModifiedBy>
  <cp:revision>19</cp:revision>
  <dcterms:created xsi:type="dcterms:W3CDTF">2020-06-03T13:16:27Z</dcterms:created>
  <dcterms:modified xsi:type="dcterms:W3CDTF">2020-06-25T14:19:06Z</dcterms:modified>
</cp:coreProperties>
</file>